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316" r:id="rId3"/>
    <p:sldId id="257" r:id="rId4"/>
    <p:sldId id="258" r:id="rId5"/>
    <p:sldId id="259" r:id="rId6"/>
    <p:sldId id="260" r:id="rId7"/>
    <p:sldId id="287" r:id="rId8"/>
    <p:sldId id="290" r:id="rId9"/>
    <p:sldId id="291" r:id="rId10"/>
    <p:sldId id="292" r:id="rId11"/>
    <p:sldId id="317" r:id="rId12"/>
    <p:sldId id="293" r:id="rId13"/>
    <p:sldId id="314" r:id="rId14"/>
    <p:sldId id="315" r:id="rId15"/>
    <p:sldId id="294" r:id="rId16"/>
    <p:sldId id="299" r:id="rId17"/>
    <p:sldId id="298" r:id="rId18"/>
    <p:sldId id="318" r:id="rId19"/>
    <p:sldId id="320" r:id="rId20"/>
    <p:sldId id="295" r:id="rId21"/>
    <p:sldId id="296" r:id="rId22"/>
    <p:sldId id="263" r:id="rId23"/>
    <p:sldId id="304" r:id="rId24"/>
    <p:sldId id="264" r:id="rId25"/>
    <p:sldId id="302" r:id="rId26"/>
    <p:sldId id="303" r:id="rId27"/>
    <p:sldId id="301" r:id="rId28"/>
    <p:sldId id="305" r:id="rId29"/>
    <p:sldId id="306" r:id="rId30"/>
    <p:sldId id="307" r:id="rId31"/>
    <p:sldId id="311" r:id="rId32"/>
    <p:sldId id="268" r:id="rId33"/>
    <p:sldId id="285" r:id="rId34"/>
    <p:sldId id="322" r:id="rId35"/>
    <p:sldId id="323" r:id="rId36"/>
    <p:sldId id="324" r:id="rId37"/>
    <p:sldId id="325" r:id="rId38"/>
    <p:sldId id="326" r:id="rId39"/>
    <p:sldId id="327" r:id="rId40"/>
    <p:sldId id="339" r:id="rId41"/>
    <p:sldId id="308" r:id="rId42"/>
    <p:sldId id="310" r:id="rId43"/>
    <p:sldId id="312" r:id="rId44"/>
    <p:sldId id="313" r:id="rId45"/>
    <p:sldId id="329" r:id="rId46"/>
    <p:sldId id="328" r:id="rId47"/>
    <p:sldId id="330" r:id="rId48"/>
    <p:sldId id="331" r:id="rId49"/>
    <p:sldId id="332" r:id="rId50"/>
    <p:sldId id="337" r:id="rId51"/>
    <p:sldId id="333" r:id="rId52"/>
    <p:sldId id="335" r:id="rId53"/>
    <p:sldId id="334" r:id="rId54"/>
    <p:sldId id="336" r:id="rId55"/>
    <p:sldId id="338" r:id="rId56"/>
    <p:sldId id="277" r:id="rId57"/>
    <p:sldId id="340" r:id="rId58"/>
    <p:sldId id="274" r:id="rId59"/>
    <p:sldId id="289" r:id="rId60"/>
  </p:sldIdLst>
  <p:sldSz cx="12192000" cy="6858000"/>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15" userDrawn="1">
          <p15:clr>
            <a:srgbClr val="A4A3A4"/>
          </p15:clr>
        </p15:guide>
        <p15:guide id="2" pos="7265"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1"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6379" autoAdjust="0"/>
  </p:normalViewPr>
  <p:slideViewPr>
    <p:cSldViewPr snapToGrid="0" showGuides="1">
      <p:cViewPr varScale="1">
        <p:scale>
          <a:sx n="104" d="100"/>
          <a:sy n="104" d="100"/>
        </p:scale>
        <p:origin x="-114" y="-216"/>
      </p:cViewPr>
      <p:guideLst>
        <p:guide orient="horz" pos="648"/>
        <p:guide orient="horz" pos="712"/>
        <p:guide orient="horz" pos="3928"/>
        <p:guide orient="horz" pos="3861"/>
        <p:guide pos="415"/>
        <p:guide pos="726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4" d="100"/>
          <a:sy n="84" d="100"/>
        </p:scale>
        <p:origin x="301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3CB67C-7BA6-4E2C-9C71-74A05D2B8AAD}" type="datetimeFigureOut">
              <a:rPr lang="zh-CN" altLang="en-US" smtClean="0"/>
              <a:t>2024/4/26 Friday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E32C45-1D55-4549-B8D8-946A469A538A}" type="slidenum">
              <a:rPr lang="zh-CN" altLang="en-US" smtClean="0"/>
              <a:t>‹#›</a:t>
            </a:fld>
            <a:endParaRPr lang="zh-CN" altLang="en-US"/>
          </a:p>
        </p:txBody>
      </p:sp>
    </p:spTree>
    <p:extLst>
      <p:ext uri="{BB962C8B-B14F-4D97-AF65-F5344CB8AC3E}">
        <p14:creationId xmlns:p14="http://schemas.microsoft.com/office/powerpoint/2010/main" val="216167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9D444-7240-4297-8C1E-144E5883D443}" type="datetimeFigureOut">
              <a:rPr lang="zh-CN" altLang="en-US" smtClean="0"/>
              <a:t>2024/4/26 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74653-8CD3-4143-88AC-9EA02459CA7B}" type="slidenum">
              <a:rPr lang="zh-CN" altLang="en-US" smtClean="0"/>
              <a:t>‹#›</a:t>
            </a:fld>
            <a:endParaRPr lang="zh-CN" altLang="en-US"/>
          </a:p>
        </p:txBody>
      </p:sp>
    </p:spTree>
    <p:extLst>
      <p:ext uri="{BB962C8B-B14F-4D97-AF65-F5344CB8AC3E}">
        <p14:creationId xmlns:p14="http://schemas.microsoft.com/office/powerpoint/2010/main" val="198339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7043C-8C50-4DAD-91D6-C8B3F6F40DFD}" type="slidenum">
              <a:rPr lang="zh-CN" altLang="en-US" smtClean="0"/>
              <a:t>11</a:t>
            </a:fld>
            <a:endParaRPr lang="zh-CN" altLang="en-US"/>
          </a:p>
        </p:txBody>
      </p:sp>
    </p:spTree>
    <p:extLst>
      <p:ext uri="{BB962C8B-B14F-4D97-AF65-F5344CB8AC3E}">
        <p14:creationId xmlns:p14="http://schemas.microsoft.com/office/powerpoint/2010/main" val="140322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7043C-8C50-4DAD-91D6-C8B3F6F40DFD}" type="slidenum">
              <a:rPr lang="zh-CN" altLang="en-US" smtClean="0"/>
              <a:t>16</a:t>
            </a:fld>
            <a:endParaRPr lang="zh-CN" altLang="en-US"/>
          </a:p>
        </p:txBody>
      </p:sp>
    </p:spTree>
    <p:extLst>
      <p:ext uri="{BB962C8B-B14F-4D97-AF65-F5344CB8AC3E}">
        <p14:creationId xmlns:p14="http://schemas.microsoft.com/office/powerpoint/2010/main" val="1628270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52000">
              <a:schemeClr val="accent1">
                <a:lumMod val="20000"/>
                <a:lumOff val="80000"/>
                <a:alpha val="50000"/>
              </a:schemeClr>
            </a:gs>
            <a:gs pos="100000">
              <a:srgbClr val="A1C4D3"/>
            </a:gs>
            <a:gs pos="0">
              <a:schemeClr val="accent1">
                <a:lumMod val="60000"/>
                <a:lumOff val="40000"/>
              </a:schemeClr>
            </a:gs>
          </a:gsLst>
          <a:lin ang="13500000" scaled="1"/>
          <a:tileRect/>
        </a:gradFill>
        <a:effectLst/>
      </p:bgPr>
    </p:bg>
    <p:spTree>
      <p:nvGrpSpPr>
        <p:cNvPr id="1" name=""/>
        <p:cNvGrpSpPr/>
        <p:nvPr/>
      </p:nvGrpSpPr>
      <p:grpSpPr>
        <a:xfrm>
          <a:off x="0" y="0"/>
          <a:ext cx="0" cy="0"/>
          <a:chOff x="0" y="0"/>
          <a:chExt cx="0" cy="0"/>
        </a:xfrm>
      </p:grpSpPr>
      <p:grpSp>
        <p:nvGrpSpPr>
          <p:cNvPr id="6" name="组合 5"/>
          <p:cNvGrpSpPr/>
          <p:nvPr/>
        </p:nvGrpSpPr>
        <p:grpSpPr>
          <a:xfrm>
            <a:off x="-28084" y="0"/>
            <a:ext cx="12220084" cy="6887776"/>
            <a:chOff x="-28084" y="0"/>
            <a:chExt cx="12220084" cy="6887776"/>
          </a:xfrm>
        </p:grpSpPr>
        <p:sp>
          <p:nvSpPr>
            <p:cNvPr id="22" name="任意多边形: 形状 21"/>
            <p:cNvSpPr/>
            <p:nvPr/>
          </p:nvSpPr>
          <p:spPr>
            <a:xfrm>
              <a:off x="0" y="0"/>
              <a:ext cx="2287889" cy="2287765"/>
            </a:xfrm>
            <a:custGeom>
              <a:avLst/>
              <a:gdLst>
                <a:gd name="connsiteX0" fmla="*/ 0 w 2287889"/>
                <a:gd name="connsiteY0" fmla="*/ 0 h 2287765"/>
                <a:gd name="connsiteX1" fmla="*/ 2287889 w 2287889"/>
                <a:gd name="connsiteY1" fmla="*/ 0 h 2287765"/>
                <a:gd name="connsiteX2" fmla="*/ 0 w 2287889"/>
                <a:gd name="connsiteY2" fmla="*/ 2287765 h 2287765"/>
              </a:gdLst>
              <a:ahLst/>
              <a:cxnLst>
                <a:cxn ang="0">
                  <a:pos x="connsiteX0" y="connsiteY0"/>
                </a:cxn>
                <a:cxn ang="0">
                  <a:pos x="connsiteX1" y="connsiteY1"/>
                </a:cxn>
                <a:cxn ang="0">
                  <a:pos x="connsiteX2" y="connsiteY2"/>
                </a:cxn>
              </a:cxnLst>
              <a:rect l="l" t="t" r="r" b="b"/>
              <a:pathLst>
                <a:path w="2287889" h="2287765">
                  <a:moveTo>
                    <a:pt x="0" y="0"/>
                  </a:moveTo>
                  <a:lnTo>
                    <a:pt x="2287889" y="0"/>
                  </a:lnTo>
                  <a:lnTo>
                    <a:pt x="0" y="2287765"/>
                  </a:lnTo>
                  <a:close/>
                </a:path>
              </a:pathLst>
            </a:custGeom>
            <a:gradFill flip="none" rotWithShape="1">
              <a:gsLst>
                <a:gs pos="100000">
                  <a:schemeClr val="accent1">
                    <a:lumMod val="60000"/>
                    <a:lumOff val="40000"/>
                    <a:alpha val="0"/>
                  </a:schemeClr>
                </a:gs>
                <a:gs pos="11000">
                  <a:schemeClr val="accent1">
                    <a:alpha val="76000"/>
                  </a:schemeClr>
                </a:gs>
              </a:gsLst>
              <a:lin ang="18900000" scaled="1"/>
              <a:tileRect/>
            </a:gradFill>
            <a:ln w="7610" cap="flat">
              <a:noFill/>
              <a:prstDash val="solid"/>
              <a:miter/>
            </a:ln>
            <a:effectLst/>
          </p:spPr>
          <p:txBody>
            <a:bodyPr wrap="square" rtlCol="0" anchor="ctr">
              <a:noAutofit/>
            </a:bodyPr>
            <a:lstStyle/>
            <a:p>
              <a:endParaRPr lang="zh-CN" altLang="en-US"/>
            </a:p>
          </p:txBody>
        </p:sp>
        <p:sp>
          <p:nvSpPr>
            <p:cNvPr id="12" name="任意多边形: 形状 11"/>
            <p:cNvSpPr/>
            <p:nvPr/>
          </p:nvSpPr>
          <p:spPr>
            <a:xfrm>
              <a:off x="6504280" y="0"/>
              <a:ext cx="5687720" cy="6858000"/>
            </a:xfrm>
            <a:custGeom>
              <a:avLst/>
              <a:gdLst>
                <a:gd name="connsiteX0" fmla="*/ 4427639 w 5687720"/>
                <a:gd name="connsiteY0" fmla="*/ 3004680 h 6858000"/>
                <a:gd name="connsiteX1" fmla="*/ 5408066 w 5687720"/>
                <a:gd name="connsiteY1" fmla="*/ 3410788 h 6858000"/>
                <a:gd name="connsiteX2" fmla="*/ 5687644 w 5687720"/>
                <a:gd name="connsiteY2" fmla="*/ 3811753 h 6858000"/>
                <a:gd name="connsiteX3" fmla="*/ 5687644 w 5687720"/>
                <a:gd name="connsiteY3" fmla="*/ 4970602 h 6858000"/>
                <a:gd name="connsiteX4" fmla="*/ 5408066 w 5687720"/>
                <a:gd name="connsiteY4" fmla="*/ 5371566 h 6858000"/>
                <a:gd name="connsiteX5" fmla="*/ 3921633 w 5687720"/>
                <a:gd name="connsiteY5" fmla="*/ 6858000 h 6858000"/>
                <a:gd name="connsiteX6" fmla="*/ 0 w 5687720"/>
                <a:gd name="connsiteY6" fmla="*/ 6858000 h 6858000"/>
                <a:gd name="connsiteX7" fmla="*/ 3447212 w 5687720"/>
                <a:gd name="connsiteY7" fmla="*/ 3410788 h 6858000"/>
                <a:gd name="connsiteX8" fmla="*/ 4427639 w 5687720"/>
                <a:gd name="connsiteY8" fmla="*/ 3004680 h 6858000"/>
                <a:gd name="connsiteX9" fmla="*/ 2743199 w 5687720"/>
                <a:gd name="connsiteY9" fmla="*/ 0 h 6858000"/>
                <a:gd name="connsiteX10" fmla="*/ 5687644 w 5687720"/>
                <a:gd name="connsiteY10" fmla="*/ 0 h 6858000"/>
                <a:gd name="connsiteX11" fmla="*/ 5687720 w 5687720"/>
                <a:gd name="connsiteY11" fmla="*/ 0 h 6858000"/>
                <a:gd name="connsiteX12" fmla="*/ 5687720 w 5687720"/>
                <a:gd name="connsiteY12" fmla="*/ 977189 h 6858000"/>
                <a:gd name="connsiteX13" fmla="*/ 2394661 w 5687720"/>
                <a:gd name="connsiteY13" fmla="*/ 4270248 h 6858000"/>
                <a:gd name="connsiteX14" fmla="*/ 433806 w 5687720"/>
                <a:gd name="connsiteY14" fmla="*/ 4270248 h 6858000"/>
                <a:gd name="connsiteX15" fmla="*/ 433806 w 5687720"/>
                <a:gd name="connsiteY15" fmla="*/ 23093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7720" h="6858000">
                  <a:moveTo>
                    <a:pt x="4427639" y="3004680"/>
                  </a:moveTo>
                  <a:cubicBezTo>
                    <a:pt x="4782483" y="3004680"/>
                    <a:pt x="5137328" y="3140050"/>
                    <a:pt x="5408066" y="3410788"/>
                  </a:cubicBezTo>
                  <a:cubicBezTo>
                    <a:pt x="5527701" y="3530422"/>
                    <a:pt x="5620893" y="3666515"/>
                    <a:pt x="5687644" y="3811753"/>
                  </a:cubicBezTo>
                  <a:lnTo>
                    <a:pt x="5687644" y="4970602"/>
                  </a:lnTo>
                  <a:cubicBezTo>
                    <a:pt x="5620893" y="5115839"/>
                    <a:pt x="5527701" y="5251932"/>
                    <a:pt x="5408066" y="5371566"/>
                  </a:cubicBezTo>
                  <a:lnTo>
                    <a:pt x="3921633" y="6858000"/>
                  </a:lnTo>
                  <a:lnTo>
                    <a:pt x="0" y="6858000"/>
                  </a:lnTo>
                  <a:lnTo>
                    <a:pt x="3447212" y="3410788"/>
                  </a:lnTo>
                  <a:cubicBezTo>
                    <a:pt x="3717951" y="3140050"/>
                    <a:pt x="4072795" y="3004680"/>
                    <a:pt x="4427639" y="3004680"/>
                  </a:cubicBezTo>
                  <a:close/>
                  <a:moveTo>
                    <a:pt x="2743199" y="0"/>
                  </a:moveTo>
                  <a:lnTo>
                    <a:pt x="5687644" y="0"/>
                  </a:lnTo>
                  <a:lnTo>
                    <a:pt x="5687720" y="0"/>
                  </a:lnTo>
                  <a:lnTo>
                    <a:pt x="5687720" y="977189"/>
                  </a:lnTo>
                  <a:lnTo>
                    <a:pt x="2394661" y="4270248"/>
                  </a:lnTo>
                  <a:cubicBezTo>
                    <a:pt x="1853183" y="4811726"/>
                    <a:pt x="975283" y="4811726"/>
                    <a:pt x="433806" y="4270248"/>
                  </a:cubicBezTo>
                  <a:cubicBezTo>
                    <a:pt x="-107671" y="3728771"/>
                    <a:pt x="-107671" y="2850871"/>
                    <a:pt x="433806" y="2309394"/>
                  </a:cubicBezTo>
                  <a:close/>
                </a:path>
              </a:pathLst>
            </a:custGeom>
            <a:blipFill>
              <a:blip r:embed="rId2"/>
              <a:srcRect/>
              <a:stretch>
                <a:fillRect l="-20112" r="-60750"/>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a:endParaRPr lang="zh-CN" altLang="en-US"/>
            </a:p>
          </p:txBody>
        </p:sp>
        <p:sp>
          <p:nvSpPr>
            <p:cNvPr id="10" name="任意多边形: 形状 9"/>
            <p:cNvSpPr/>
            <p:nvPr/>
          </p:nvSpPr>
          <p:spPr>
            <a:xfrm>
              <a:off x="7341346" y="3283746"/>
              <a:ext cx="2469260" cy="2469184"/>
            </a:xfrm>
            <a:custGeom>
              <a:avLst/>
              <a:gdLst>
                <a:gd name="connsiteX0" fmla="*/ 152248 w 2469260"/>
                <a:gd name="connsiteY0" fmla="*/ 2316937 h 2469184"/>
                <a:gd name="connsiteX1" fmla="*/ 152248 w 2469260"/>
                <a:gd name="connsiteY1" fmla="*/ 2316937 h 2469184"/>
                <a:gd name="connsiteX2" fmla="*/ 887425 w 2469260"/>
                <a:gd name="connsiteY2" fmla="*/ 2316937 h 2469184"/>
                <a:gd name="connsiteX3" fmla="*/ 2317014 w 2469260"/>
                <a:gd name="connsiteY3" fmla="*/ 887425 h 2469184"/>
                <a:gd name="connsiteX4" fmla="*/ 2317014 w 2469260"/>
                <a:gd name="connsiteY4" fmla="*/ 152248 h 2469184"/>
                <a:gd name="connsiteX5" fmla="*/ 2317014 w 2469260"/>
                <a:gd name="connsiteY5" fmla="*/ 152248 h 2469184"/>
                <a:gd name="connsiteX6" fmla="*/ 1581836 w 2469260"/>
                <a:gd name="connsiteY6" fmla="*/ 152248 h 2469184"/>
                <a:gd name="connsiteX7" fmla="*/ 152248 w 2469260"/>
                <a:gd name="connsiteY7" fmla="*/ 1581759 h 2469184"/>
                <a:gd name="connsiteX8" fmla="*/ 152248 w 2469260"/>
                <a:gd name="connsiteY8" fmla="*/ 2316937 h 246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9260" h="2469184">
                  <a:moveTo>
                    <a:pt x="152248" y="2316937"/>
                  </a:moveTo>
                  <a:lnTo>
                    <a:pt x="152248" y="2316937"/>
                  </a:lnTo>
                  <a:cubicBezTo>
                    <a:pt x="355244" y="2519934"/>
                    <a:pt x="684428" y="2519934"/>
                    <a:pt x="887425" y="2316937"/>
                  </a:cubicBezTo>
                  <a:lnTo>
                    <a:pt x="2317014" y="887425"/>
                  </a:lnTo>
                  <a:cubicBezTo>
                    <a:pt x="2520010" y="684428"/>
                    <a:pt x="2520010" y="355244"/>
                    <a:pt x="2317014" y="152248"/>
                  </a:cubicBezTo>
                  <a:lnTo>
                    <a:pt x="2317014" y="152248"/>
                  </a:lnTo>
                  <a:cubicBezTo>
                    <a:pt x="2114017" y="-50749"/>
                    <a:pt x="1784833" y="-50749"/>
                    <a:pt x="1581836" y="152248"/>
                  </a:cubicBezTo>
                  <a:lnTo>
                    <a:pt x="152248" y="1581759"/>
                  </a:lnTo>
                  <a:cubicBezTo>
                    <a:pt x="-50749" y="1784833"/>
                    <a:pt x="-50749" y="2113940"/>
                    <a:pt x="152248" y="2316937"/>
                  </a:cubicBezTo>
                  <a:close/>
                </a:path>
              </a:pathLst>
            </a:custGeom>
            <a:gradFill flip="none" rotWithShape="1">
              <a:gsLst>
                <a:gs pos="100000">
                  <a:schemeClr val="accent1">
                    <a:lumMod val="60000"/>
                    <a:lumOff val="40000"/>
                    <a:alpha val="0"/>
                  </a:schemeClr>
                </a:gs>
                <a:gs pos="11000">
                  <a:schemeClr val="accent1">
                    <a:alpha val="76000"/>
                  </a:schemeClr>
                </a:gs>
              </a:gsLst>
              <a:lin ang="18900000" scaled="1"/>
              <a:tileRect/>
            </a:gradFill>
            <a:ln w="7610" cap="flat">
              <a:noFill/>
              <a:prstDash val="solid"/>
              <a:miter/>
            </a:ln>
            <a:effectLst/>
          </p:spPr>
          <p:txBody>
            <a:bodyPr rtlCol="0" anchor="ctr"/>
            <a:lstStyle/>
            <a:p>
              <a:endParaRPr lang="zh-CN" altLang="en-US"/>
            </a:p>
          </p:txBody>
        </p:sp>
        <p:sp>
          <p:nvSpPr>
            <p:cNvPr id="13" name="任意多边形: 形状 12"/>
            <p:cNvSpPr/>
            <p:nvPr/>
          </p:nvSpPr>
          <p:spPr>
            <a:xfrm>
              <a:off x="660395" y="0"/>
              <a:ext cx="2676767" cy="1508564"/>
            </a:xfrm>
            <a:custGeom>
              <a:avLst/>
              <a:gdLst>
                <a:gd name="connsiteX0" fmla="*/ 340435 w 2676767"/>
                <a:gd name="connsiteY0" fmla="*/ 0 h 1508564"/>
                <a:gd name="connsiteX1" fmla="*/ 2676767 w 2676767"/>
                <a:gd name="connsiteY1" fmla="*/ 0 h 1508564"/>
                <a:gd name="connsiteX2" fmla="*/ 1410043 w 2676767"/>
                <a:gd name="connsiteY2" fmla="*/ 1266656 h 1508564"/>
                <a:gd name="connsiteX3" fmla="*/ 241909 w 2676767"/>
                <a:gd name="connsiteY3" fmla="*/ 1266656 h 1508564"/>
                <a:gd name="connsiteX4" fmla="*/ 241909 w 2676767"/>
                <a:gd name="connsiteY4" fmla="*/ 98520 h 150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67" h="1508564">
                  <a:moveTo>
                    <a:pt x="340435" y="0"/>
                  </a:moveTo>
                  <a:lnTo>
                    <a:pt x="2676767" y="0"/>
                  </a:lnTo>
                  <a:lnTo>
                    <a:pt x="1410043" y="1266656"/>
                  </a:lnTo>
                  <a:cubicBezTo>
                    <a:pt x="1087498" y="1589201"/>
                    <a:pt x="564453" y="1589201"/>
                    <a:pt x="241909" y="1266656"/>
                  </a:cubicBezTo>
                  <a:cubicBezTo>
                    <a:pt x="-80636" y="944111"/>
                    <a:pt x="-80636" y="421187"/>
                    <a:pt x="241909" y="98520"/>
                  </a:cubicBezTo>
                  <a:close/>
                </a:path>
              </a:pathLst>
            </a:custGeom>
            <a:gradFill flip="none" rotWithShape="1">
              <a:gsLst>
                <a:gs pos="100000">
                  <a:schemeClr val="accent1">
                    <a:lumMod val="60000"/>
                    <a:lumOff val="40000"/>
                    <a:alpha val="0"/>
                  </a:schemeClr>
                </a:gs>
                <a:gs pos="11000">
                  <a:schemeClr val="accent1">
                    <a:alpha val="76000"/>
                  </a:schemeClr>
                </a:gs>
              </a:gsLst>
              <a:lin ang="18900000" scaled="1"/>
              <a:tileRect/>
            </a:gradFill>
            <a:ln w="7610" cap="flat">
              <a:noFill/>
              <a:prstDash val="solid"/>
              <a:miter/>
            </a:ln>
            <a:effectLst/>
          </p:spPr>
          <p:txBody>
            <a:bodyPr rtlCol="0" anchor="ctr"/>
            <a:lstStyle/>
            <a:p>
              <a:pPr lvl="0"/>
              <a:endParaRPr lang="zh-CN" altLang="en-US"/>
            </a:p>
          </p:txBody>
        </p:sp>
        <p:cxnSp>
          <p:nvCxnSpPr>
            <p:cNvPr id="2" name="直接连接符 1"/>
            <p:cNvCxnSpPr>
              <a:cxnSpLocks/>
            </p:cNvCxnSpPr>
            <p:nvPr/>
          </p:nvCxnSpPr>
          <p:spPr>
            <a:xfrm flipV="1">
              <a:off x="5684522" y="4578382"/>
              <a:ext cx="2291614" cy="2309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flipV="1">
              <a:off x="6648246" y="3151605"/>
              <a:ext cx="2291614" cy="230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cxnSpLocks/>
            </p:cNvCxnSpPr>
            <p:nvPr/>
          </p:nvCxnSpPr>
          <p:spPr>
            <a:xfrm flipV="1">
              <a:off x="-28084" y="687459"/>
              <a:ext cx="682167" cy="687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p:cNvCxnSpPr>
            <p:nvPr/>
          </p:nvCxnSpPr>
          <p:spPr>
            <a:xfrm flipV="1">
              <a:off x="-28084" y="17004"/>
              <a:ext cx="1595627" cy="1608007"/>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 name="标题 4" descr="a7c93156-edd3-4161-94dc-795138ce9401"/>
          <p:cNvSpPr>
            <a:spLocks noGrp="1"/>
          </p:cNvSpPr>
          <p:nvPr>
            <p:ph type="ctrTitle" hasCustomPrompt="1"/>
          </p:nvPr>
        </p:nvSpPr>
        <p:spPr>
          <a:xfrm>
            <a:off x="660396" y="1642015"/>
            <a:ext cx="5429271" cy="2095500"/>
          </a:xfrm>
          <a:prstGeom prst="rect">
            <a:avLst/>
          </a:prstGeom>
        </p:spPr>
        <p:txBody>
          <a:bodyPr wrap="square" anchor="b">
            <a:normAutofit/>
          </a:bodyPr>
          <a:lstStyle>
            <a:lvl1pPr>
              <a:lnSpc>
                <a:spcPct val="100000"/>
              </a:lnSpc>
              <a:defRPr sz="5400">
                <a:ln w="19050">
                  <a:noFill/>
                </a:ln>
                <a:solidFill>
                  <a:schemeClr val="tx1"/>
                </a:solidFill>
              </a:defRPr>
            </a:lvl1pPr>
          </a:lstStyle>
          <a:p>
            <a:pPr lvl="0"/>
            <a:r>
              <a:rPr lang="en-US" dirty="0"/>
              <a:t>Click to add title</a:t>
            </a:r>
          </a:p>
        </p:txBody>
      </p:sp>
      <p:sp>
        <p:nvSpPr>
          <p:cNvPr id="9" name="副标题 8"/>
          <p:cNvSpPr>
            <a:spLocks noGrp="1"/>
          </p:cNvSpPr>
          <p:nvPr>
            <p:ph type="subTitle" sz="quarter" idx="1" hasCustomPrompt="1"/>
          </p:nvPr>
        </p:nvSpPr>
        <p:spPr>
          <a:xfrm>
            <a:off x="660399" y="4036215"/>
            <a:ext cx="5429268" cy="890116"/>
          </a:xfrm>
          <a:prstGeom prst="roundRect">
            <a:avLst>
              <a:gd name="adj" fmla="val 0"/>
            </a:avLst>
          </a:prstGeom>
          <a:noFill/>
          <a:ln>
            <a:noFill/>
          </a:ln>
        </p:spPr>
        <p:txBody>
          <a:bodyPr vert="horz" wrap="square" lIns="91440" tIns="45720" rIns="91440" bIns="45720" rtlCol="0" anchor="t" anchorCtr="0">
            <a:normAutofit/>
          </a:bodyPr>
          <a:lstStyle>
            <a:lvl1pPr marL="0" indent="0" algn="l">
              <a:lnSpc>
                <a:spcPct val="100000"/>
              </a:lnSpc>
              <a:buNone/>
              <a:defRPr lang="en-US" sz="2000" dirty="0">
                <a:solidFill>
                  <a:schemeClr val="tx1"/>
                </a:solidFill>
              </a:defRPr>
            </a:lvl1pPr>
          </a:lstStyle>
          <a:p>
            <a:pPr lvl="0"/>
            <a:r>
              <a:rPr lang="en-US" dirty="0"/>
              <a:t>Click to add subtitle</a:t>
            </a:r>
          </a:p>
        </p:txBody>
      </p:sp>
      <p:sp>
        <p:nvSpPr>
          <p:cNvPr id="4" name="文本占位符 3"/>
          <p:cNvSpPr>
            <a:spLocks noGrp="1"/>
          </p:cNvSpPr>
          <p:nvPr>
            <p:ph type="body" sz="quarter" idx="13" hasCustomPrompt="1"/>
          </p:nvPr>
        </p:nvSpPr>
        <p:spPr>
          <a:xfrm>
            <a:off x="660396" y="5857100"/>
            <a:ext cx="5429271"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文本占位符 6"/>
          <p:cNvSpPr>
            <a:spLocks noGrp="1"/>
          </p:cNvSpPr>
          <p:nvPr>
            <p:ph type="body" sz="quarter" idx="14" hasCustomPrompt="1"/>
          </p:nvPr>
        </p:nvSpPr>
        <p:spPr>
          <a:xfrm>
            <a:off x="660396" y="5520550"/>
            <a:ext cx="5429271" cy="276999"/>
          </a:xfrm>
          <a:prstGeom prst="rect">
            <a:avLst/>
          </a:prstGeom>
        </p:spPr>
        <p:txBody>
          <a:bodyPr wrap="none">
            <a:normAutofit/>
          </a:bodyPr>
          <a:lstStyle>
            <a:lvl1pPr marL="0" indent="0" algn="l">
              <a:lnSpc>
                <a:spcPct val="100000"/>
              </a:lnSpc>
              <a:buNone/>
              <a:defRPr sz="1200"/>
            </a:lvl1pPr>
          </a:lstStyle>
          <a:p>
            <a:pPr lvl="0"/>
            <a:r>
              <a:rPr lang="en-US" dirty="0"/>
              <a:t>www.islide.cc</a:t>
            </a:r>
          </a:p>
        </p:txBody>
      </p:sp>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809524" cy="63492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a:t>Click to add title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BB1146-E542-4D4E-B8E9-6919A11DDD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genda" preserve="1">
  <p:cSld name="Agenda">
    <p:spTree>
      <p:nvGrpSpPr>
        <p:cNvPr id="1" name=""/>
        <p:cNvGrpSpPr/>
        <p:nvPr/>
      </p:nvGrpSpPr>
      <p:grpSpPr>
        <a:xfrm>
          <a:off x="0" y="0"/>
          <a:ext cx="0" cy="0"/>
          <a:chOff x="0" y="0"/>
          <a:chExt cx="0" cy="0"/>
        </a:xfrm>
      </p:grpSpPr>
      <p:grpSp>
        <p:nvGrpSpPr>
          <p:cNvPr id="9" name="组合 8"/>
          <p:cNvGrpSpPr/>
          <p:nvPr/>
        </p:nvGrpSpPr>
        <p:grpSpPr>
          <a:xfrm>
            <a:off x="0" y="1"/>
            <a:ext cx="12191999" cy="6857999"/>
            <a:chOff x="0" y="1"/>
            <a:chExt cx="12191999" cy="6857999"/>
          </a:xfrm>
        </p:grpSpPr>
        <p:grpSp>
          <p:nvGrpSpPr>
            <p:cNvPr id="15" name="组合 14"/>
            <p:cNvGrpSpPr/>
            <p:nvPr/>
          </p:nvGrpSpPr>
          <p:grpSpPr>
            <a:xfrm>
              <a:off x="9967733" y="1"/>
              <a:ext cx="2224266" cy="2207517"/>
              <a:chOff x="7333722" y="1"/>
              <a:chExt cx="4858278" cy="4821694"/>
            </a:xfrm>
          </p:grpSpPr>
          <p:sp>
            <p:nvSpPr>
              <p:cNvPr id="25" name="矩形 24"/>
              <p:cNvSpPr/>
              <p:nvPr/>
            </p:nvSpPr>
            <p:spPr>
              <a:xfrm>
                <a:off x="10692384" y="1"/>
                <a:ext cx="1499615" cy="1499615"/>
              </a:xfrm>
              <a:prstGeom prst="rect">
                <a:avLst/>
              </a:prstGeom>
              <a:solidFill>
                <a:schemeClr val="accent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sp>
            <p:nvSpPr>
              <p:cNvPr id="26" name="矩形 25"/>
              <p:cNvSpPr/>
              <p:nvPr/>
            </p:nvSpPr>
            <p:spPr>
              <a:xfrm>
                <a:off x="10692384" y="1661040"/>
                <a:ext cx="1499615" cy="1499615"/>
              </a:xfrm>
              <a:prstGeom prst="rect">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sp>
            <p:nvSpPr>
              <p:cNvPr id="27" name="矩形 26"/>
              <p:cNvSpPr/>
              <p:nvPr/>
            </p:nvSpPr>
            <p:spPr>
              <a:xfrm>
                <a:off x="10692385" y="3322080"/>
                <a:ext cx="1499615" cy="1499615"/>
              </a:xfrm>
              <a:prstGeom prst="rect">
                <a:avLst/>
              </a:prstGeom>
              <a:solidFill>
                <a:schemeClr val="accent1">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sp>
            <p:nvSpPr>
              <p:cNvPr id="28" name="矩形 27"/>
              <p:cNvSpPr/>
              <p:nvPr/>
            </p:nvSpPr>
            <p:spPr>
              <a:xfrm>
                <a:off x="9013053" y="1"/>
                <a:ext cx="1499615" cy="1499615"/>
              </a:xfrm>
              <a:prstGeom prst="rect">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sp>
            <p:nvSpPr>
              <p:cNvPr id="29" name="矩形 28"/>
              <p:cNvSpPr/>
              <p:nvPr/>
            </p:nvSpPr>
            <p:spPr>
              <a:xfrm>
                <a:off x="9013053" y="1661040"/>
                <a:ext cx="1499615" cy="1499615"/>
              </a:xfrm>
              <a:prstGeom prst="rect">
                <a:avLst/>
              </a:prstGeom>
              <a:solidFill>
                <a:schemeClr val="accent1">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sp>
            <p:nvSpPr>
              <p:cNvPr id="30" name="矩形 29"/>
              <p:cNvSpPr/>
              <p:nvPr/>
            </p:nvSpPr>
            <p:spPr>
              <a:xfrm>
                <a:off x="7333722" y="1"/>
                <a:ext cx="1499615" cy="1499615"/>
              </a:xfrm>
              <a:prstGeom prst="rect">
                <a:avLst/>
              </a:prstGeom>
              <a:solidFill>
                <a:schemeClr val="accent1">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grpSp>
        <p:grpSp>
          <p:nvGrpSpPr>
            <p:cNvPr id="17" name="组合 16"/>
            <p:cNvGrpSpPr/>
            <p:nvPr/>
          </p:nvGrpSpPr>
          <p:grpSpPr>
            <a:xfrm rot="10800000">
              <a:off x="0" y="4650483"/>
              <a:ext cx="2224266" cy="2207517"/>
              <a:chOff x="7333722" y="1"/>
              <a:chExt cx="4858277" cy="4821693"/>
            </a:xfrm>
          </p:grpSpPr>
          <p:sp>
            <p:nvSpPr>
              <p:cNvPr id="18" name="矩形 17"/>
              <p:cNvSpPr/>
              <p:nvPr/>
            </p:nvSpPr>
            <p:spPr>
              <a:xfrm flipV="1">
                <a:off x="10692384" y="1"/>
                <a:ext cx="1499615" cy="1499615"/>
              </a:xfrm>
              <a:prstGeom prst="rect">
                <a:avLst/>
              </a:prstGeom>
              <a:solidFill>
                <a:schemeClr val="accent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lvl="0" algn="ctr"/>
                <a:endParaRPr lang="zh-CN" altLang="en-US">
                  <a:solidFill>
                    <a:schemeClr val="tx1">
                      <a:lumMod val="95000"/>
                      <a:lumOff val="5000"/>
                    </a:schemeClr>
                  </a:solidFill>
                </a:endParaRPr>
              </a:p>
            </p:txBody>
          </p:sp>
          <p:sp>
            <p:nvSpPr>
              <p:cNvPr id="19" name="矩形 18"/>
              <p:cNvSpPr/>
              <p:nvPr/>
            </p:nvSpPr>
            <p:spPr>
              <a:xfrm flipV="1">
                <a:off x="10692384" y="1661040"/>
                <a:ext cx="1499615" cy="1499615"/>
              </a:xfrm>
              <a:prstGeom prst="rect">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sp>
            <p:nvSpPr>
              <p:cNvPr id="20" name="矩形 19"/>
              <p:cNvSpPr/>
              <p:nvPr/>
            </p:nvSpPr>
            <p:spPr>
              <a:xfrm flipV="1">
                <a:off x="10692384" y="3322079"/>
                <a:ext cx="1499615" cy="1499615"/>
              </a:xfrm>
              <a:prstGeom prst="rect">
                <a:avLst/>
              </a:prstGeom>
              <a:solidFill>
                <a:schemeClr val="accent1">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sp>
            <p:nvSpPr>
              <p:cNvPr id="21" name="矩形 20"/>
              <p:cNvSpPr/>
              <p:nvPr/>
            </p:nvSpPr>
            <p:spPr>
              <a:xfrm flipV="1">
                <a:off x="9013054" y="1"/>
                <a:ext cx="1499615" cy="1499615"/>
              </a:xfrm>
              <a:prstGeom prst="rect">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sp>
            <p:nvSpPr>
              <p:cNvPr id="22" name="矩形 21"/>
              <p:cNvSpPr/>
              <p:nvPr/>
            </p:nvSpPr>
            <p:spPr>
              <a:xfrm flipV="1">
                <a:off x="9013054" y="1661040"/>
                <a:ext cx="1499615" cy="1499615"/>
              </a:xfrm>
              <a:prstGeom prst="rect">
                <a:avLst/>
              </a:prstGeom>
              <a:solidFill>
                <a:schemeClr val="accent1">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sp>
            <p:nvSpPr>
              <p:cNvPr id="24" name="矩形 23"/>
              <p:cNvSpPr/>
              <p:nvPr/>
            </p:nvSpPr>
            <p:spPr>
              <a:xfrm flipV="1">
                <a:off x="7333722" y="1"/>
                <a:ext cx="1499615" cy="1499615"/>
              </a:xfrm>
              <a:prstGeom prst="rect">
                <a:avLst/>
              </a:prstGeom>
              <a:solidFill>
                <a:schemeClr val="accent1">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solidFill>
                    <a:schemeClr val="tx1">
                      <a:lumMod val="95000"/>
                      <a:lumOff val="5000"/>
                    </a:schemeClr>
                  </a:solidFill>
                </a:endParaRPr>
              </a:p>
            </p:txBody>
          </p:sp>
        </p:grpSp>
      </p:grpSp>
      <p:sp>
        <p:nvSpPr>
          <p:cNvPr id="2" name="标题 1" descr="2ba00d3f-ad1d-4dab-a525-f68929cfc65c"/>
          <p:cNvSpPr>
            <a:spLocks noGrp="1"/>
          </p:cNvSpPr>
          <p:nvPr>
            <p:ph type="title" hasCustomPrompt="1"/>
          </p:nvPr>
        </p:nvSpPr>
        <p:spPr>
          <a:xfrm>
            <a:off x="800100" y="1605286"/>
            <a:ext cx="1922161" cy="864515"/>
          </a:xfrm>
          <a:prstGeom prst="rect">
            <a:avLst/>
          </a:prstGeom>
          <a:noFill/>
        </p:spPr>
        <p:txBody>
          <a:bodyPr anchor="t" anchorCtr="0">
            <a:normAutofit/>
          </a:bodyPr>
          <a:lstStyle>
            <a:lvl1pPr algn="r">
              <a:defRPr sz="2800">
                <a:solidFill>
                  <a:schemeClr val="tx1"/>
                </a:solidFill>
              </a:defRPr>
            </a:lvl1pPr>
          </a:lstStyle>
          <a:p>
            <a:pPr lvl="0"/>
            <a:r>
              <a:rPr lang="en-US" dirty="0"/>
              <a:t>Agenda</a:t>
            </a:r>
          </a:p>
        </p:txBody>
      </p:sp>
      <p:sp>
        <p:nvSpPr>
          <p:cNvPr id="3" name="内容占位符 2"/>
          <p:cNvSpPr>
            <a:spLocks noGrp="1"/>
          </p:cNvSpPr>
          <p:nvPr>
            <p:ph sz="quarter" idx="1" hasCustomPrompt="1"/>
          </p:nvPr>
        </p:nvSpPr>
        <p:spPr>
          <a:xfrm>
            <a:off x="2970377" y="1605286"/>
            <a:ext cx="8231021" cy="4071936"/>
          </a:xfrm>
        </p:spPr>
        <p:txBody>
          <a:bodyPr numCol="1"/>
          <a:lstStyle>
            <a:lvl1pPr marL="342900" indent="-342900">
              <a:lnSpc>
                <a:spcPct val="100000"/>
              </a:lnSpc>
              <a:buFont typeface="+mj-lt"/>
              <a:buAutoNum type="arabicPeriod"/>
              <a:defRPr/>
            </a:lvl1pPr>
            <a:lvl2pPr marL="800100" indent="-342900">
              <a:lnSpc>
                <a:spcPct val="100000"/>
              </a:lnSpc>
              <a:buFont typeface="+mj-ea"/>
              <a:buAutoNum type="circleNumDbPlain"/>
              <a:defRPr/>
            </a:lvl2pPr>
            <a:lvl3pPr marL="1257300" indent="-342900">
              <a:lnSpc>
                <a:spcPct val="100000"/>
              </a:lnSpc>
              <a:buFont typeface="+mj-lt"/>
              <a:buAutoNum type="alphaLcParenR"/>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10"/>
          </p:nvPr>
        </p:nvSpPr>
        <p:spPr/>
        <p:txBody>
          <a:bodyPr/>
          <a:lstStyle>
            <a:lvl1pPr>
              <a:defRPr>
                <a:solidFill>
                  <a:srgbClr val="8E8E8E"/>
                </a:solidFill>
              </a:defRPr>
            </a:lvl1pPr>
          </a:lstStyle>
          <a:p>
            <a:endParaRPr lang="en-US" dirty="0"/>
          </a:p>
        </p:txBody>
      </p:sp>
      <p:sp>
        <p:nvSpPr>
          <p:cNvPr id="5" name="页脚占位符 4"/>
          <p:cNvSpPr>
            <a:spLocks noGrp="1"/>
          </p:cNvSpPr>
          <p:nvPr>
            <p:ph type="ftr" sz="quarter" idx="11"/>
          </p:nvPr>
        </p:nvSpPr>
        <p:spPr/>
        <p:txBody>
          <a:bodyPr/>
          <a:lstStyle>
            <a:lvl1pPr>
              <a:defRPr>
                <a:solidFill>
                  <a:srgbClr val="8E8E8E"/>
                </a:solidFill>
              </a:defRPr>
            </a:lvl1pPr>
          </a:lstStyle>
          <a:p>
            <a:endParaRPr lang="en-US" dirty="0"/>
          </a:p>
        </p:txBody>
      </p:sp>
      <p:sp>
        <p:nvSpPr>
          <p:cNvPr id="6" name="灯片编号占位符 5"/>
          <p:cNvSpPr>
            <a:spLocks noGrp="1"/>
          </p:cNvSpPr>
          <p:nvPr>
            <p:ph type="sldNum" sz="quarter" idx="12"/>
          </p:nvPr>
        </p:nvSpPr>
        <p:spPr/>
        <p:txBody>
          <a:bodyPr/>
          <a:lstStyle>
            <a:lvl1pPr>
              <a:defRPr>
                <a:solidFill>
                  <a:srgbClr val="8E8E8E"/>
                </a:solidFill>
              </a:defRPr>
            </a:lvl1pPr>
          </a:lstStyle>
          <a:p>
            <a:fld id="{C8BB1146-E542-4D4E-B8E9-6919A11DDD48}" type="slidenum">
              <a:rPr lang="en-US" smtClean="0"/>
              <a:pPr/>
              <a:t>‹#›</a:t>
            </a:fld>
            <a:endParaRPr lang="en-US" dirty="0"/>
          </a:p>
        </p:txBody>
      </p:sp>
      <p:sp>
        <p:nvSpPr>
          <p:cNvPr id="13" name="任意多边形: 形状 12"/>
          <p:cNvSpPr>
            <a:spLocks noChangeAspect="1"/>
          </p:cNvSpPr>
          <p:nvPr/>
        </p:nvSpPr>
        <p:spPr bwMode="auto">
          <a:xfrm>
            <a:off x="1851756" y="4761555"/>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52000">
              <a:schemeClr val="accent1">
                <a:lumMod val="20000"/>
                <a:lumOff val="80000"/>
                <a:alpha val="50000"/>
              </a:schemeClr>
            </a:gs>
            <a:gs pos="100000">
              <a:srgbClr val="A1C4D3"/>
            </a:gs>
            <a:gs pos="0">
              <a:schemeClr val="accent1">
                <a:lumMod val="60000"/>
                <a:lumOff val="40000"/>
              </a:schemeClr>
            </a:gs>
          </a:gsLst>
          <a:lin ang="18900000" scaled="1"/>
          <a:tileRect/>
        </a:gradFill>
        <a:effectLst/>
      </p:bgPr>
    </p:bg>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6FF03251-7B56-DF7C-9876-5863A8BCAF90}"/>
              </a:ext>
            </a:extLst>
          </p:cNvPr>
          <p:cNvGrpSpPr/>
          <p:nvPr userDrawn="1"/>
        </p:nvGrpSpPr>
        <p:grpSpPr>
          <a:xfrm flipH="1">
            <a:off x="-28084" y="0"/>
            <a:ext cx="12223283" cy="6887776"/>
            <a:chOff x="-28084" y="0"/>
            <a:chExt cx="12223283" cy="6887776"/>
          </a:xfrm>
        </p:grpSpPr>
        <p:sp>
          <p:nvSpPr>
            <p:cNvPr id="12" name="任意多边形: 形状 11">
              <a:extLst>
                <a:ext uri="{FF2B5EF4-FFF2-40B4-BE49-F238E27FC236}">
                  <a16:creationId xmlns:a16="http://schemas.microsoft.com/office/drawing/2014/main" xmlns="" id="{E472A2C5-AA65-586A-77DA-8C9BC8F29A5D}"/>
                </a:ext>
              </a:extLst>
            </p:cNvPr>
            <p:cNvSpPr/>
            <p:nvPr/>
          </p:nvSpPr>
          <p:spPr>
            <a:xfrm>
              <a:off x="0" y="0"/>
              <a:ext cx="2287889" cy="2287765"/>
            </a:xfrm>
            <a:custGeom>
              <a:avLst/>
              <a:gdLst>
                <a:gd name="connsiteX0" fmla="*/ 0 w 2287889"/>
                <a:gd name="connsiteY0" fmla="*/ 0 h 2287765"/>
                <a:gd name="connsiteX1" fmla="*/ 2287889 w 2287889"/>
                <a:gd name="connsiteY1" fmla="*/ 0 h 2287765"/>
                <a:gd name="connsiteX2" fmla="*/ 0 w 2287889"/>
                <a:gd name="connsiteY2" fmla="*/ 2287765 h 2287765"/>
              </a:gdLst>
              <a:ahLst/>
              <a:cxnLst>
                <a:cxn ang="0">
                  <a:pos x="connsiteX0" y="connsiteY0"/>
                </a:cxn>
                <a:cxn ang="0">
                  <a:pos x="connsiteX1" y="connsiteY1"/>
                </a:cxn>
                <a:cxn ang="0">
                  <a:pos x="connsiteX2" y="connsiteY2"/>
                </a:cxn>
              </a:cxnLst>
              <a:rect l="l" t="t" r="r" b="b"/>
              <a:pathLst>
                <a:path w="2287889" h="2287765">
                  <a:moveTo>
                    <a:pt x="0" y="0"/>
                  </a:moveTo>
                  <a:lnTo>
                    <a:pt x="2287889" y="0"/>
                  </a:lnTo>
                  <a:lnTo>
                    <a:pt x="0" y="2287765"/>
                  </a:lnTo>
                  <a:close/>
                </a:path>
              </a:pathLst>
            </a:custGeom>
            <a:gradFill flip="none" rotWithShape="1">
              <a:gsLst>
                <a:gs pos="100000">
                  <a:schemeClr val="accent1">
                    <a:lumMod val="60000"/>
                    <a:lumOff val="40000"/>
                    <a:alpha val="0"/>
                  </a:schemeClr>
                </a:gs>
                <a:gs pos="11000">
                  <a:schemeClr val="accent1">
                    <a:alpha val="76000"/>
                  </a:schemeClr>
                </a:gs>
              </a:gsLst>
              <a:lin ang="18900000" scaled="1"/>
              <a:tileRect/>
            </a:gradFill>
            <a:ln w="7610" cap="flat">
              <a:noFill/>
              <a:prstDash val="solid"/>
              <a:miter/>
            </a:ln>
            <a:effectLst/>
          </p:spPr>
          <p:txBody>
            <a:bodyPr wrap="square" rtlCol="0" anchor="ctr">
              <a:noAutofit/>
            </a:bodyPr>
            <a:lstStyle/>
            <a:p>
              <a:endParaRPr lang="zh-CN" altLang="en-US"/>
            </a:p>
          </p:txBody>
        </p:sp>
        <p:sp>
          <p:nvSpPr>
            <p:cNvPr id="13" name="任意多边形: 形状 12">
              <a:extLst>
                <a:ext uri="{FF2B5EF4-FFF2-40B4-BE49-F238E27FC236}">
                  <a16:creationId xmlns:a16="http://schemas.microsoft.com/office/drawing/2014/main" xmlns="" id="{B944B0BF-3F10-8465-48F6-B2CEA762849B}"/>
                </a:ext>
              </a:extLst>
            </p:cNvPr>
            <p:cNvSpPr/>
            <p:nvPr/>
          </p:nvSpPr>
          <p:spPr>
            <a:xfrm>
              <a:off x="6507479" y="0"/>
              <a:ext cx="5687720" cy="6858000"/>
            </a:xfrm>
            <a:custGeom>
              <a:avLst/>
              <a:gdLst>
                <a:gd name="connsiteX0" fmla="*/ 4427639 w 5687720"/>
                <a:gd name="connsiteY0" fmla="*/ 3004680 h 6858000"/>
                <a:gd name="connsiteX1" fmla="*/ 5408066 w 5687720"/>
                <a:gd name="connsiteY1" fmla="*/ 3410788 h 6858000"/>
                <a:gd name="connsiteX2" fmla="*/ 5687644 w 5687720"/>
                <a:gd name="connsiteY2" fmla="*/ 3811753 h 6858000"/>
                <a:gd name="connsiteX3" fmla="*/ 5687644 w 5687720"/>
                <a:gd name="connsiteY3" fmla="*/ 4970602 h 6858000"/>
                <a:gd name="connsiteX4" fmla="*/ 5408066 w 5687720"/>
                <a:gd name="connsiteY4" fmla="*/ 5371566 h 6858000"/>
                <a:gd name="connsiteX5" fmla="*/ 3921633 w 5687720"/>
                <a:gd name="connsiteY5" fmla="*/ 6858000 h 6858000"/>
                <a:gd name="connsiteX6" fmla="*/ 0 w 5687720"/>
                <a:gd name="connsiteY6" fmla="*/ 6858000 h 6858000"/>
                <a:gd name="connsiteX7" fmla="*/ 3447212 w 5687720"/>
                <a:gd name="connsiteY7" fmla="*/ 3410788 h 6858000"/>
                <a:gd name="connsiteX8" fmla="*/ 4427639 w 5687720"/>
                <a:gd name="connsiteY8" fmla="*/ 3004680 h 6858000"/>
                <a:gd name="connsiteX9" fmla="*/ 2743199 w 5687720"/>
                <a:gd name="connsiteY9" fmla="*/ 0 h 6858000"/>
                <a:gd name="connsiteX10" fmla="*/ 5687644 w 5687720"/>
                <a:gd name="connsiteY10" fmla="*/ 0 h 6858000"/>
                <a:gd name="connsiteX11" fmla="*/ 5687720 w 5687720"/>
                <a:gd name="connsiteY11" fmla="*/ 0 h 6858000"/>
                <a:gd name="connsiteX12" fmla="*/ 5687720 w 5687720"/>
                <a:gd name="connsiteY12" fmla="*/ 977189 h 6858000"/>
                <a:gd name="connsiteX13" fmla="*/ 2394661 w 5687720"/>
                <a:gd name="connsiteY13" fmla="*/ 4270248 h 6858000"/>
                <a:gd name="connsiteX14" fmla="*/ 433806 w 5687720"/>
                <a:gd name="connsiteY14" fmla="*/ 4270248 h 6858000"/>
                <a:gd name="connsiteX15" fmla="*/ 433806 w 5687720"/>
                <a:gd name="connsiteY15" fmla="*/ 23093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7720" h="6858000">
                  <a:moveTo>
                    <a:pt x="4427639" y="3004680"/>
                  </a:moveTo>
                  <a:cubicBezTo>
                    <a:pt x="4782483" y="3004680"/>
                    <a:pt x="5137328" y="3140050"/>
                    <a:pt x="5408066" y="3410788"/>
                  </a:cubicBezTo>
                  <a:cubicBezTo>
                    <a:pt x="5527701" y="3530422"/>
                    <a:pt x="5620893" y="3666515"/>
                    <a:pt x="5687644" y="3811753"/>
                  </a:cubicBezTo>
                  <a:lnTo>
                    <a:pt x="5687644" y="4970602"/>
                  </a:lnTo>
                  <a:cubicBezTo>
                    <a:pt x="5620893" y="5115839"/>
                    <a:pt x="5527701" y="5251932"/>
                    <a:pt x="5408066" y="5371566"/>
                  </a:cubicBezTo>
                  <a:lnTo>
                    <a:pt x="3921633" y="6858000"/>
                  </a:lnTo>
                  <a:lnTo>
                    <a:pt x="0" y="6858000"/>
                  </a:lnTo>
                  <a:lnTo>
                    <a:pt x="3447212" y="3410788"/>
                  </a:lnTo>
                  <a:cubicBezTo>
                    <a:pt x="3717951" y="3140050"/>
                    <a:pt x="4072795" y="3004680"/>
                    <a:pt x="4427639" y="3004680"/>
                  </a:cubicBezTo>
                  <a:close/>
                  <a:moveTo>
                    <a:pt x="2743199" y="0"/>
                  </a:moveTo>
                  <a:lnTo>
                    <a:pt x="5687644" y="0"/>
                  </a:lnTo>
                  <a:lnTo>
                    <a:pt x="5687720" y="0"/>
                  </a:lnTo>
                  <a:lnTo>
                    <a:pt x="5687720" y="977189"/>
                  </a:lnTo>
                  <a:lnTo>
                    <a:pt x="2394661" y="4270248"/>
                  </a:lnTo>
                  <a:cubicBezTo>
                    <a:pt x="1853183" y="4811726"/>
                    <a:pt x="975283" y="4811726"/>
                    <a:pt x="433806" y="4270248"/>
                  </a:cubicBezTo>
                  <a:cubicBezTo>
                    <a:pt x="-107671" y="3728771"/>
                    <a:pt x="-107671" y="2850871"/>
                    <a:pt x="433806" y="2309394"/>
                  </a:cubicBezTo>
                  <a:close/>
                </a:path>
              </a:pathLst>
            </a:custGeom>
            <a:blipFill>
              <a:blip r:embed="rId2"/>
              <a:srcRect/>
              <a:stretch>
                <a:fillRect l="-20112" r="-60750"/>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a:endParaRPr lang="zh-CN" altLang="en-US"/>
            </a:p>
          </p:txBody>
        </p:sp>
        <p:sp>
          <p:nvSpPr>
            <p:cNvPr id="14" name="任意多边形: 形状 13">
              <a:extLst>
                <a:ext uri="{FF2B5EF4-FFF2-40B4-BE49-F238E27FC236}">
                  <a16:creationId xmlns:a16="http://schemas.microsoft.com/office/drawing/2014/main" xmlns="" id="{94E1A038-4BFB-4792-D2BF-0DFA905CC644}"/>
                </a:ext>
              </a:extLst>
            </p:cNvPr>
            <p:cNvSpPr/>
            <p:nvPr/>
          </p:nvSpPr>
          <p:spPr>
            <a:xfrm>
              <a:off x="7341346" y="3283746"/>
              <a:ext cx="2469260" cy="2469184"/>
            </a:xfrm>
            <a:custGeom>
              <a:avLst/>
              <a:gdLst>
                <a:gd name="connsiteX0" fmla="*/ 152248 w 2469260"/>
                <a:gd name="connsiteY0" fmla="*/ 2316937 h 2469184"/>
                <a:gd name="connsiteX1" fmla="*/ 152248 w 2469260"/>
                <a:gd name="connsiteY1" fmla="*/ 2316937 h 2469184"/>
                <a:gd name="connsiteX2" fmla="*/ 887425 w 2469260"/>
                <a:gd name="connsiteY2" fmla="*/ 2316937 h 2469184"/>
                <a:gd name="connsiteX3" fmla="*/ 2317014 w 2469260"/>
                <a:gd name="connsiteY3" fmla="*/ 887425 h 2469184"/>
                <a:gd name="connsiteX4" fmla="*/ 2317014 w 2469260"/>
                <a:gd name="connsiteY4" fmla="*/ 152248 h 2469184"/>
                <a:gd name="connsiteX5" fmla="*/ 2317014 w 2469260"/>
                <a:gd name="connsiteY5" fmla="*/ 152248 h 2469184"/>
                <a:gd name="connsiteX6" fmla="*/ 1581836 w 2469260"/>
                <a:gd name="connsiteY6" fmla="*/ 152248 h 2469184"/>
                <a:gd name="connsiteX7" fmla="*/ 152248 w 2469260"/>
                <a:gd name="connsiteY7" fmla="*/ 1581759 h 2469184"/>
                <a:gd name="connsiteX8" fmla="*/ 152248 w 2469260"/>
                <a:gd name="connsiteY8" fmla="*/ 2316937 h 246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9260" h="2469184">
                  <a:moveTo>
                    <a:pt x="152248" y="2316937"/>
                  </a:moveTo>
                  <a:lnTo>
                    <a:pt x="152248" y="2316937"/>
                  </a:lnTo>
                  <a:cubicBezTo>
                    <a:pt x="355244" y="2519934"/>
                    <a:pt x="684428" y="2519934"/>
                    <a:pt x="887425" y="2316937"/>
                  </a:cubicBezTo>
                  <a:lnTo>
                    <a:pt x="2317014" y="887425"/>
                  </a:lnTo>
                  <a:cubicBezTo>
                    <a:pt x="2520010" y="684428"/>
                    <a:pt x="2520010" y="355244"/>
                    <a:pt x="2317014" y="152248"/>
                  </a:cubicBezTo>
                  <a:lnTo>
                    <a:pt x="2317014" y="152248"/>
                  </a:lnTo>
                  <a:cubicBezTo>
                    <a:pt x="2114017" y="-50749"/>
                    <a:pt x="1784833" y="-50749"/>
                    <a:pt x="1581836" y="152248"/>
                  </a:cubicBezTo>
                  <a:lnTo>
                    <a:pt x="152248" y="1581759"/>
                  </a:lnTo>
                  <a:cubicBezTo>
                    <a:pt x="-50749" y="1784833"/>
                    <a:pt x="-50749" y="2113940"/>
                    <a:pt x="152248" y="2316937"/>
                  </a:cubicBezTo>
                  <a:close/>
                </a:path>
              </a:pathLst>
            </a:custGeom>
            <a:gradFill flip="none" rotWithShape="1">
              <a:gsLst>
                <a:gs pos="100000">
                  <a:schemeClr val="accent1">
                    <a:lumMod val="60000"/>
                    <a:lumOff val="40000"/>
                    <a:alpha val="0"/>
                  </a:schemeClr>
                </a:gs>
                <a:gs pos="11000">
                  <a:schemeClr val="accent1">
                    <a:alpha val="76000"/>
                  </a:schemeClr>
                </a:gs>
              </a:gsLst>
              <a:lin ang="18900000" scaled="1"/>
              <a:tileRect/>
            </a:gradFill>
            <a:ln w="7610" cap="flat">
              <a:noFill/>
              <a:prstDash val="solid"/>
              <a:miter/>
            </a:ln>
            <a:effectLst/>
          </p:spPr>
          <p:txBody>
            <a:bodyPr rtlCol="0" anchor="ctr"/>
            <a:lstStyle/>
            <a:p>
              <a:endParaRPr lang="zh-CN" altLang="en-US"/>
            </a:p>
          </p:txBody>
        </p:sp>
        <p:sp>
          <p:nvSpPr>
            <p:cNvPr id="15" name="任意多边形: 形状 14">
              <a:extLst>
                <a:ext uri="{FF2B5EF4-FFF2-40B4-BE49-F238E27FC236}">
                  <a16:creationId xmlns:a16="http://schemas.microsoft.com/office/drawing/2014/main" xmlns="" id="{89CAB3E9-6198-B4E4-04DF-FB698B5CE945}"/>
                </a:ext>
              </a:extLst>
            </p:cNvPr>
            <p:cNvSpPr/>
            <p:nvPr/>
          </p:nvSpPr>
          <p:spPr>
            <a:xfrm>
              <a:off x="660395" y="0"/>
              <a:ext cx="2676767" cy="1508564"/>
            </a:xfrm>
            <a:custGeom>
              <a:avLst/>
              <a:gdLst>
                <a:gd name="connsiteX0" fmla="*/ 340435 w 2676767"/>
                <a:gd name="connsiteY0" fmla="*/ 0 h 1508564"/>
                <a:gd name="connsiteX1" fmla="*/ 2676767 w 2676767"/>
                <a:gd name="connsiteY1" fmla="*/ 0 h 1508564"/>
                <a:gd name="connsiteX2" fmla="*/ 1410043 w 2676767"/>
                <a:gd name="connsiteY2" fmla="*/ 1266656 h 1508564"/>
                <a:gd name="connsiteX3" fmla="*/ 241909 w 2676767"/>
                <a:gd name="connsiteY3" fmla="*/ 1266656 h 1508564"/>
                <a:gd name="connsiteX4" fmla="*/ 241909 w 2676767"/>
                <a:gd name="connsiteY4" fmla="*/ 98520 h 150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67" h="1508564">
                  <a:moveTo>
                    <a:pt x="340435" y="0"/>
                  </a:moveTo>
                  <a:lnTo>
                    <a:pt x="2676767" y="0"/>
                  </a:lnTo>
                  <a:lnTo>
                    <a:pt x="1410043" y="1266656"/>
                  </a:lnTo>
                  <a:cubicBezTo>
                    <a:pt x="1087498" y="1589201"/>
                    <a:pt x="564453" y="1589201"/>
                    <a:pt x="241909" y="1266656"/>
                  </a:cubicBezTo>
                  <a:cubicBezTo>
                    <a:pt x="-80636" y="944111"/>
                    <a:pt x="-80636" y="421187"/>
                    <a:pt x="241909" y="98520"/>
                  </a:cubicBezTo>
                  <a:close/>
                </a:path>
              </a:pathLst>
            </a:custGeom>
            <a:gradFill flip="none" rotWithShape="1">
              <a:gsLst>
                <a:gs pos="100000">
                  <a:schemeClr val="accent1">
                    <a:lumMod val="60000"/>
                    <a:lumOff val="40000"/>
                    <a:alpha val="0"/>
                  </a:schemeClr>
                </a:gs>
                <a:gs pos="11000">
                  <a:schemeClr val="accent1">
                    <a:alpha val="76000"/>
                  </a:schemeClr>
                </a:gs>
              </a:gsLst>
              <a:lin ang="18900000" scaled="1"/>
              <a:tileRect/>
            </a:gradFill>
            <a:ln w="7610" cap="flat">
              <a:noFill/>
              <a:prstDash val="solid"/>
              <a:miter/>
            </a:ln>
            <a:effectLst/>
          </p:spPr>
          <p:txBody>
            <a:bodyPr rtlCol="0" anchor="ctr"/>
            <a:lstStyle/>
            <a:p>
              <a:pPr lvl="0"/>
              <a:endParaRPr lang="zh-CN" altLang="en-US"/>
            </a:p>
          </p:txBody>
        </p:sp>
        <p:cxnSp>
          <p:nvCxnSpPr>
            <p:cNvPr id="16" name="直接连接符 15">
              <a:extLst>
                <a:ext uri="{FF2B5EF4-FFF2-40B4-BE49-F238E27FC236}">
                  <a16:creationId xmlns:a16="http://schemas.microsoft.com/office/drawing/2014/main" xmlns="" id="{6BE024CB-066E-64EC-943B-5B39FEBD6F1E}"/>
                </a:ext>
              </a:extLst>
            </p:cNvPr>
            <p:cNvCxnSpPr>
              <a:cxnSpLocks/>
            </p:cNvCxnSpPr>
            <p:nvPr/>
          </p:nvCxnSpPr>
          <p:spPr>
            <a:xfrm flipV="1">
              <a:off x="5684522" y="4578382"/>
              <a:ext cx="2291614" cy="2309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C8221E84-0A41-7835-9846-BC71E0EC86E0}"/>
                </a:ext>
              </a:extLst>
            </p:cNvPr>
            <p:cNvCxnSpPr>
              <a:cxnSpLocks/>
            </p:cNvCxnSpPr>
            <p:nvPr/>
          </p:nvCxnSpPr>
          <p:spPr>
            <a:xfrm flipV="1">
              <a:off x="6648246" y="3151605"/>
              <a:ext cx="2291614" cy="230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218E08FC-BAFC-FB0F-FA73-528AEEA26537}"/>
                </a:ext>
              </a:extLst>
            </p:cNvPr>
            <p:cNvCxnSpPr>
              <a:cxnSpLocks/>
            </p:cNvCxnSpPr>
            <p:nvPr/>
          </p:nvCxnSpPr>
          <p:spPr>
            <a:xfrm flipV="1">
              <a:off x="-28084" y="687459"/>
              <a:ext cx="682167" cy="687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8EC4A5BE-1BE4-02F0-B342-9EFCF8AD4BF3}"/>
                </a:ext>
              </a:extLst>
            </p:cNvPr>
            <p:cNvCxnSpPr>
              <a:cxnSpLocks/>
            </p:cNvCxnSpPr>
            <p:nvPr/>
          </p:nvCxnSpPr>
          <p:spPr>
            <a:xfrm flipV="1">
              <a:off x="-28084" y="17004"/>
              <a:ext cx="1595627" cy="1608007"/>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 name="标题 4" descr="74439761-4aac-425d-b710-8da014341275"/>
          <p:cNvSpPr>
            <a:spLocks noGrp="1"/>
          </p:cNvSpPr>
          <p:nvPr>
            <p:ph type="title" hasCustomPrompt="1"/>
          </p:nvPr>
        </p:nvSpPr>
        <p:spPr>
          <a:xfrm>
            <a:off x="6096000" y="2085340"/>
            <a:ext cx="5422899" cy="1343660"/>
          </a:xfrm>
          <a:prstGeom prst="rect">
            <a:avLst/>
          </a:prstGeom>
        </p:spPr>
        <p:txBody>
          <a:bodyPr>
            <a:normAutofit/>
          </a:bodyPr>
          <a:lstStyle>
            <a:lvl1pPr algn="r">
              <a:lnSpc>
                <a:spcPct val="100000"/>
              </a:lnSpc>
              <a:defRPr sz="3200"/>
            </a:lvl1pPr>
          </a:lstStyle>
          <a:p>
            <a:pPr lvl="0"/>
            <a:r>
              <a:rPr lang="en-US"/>
              <a:t>Click to add title</a:t>
            </a:r>
          </a:p>
        </p:txBody>
      </p:sp>
      <p:sp>
        <p:nvSpPr>
          <p:cNvPr id="25" name="文本占位符 24"/>
          <p:cNvSpPr>
            <a:spLocks noGrp="1"/>
          </p:cNvSpPr>
          <p:nvPr>
            <p:ph type="body" sz="quarter" idx="1" hasCustomPrompt="1"/>
          </p:nvPr>
        </p:nvSpPr>
        <p:spPr>
          <a:xfrm>
            <a:off x="6096000" y="3440853"/>
            <a:ext cx="5422899" cy="1343660"/>
          </a:xfrm>
          <a:prstGeom prst="rect">
            <a:avLst/>
          </a:prstGeom>
        </p:spPr>
        <p:txBody>
          <a:bodyPr anchor="t">
            <a:normAutofit/>
          </a:bodyPr>
          <a:lstStyle>
            <a:lvl1pPr marL="0" indent="0" algn="r">
              <a:lnSpc>
                <a:spcPct val="120000"/>
              </a:lnSpc>
              <a:buFont typeface="+mj-lt"/>
              <a:buNone/>
              <a:defRPr sz="2000" b="0">
                <a:solidFill>
                  <a:schemeClr val="tx1"/>
                </a:solidFill>
              </a:defRPr>
            </a:lvl1pPr>
          </a:lstStyle>
          <a:p>
            <a:pPr lvl="0"/>
            <a:r>
              <a:rPr lang="en-US"/>
              <a:t>Click to add text</a:t>
            </a:r>
          </a:p>
        </p:txBody>
      </p:sp>
      <p:sp>
        <p:nvSpPr>
          <p:cNvPr id="4" name="日期占位符 3"/>
          <p:cNvSpPr>
            <a:spLocks noGrp="1"/>
          </p:cNvSpPr>
          <p:nvPr>
            <p:ph type="dt" sz="half" idx="10"/>
          </p:nvPr>
        </p:nvSpPr>
        <p:spPr/>
        <p:txBody>
          <a:bodyPr/>
          <a:lstStyle/>
          <a:p>
            <a:fld id="{2A27A813-B2FD-42E1-9222-83B574E99074}" type="datetime1">
              <a:rPr lang="zh-CN" altLang="en-US" smtClean="0"/>
              <a:t>2024/4/26 Friday</a:t>
            </a:fld>
            <a:endParaRPr lang="en-US" altLang="zh-CN"/>
          </a:p>
        </p:txBody>
      </p:sp>
      <p:sp>
        <p:nvSpPr>
          <p:cNvPr id="6" name="页脚占位符 5"/>
          <p:cNvSpPr>
            <a:spLocks noGrp="1"/>
          </p:cNvSpPr>
          <p:nvPr>
            <p:ph type="ftr" sz="quarter" idx="11"/>
          </p:nvPr>
        </p:nvSpPr>
        <p:spPr/>
        <p:txBody>
          <a:bodyPr/>
          <a:lstStyle/>
          <a:p>
            <a:r>
              <a:rPr lang="af-ZA" altLang="zh-CN"/>
              <a:t>iSlide</a:t>
            </a:r>
            <a:endParaRPr lang="zh-CN" altLang="en-US"/>
          </a:p>
        </p:txBody>
      </p:sp>
      <p:sp>
        <p:nvSpPr>
          <p:cNvPr id="8" name="灯片编号占位符 7"/>
          <p:cNvSpPr>
            <a:spLocks noGrp="1"/>
          </p:cNvSpPr>
          <p:nvPr>
            <p:ph type="sldNum" sz="quarter" idx="12"/>
          </p:nvPr>
        </p:nvSpPr>
        <p:spPr/>
        <p:txBody>
          <a:bodyPr/>
          <a:lstStyle/>
          <a:p>
            <a:fld id="{7F65B630-C7FF-41C0-9923-C5E5E29EED81}" type="slidenum">
              <a:rPr lang="en-US" altLang="zh-CN" smtClean="0"/>
              <a:pPr/>
              <a:t>‹#›</a:t>
            </a:fld>
            <a:endParaRPr lang="en-US" altLang="zh-CN"/>
          </a:p>
        </p:txBody>
      </p:sp>
      <p:pic>
        <p:nvPicPr>
          <p:cNvPr id="20" name="图片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809524" cy="63492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a:t>Click to add title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BB1146-E542-4D4E-B8E9-6919A11DDD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losing" preserve="1">
  <p:cSld name="Closing">
    <p:bg>
      <p:bgPr>
        <a:gradFill flip="none" rotWithShape="1">
          <a:gsLst>
            <a:gs pos="53000">
              <a:schemeClr val="accent1">
                <a:lumMod val="20000"/>
                <a:lumOff val="80000"/>
                <a:alpha val="50000"/>
              </a:schemeClr>
            </a:gs>
            <a:gs pos="100000">
              <a:srgbClr val="CBDEE7"/>
            </a:gs>
            <a:gs pos="0">
              <a:schemeClr val="accent1">
                <a:lumMod val="60000"/>
                <a:lumOff val="40000"/>
              </a:schemeClr>
            </a:gs>
          </a:gsLst>
          <a:lin ang="13500000" scaled="1"/>
          <a:tileRect/>
        </a:gra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71106461-F953-6607-A640-13A66308A925}"/>
              </a:ext>
            </a:extLst>
          </p:cNvPr>
          <p:cNvGrpSpPr/>
          <p:nvPr userDrawn="1"/>
        </p:nvGrpSpPr>
        <p:grpSpPr>
          <a:xfrm>
            <a:off x="-28084" y="0"/>
            <a:ext cx="12223283" cy="6887776"/>
            <a:chOff x="-28084" y="0"/>
            <a:chExt cx="12223283" cy="6887776"/>
          </a:xfrm>
        </p:grpSpPr>
        <p:sp>
          <p:nvSpPr>
            <p:cNvPr id="9" name="任意多边形: 形状 8">
              <a:extLst>
                <a:ext uri="{FF2B5EF4-FFF2-40B4-BE49-F238E27FC236}">
                  <a16:creationId xmlns:a16="http://schemas.microsoft.com/office/drawing/2014/main" xmlns="" id="{E2BDBBD7-EC4C-92C1-F15B-A6AD431CE2E8}"/>
                </a:ext>
              </a:extLst>
            </p:cNvPr>
            <p:cNvSpPr/>
            <p:nvPr/>
          </p:nvSpPr>
          <p:spPr>
            <a:xfrm>
              <a:off x="0" y="0"/>
              <a:ext cx="2287889" cy="2287765"/>
            </a:xfrm>
            <a:custGeom>
              <a:avLst/>
              <a:gdLst>
                <a:gd name="connsiteX0" fmla="*/ 0 w 2287889"/>
                <a:gd name="connsiteY0" fmla="*/ 0 h 2287765"/>
                <a:gd name="connsiteX1" fmla="*/ 2287889 w 2287889"/>
                <a:gd name="connsiteY1" fmla="*/ 0 h 2287765"/>
                <a:gd name="connsiteX2" fmla="*/ 0 w 2287889"/>
                <a:gd name="connsiteY2" fmla="*/ 2287765 h 2287765"/>
              </a:gdLst>
              <a:ahLst/>
              <a:cxnLst>
                <a:cxn ang="0">
                  <a:pos x="connsiteX0" y="connsiteY0"/>
                </a:cxn>
                <a:cxn ang="0">
                  <a:pos x="connsiteX1" y="connsiteY1"/>
                </a:cxn>
                <a:cxn ang="0">
                  <a:pos x="connsiteX2" y="connsiteY2"/>
                </a:cxn>
              </a:cxnLst>
              <a:rect l="l" t="t" r="r" b="b"/>
              <a:pathLst>
                <a:path w="2287889" h="2287765">
                  <a:moveTo>
                    <a:pt x="0" y="0"/>
                  </a:moveTo>
                  <a:lnTo>
                    <a:pt x="2287889" y="0"/>
                  </a:lnTo>
                  <a:lnTo>
                    <a:pt x="0" y="2287765"/>
                  </a:lnTo>
                  <a:close/>
                </a:path>
              </a:pathLst>
            </a:custGeom>
            <a:gradFill flip="none" rotWithShape="1">
              <a:gsLst>
                <a:gs pos="100000">
                  <a:schemeClr val="accent1">
                    <a:lumMod val="60000"/>
                    <a:lumOff val="40000"/>
                    <a:alpha val="0"/>
                  </a:schemeClr>
                </a:gs>
                <a:gs pos="11000">
                  <a:schemeClr val="accent1">
                    <a:alpha val="76000"/>
                  </a:schemeClr>
                </a:gs>
              </a:gsLst>
              <a:lin ang="18900000" scaled="1"/>
              <a:tileRect/>
            </a:gradFill>
            <a:ln w="7610" cap="flat">
              <a:noFill/>
              <a:prstDash val="solid"/>
              <a:miter/>
            </a:ln>
            <a:effectLst/>
          </p:spPr>
          <p:txBody>
            <a:bodyPr wrap="square" rtlCol="0" anchor="ctr">
              <a:noAutofit/>
            </a:bodyPr>
            <a:lstStyle/>
            <a:p>
              <a:endParaRPr lang="zh-CN" altLang="en-US"/>
            </a:p>
          </p:txBody>
        </p:sp>
        <p:sp>
          <p:nvSpPr>
            <p:cNvPr id="14" name="任意多边形: 形状 13">
              <a:extLst>
                <a:ext uri="{FF2B5EF4-FFF2-40B4-BE49-F238E27FC236}">
                  <a16:creationId xmlns:a16="http://schemas.microsoft.com/office/drawing/2014/main" xmlns="" id="{314B5A41-BA19-0FC8-F1DD-E88F3DFFADE7}"/>
                </a:ext>
              </a:extLst>
            </p:cNvPr>
            <p:cNvSpPr/>
            <p:nvPr/>
          </p:nvSpPr>
          <p:spPr>
            <a:xfrm>
              <a:off x="6507479" y="0"/>
              <a:ext cx="5687720" cy="6858000"/>
            </a:xfrm>
            <a:custGeom>
              <a:avLst/>
              <a:gdLst>
                <a:gd name="connsiteX0" fmla="*/ 4427639 w 5687720"/>
                <a:gd name="connsiteY0" fmla="*/ 3004680 h 6858000"/>
                <a:gd name="connsiteX1" fmla="*/ 5408066 w 5687720"/>
                <a:gd name="connsiteY1" fmla="*/ 3410788 h 6858000"/>
                <a:gd name="connsiteX2" fmla="*/ 5687644 w 5687720"/>
                <a:gd name="connsiteY2" fmla="*/ 3811753 h 6858000"/>
                <a:gd name="connsiteX3" fmla="*/ 5687644 w 5687720"/>
                <a:gd name="connsiteY3" fmla="*/ 4970602 h 6858000"/>
                <a:gd name="connsiteX4" fmla="*/ 5408066 w 5687720"/>
                <a:gd name="connsiteY4" fmla="*/ 5371566 h 6858000"/>
                <a:gd name="connsiteX5" fmla="*/ 3921633 w 5687720"/>
                <a:gd name="connsiteY5" fmla="*/ 6858000 h 6858000"/>
                <a:gd name="connsiteX6" fmla="*/ 0 w 5687720"/>
                <a:gd name="connsiteY6" fmla="*/ 6858000 h 6858000"/>
                <a:gd name="connsiteX7" fmla="*/ 3447212 w 5687720"/>
                <a:gd name="connsiteY7" fmla="*/ 3410788 h 6858000"/>
                <a:gd name="connsiteX8" fmla="*/ 4427639 w 5687720"/>
                <a:gd name="connsiteY8" fmla="*/ 3004680 h 6858000"/>
                <a:gd name="connsiteX9" fmla="*/ 2743199 w 5687720"/>
                <a:gd name="connsiteY9" fmla="*/ 0 h 6858000"/>
                <a:gd name="connsiteX10" fmla="*/ 5687644 w 5687720"/>
                <a:gd name="connsiteY10" fmla="*/ 0 h 6858000"/>
                <a:gd name="connsiteX11" fmla="*/ 5687720 w 5687720"/>
                <a:gd name="connsiteY11" fmla="*/ 0 h 6858000"/>
                <a:gd name="connsiteX12" fmla="*/ 5687720 w 5687720"/>
                <a:gd name="connsiteY12" fmla="*/ 977189 h 6858000"/>
                <a:gd name="connsiteX13" fmla="*/ 2394661 w 5687720"/>
                <a:gd name="connsiteY13" fmla="*/ 4270248 h 6858000"/>
                <a:gd name="connsiteX14" fmla="*/ 433806 w 5687720"/>
                <a:gd name="connsiteY14" fmla="*/ 4270248 h 6858000"/>
                <a:gd name="connsiteX15" fmla="*/ 433806 w 5687720"/>
                <a:gd name="connsiteY15" fmla="*/ 23093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7720" h="6858000">
                  <a:moveTo>
                    <a:pt x="4427639" y="3004680"/>
                  </a:moveTo>
                  <a:cubicBezTo>
                    <a:pt x="4782483" y="3004680"/>
                    <a:pt x="5137328" y="3140050"/>
                    <a:pt x="5408066" y="3410788"/>
                  </a:cubicBezTo>
                  <a:cubicBezTo>
                    <a:pt x="5527701" y="3530422"/>
                    <a:pt x="5620893" y="3666515"/>
                    <a:pt x="5687644" y="3811753"/>
                  </a:cubicBezTo>
                  <a:lnTo>
                    <a:pt x="5687644" y="4970602"/>
                  </a:lnTo>
                  <a:cubicBezTo>
                    <a:pt x="5620893" y="5115839"/>
                    <a:pt x="5527701" y="5251932"/>
                    <a:pt x="5408066" y="5371566"/>
                  </a:cubicBezTo>
                  <a:lnTo>
                    <a:pt x="3921633" y="6858000"/>
                  </a:lnTo>
                  <a:lnTo>
                    <a:pt x="0" y="6858000"/>
                  </a:lnTo>
                  <a:lnTo>
                    <a:pt x="3447212" y="3410788"/>
                  </a:lnTo>
                  <a:cubicBezTo>
                    <a:pt x="3717951" y="3140050"/>
                    <a:pt x="4072795" y="3004680"/>
                    <a:pt x="4427639" y="3004680"/>
                  </a:cubicBezTo>
                  <a:close/>
                  <a:moveTo>
                    <a:pt x="2743199" y="0"/>
                  </a:moveTo>
                  <a:lnTo>
                    <a:pt x="5687644" y="0"/>
                  </a:lnTo>
                  <a:lnTo>
                    <a:pt x="5687720" y="0"/>
                  </a:lnTo>
                  <a:lnTo>
                    <a:pt x="5687720" y="977189"/>
                  </a:lnTo>
                  <a:lnTo>
                    <a:pt x="2394661" y="4270248"/>
                  </a:lnTo>
                  <a:cubicBezTo>
                    <a:pt x="1853183" y="4811726"/>
                    <a:pt x="975283" y="4811726"/>
                    <a:pt x="433806" y="4270248"/>
                  </a:cubicBezTo>
                  <a:cubicBezTo>
                    <a:pt x="-107671" y="3728771"/>
                    <a:pt x="-107671" y="2850871"/>
                    <a:pt x="433806" y="2309394"/>
                  </a:cubicBezTo>
                  <a:close/>
                </a:path>
              </a:pathLst>
            </a:custGeom>
            <a:blipFill>
              <a:blip r:embed="rId2"/>
              <a:srcRect/>
              <a:stretch>
                <a:fillRect l="-20112" r="-60750"/>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a:endParaRPr lang="zh-CN" altLang="en-US"/>
            </a:p>
          </p:txBody>
        </p:sp>
        <p:sp>
          <p:nvSpPr>
            <p:cNvPr id="15" name="任意多边形: 形状 14">
              <a:extLst>
                <a:ext uri="{FF2B5EF4-FFF2-40B4-BE49-F238E27FC236}">
                  <a16:creationId xmlns:a16="http://schemas.microsoft.com/office/drawing/2014/main" xmlns="" id="{6321ABBC-5749-1C82-6BE2-BFED02FD36D6}"/>
                </a:ext>
              </a:extLst>
            </p:cNvPr>
            <p:cNvSpPr/>
            <p:nvPr/>
          </p:nvSpPr>
          <p:spPr>
            <a:xfrm>
              <a:off x="7341346" y="3283746"/>
              <a:ext cx="2469260" cy="2469184"/>
            </a:xfrm>
            <a:custGeom>
              <a:avLst/>
              <a:gdLst>
                <a:gd name="connsiteX0" fmla="*/ 152248 w 2469260"/>
                <a:gd name="connsiteY0" fmla="*/ 2316937 h 2469184"/>
                <a:gd name="connsiteX1" fmla="*/ 152248 w 2469260"/>
                <a:gd name="connsiteY1" fmla="*/ 2316937 h 2469184"/>
                <a:gd name="connsiteX2" fmla="*/ 887425 w 2469260"/>
                <a:gd name="connsiteY2" fmla="*/ 2316937 h 2469184"/>
                <a:gd name="connsiteX3" fmla="*/ 2317014 w 2469260"/>
                <a:gd name="connsiteY3" fmla="*/ 887425 h 2469184"/>
                <a:gd name="connsiteX4" fmla="*/ 2317014 w 2469260"/>
                <a:gd name="connsiteY4" fmla="*/ 152248 h 2469184"/>
                <a:gd name="connsiteX5" fmla="*/ 2317014 w 2469260"/>
                <a:gd name="connsiteY5" fmla="*/ 152248 h 2469184"/>
                <a:gd name="connsiteX6" fmla="*/ 1581836 w 2469260"/>
                <a:gd name="connsiteY6" fmla="*/ 152248 h 2469184"/>
                <a:gd name="connsiteX7" fmla="*/ 152248 w 2469260"/>
                <a:gd name="connsiteY7" fmla="*/ 1581759 h 2469184"/>
                <a:gd name="connsiteX8" fmla="*/ 152248 w 2469260"/>
                <a:gd name="connsiteY8" fmla="*/ 2316937 h 246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9260" h="2469184">
                  <a:moveTo>
                    <a:pt x="152248" y="2316937"/>
                  </a:moveTo>
                  <a:lnTo>
                    <a:pt x="152248" y="2316937"/>
                  </a:lnTo>
                  <a:cubicBezTo>
                    <a:pt x="355244" y="2519934"/>
                    <a:pt x="684428" y="2519934"/>
                    <a:pt x="887425" y="2316937"/>
                  </a:cubicBezTo>
                  <a:lnTo>
                    <a:pt x="2317014" y="887425"/>
                  </a:lnTo>
                  <a:cubicBezTo>
                    <a:pt x="2520010" y="684428"/>
                    <a:pt x="2520010" y="355244"/>
                    <a:pt x="2317014" y="152248"/>
                  </a:cubicBezTo>
                  <a:lnTo>
                    <a:pt x="2317014" y="152248"/>
                  </a:lnTo>
                  <a:cubicBezTo>
                    <a:pt x="2114017" y="-50749"/>
                    <a:pt x="1784833" y="-50749"/>
                    <a:pt x="1581836" y="152248"/>
                  </a:cubicBezTo>
                  <a:lnTo>
                    <a:pt x="152248" y="1581759"/>
                  </a:lnTo>
                  <a:cubicBezTo>
                    <a:pt x="-50749" y="1784833"/>
                    <a:pt x="-50749" y="2113940"/>
                    <a:pt x="152248" y="2316937"/>
                  </a:cubicBezTo>
                  <a:close/>
                </a:path>
              </a:pathLst>
            </a:custGeom>
            <a:gradFill flip="none" rotWithShape="1">
              <a:gsLst>
                <a:gs pos="100000">
                  <a:schemeClr val="accent1">
                    <a:lumMod val="60000"/>
                    <a:lumOff val="40000"/>
                    <a:alpha val="0"/>
                  </a:schemeClr>
                </a:gs>
                <a:gs pos="11000">
                  <a:schemeClr val="accent1">
                    <a:alpha val="76000"/>
                  </a:schemeClr>
                </a:gs>
              </a:gsLst>
              <a:lin ang="18900000" scaled="1"/>
              <a:tileRect/>
            </a:gradFill>
            <a:ln w="7610" cap="flat">
              <a:noFill/>
              <a:prstDash val="solid"/>
              <a:miter/>
            </a:ln>
            <a:effectLst/>
          </p:spPr>
          <p:txBody>
            <a:bodyPr rtlCol="0" anchor="ctr"/>
            <a:lstStyle/>
            <a:p>
              <a:endParaRPr lang="zh-CN" altLang="en-US"/>
            </a:p>
          </p:txBody>
        </p:sp>
        <p:sp>
          <p:nvSpPr>
            <p:cNvPr id="17" name="任意多边形: 形状 16">
              <a:extLst>
                <a:ext uri="{FF2B5EF4-FFF2-40B4-BE49-F238E27FC236}">
                  <a16:creationId xmlns:a16="http://schemas.microsoft.com/office/drawing/2014/main" xmlns="" id="{CF7F673D-D7A0-348A-6746-E286693FCF7E}"/>
                </a:ext>
              </a:extLst>
            </p:cNvPr>
            <p:cNvSpPr/>
            <p:nvPr/>
          </p:nvSpPr>
          <p:spPr>
            <a:xfrm>
              <a:off x="660395" y="0"/>
              <a:ext cx="2676767" cy="1508564"/>
            </a:xfrm>
            <a:custGeom>
              <a:avLst/>
              <a:gdLst>
                <a:gd name="connsiteX0" fmla="*/ 340435 w 2676767"/>
                <a:gd name="connsiteY0" fmla="*/ 0 h 1508564"/>
                <a:gd name="connsiteX1" fmla="*/ 2676767 w 2676767"/>
                <a:gd name="connsiteY1" fmla="*/ 0 h 1508564"/>
                <a:gd name="connsiteX2" fmla="*/ 1410043 w 2676767"/>
                <a:gd name="connsiteY2" fmla="*/ 1266656 h 1508564"/>
                <a:gd name="connsiteX3" fmla="*/ 241909 w 2676767"/>
                <a:gd name="connsiteY3" fmla="*/ 1266656 h 1508564"/>
                <a:gd name="connsiteX4" fmla="*/ 241909 w 2676767"/>
                <a:gd name="connsiteY4" fmla="*/ 98520 h 150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67" h="1508564">
                  <a:moveTo>
                    <a:pt x="340435" y="0"/>
                  </a:moveTo>
                  <a:lnTo>
                    <a:pt x="2676767" y="0"/>
                  </a:lnTo>
                  <a:lnTo>
                    <a:pt x="1410043" y="1266656"/>
                  </a:lnTo>
                  <a:cubicBezTo>
                    <a:pt x="1087498" y="1589201"/>
                    <a:pt x="564453" y="1589201"/>
                    <a:pt x="241909" y="1266656"/>
                  </a:cubicBezTo>
                  <a:cubicBezTo>
                    <a:pt x="-80636" y="944111"/>
                    <a:pt x="-80636" y="421187"/>
                    <a:pt x="241909" y="98520"/>
                  </a:cubicBezTo>
                  <a:close/>
                </a:path>
              </a:pathLst>
            </a:custGeom>
            <a:gradFill flip="none" rotWithShape="1">
              <a:gsLst>
                <a:gs pos="100000">
                  <a:schemeClr val="accent1">
                    <a:lumMod val="60000"/>
                    <a:lumOff val="40000"/>
                    <a:alpha val="0"/>
                  </a:schemeClr>
                </a:gs>
                <a:gs pos="11000">
                  <a:schemeClr val="accent1">
                    <a:alpha val="76000"/>
                  </a:schemeClr>
                </a:gs>
              </a:gsLst>
              <a:lin ang="18900000" scaled="1"/>
              <a:tileRect/>
            </a:gradFill>
            <a:ln w="7610" cap="flat">
              <a:noFill/>
              <a:prstDash val="solid"/>
              <a:miter/>
            </a:ln>
            <a:effectLst/>
          </p:spPr>
          <p:txBody>
            <a:bodyPr rtlCol="0" anchor="ctr"/>
            <a:lstStyle/>
            <a:p>
              <a:pPr lvl="0"/>
              <a:endParaRPr lang="zh-CN" altLang="en-US"/>
            </a:p>
          </p:txBody>
        </p:sp>
        <p:cxnSp>
          <p:nvCxnSpPr>
            <p:cNvPr id="18" name="直接连接符 17">
              <a:extLst>
                <a:ext uri="{FF2B5EF4-FFF2-40B4-BE49-F238E27FC236}">
                  <a16:creationId xmlns:a16="http://schemas.microsoft.com/office/drawing/2014/main" xmlns="" id="{6E599340-27C5-D37E-3E24-F2163F4FE1B4}"/>
                </a:ext>
              </a:extLst>
            </p:cNvPr>
            <p:cNvCxnSpPr>
              <a:cxnSpLocks/>
            </p:cNvCxnSpPr>
            <p:nvPr/>
          </p:nvCxnSpPr>
          <p:spPr>
            <a:xfrm flipV="1">
              <a:off x="5684522" y="4578382"/>
              <a:ext cx="2291614" cy="2309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95A49273-2A5C-7060-E541-3E9CDA9A46D3}"/>
                </a:ext>
              </a:extLst>
            </p:cNvPr>
            <p:cNvCxnSpPr>
              <a:cxnSpLocks/>
            </p:cNvCxnSpPr>
            <p:nvPr/>
          </p:nvCxnSpPr>
          <p:spPr>
            <a:xfrm flipV="1">
              <a:off x="6648246" y="3151605"/>
              <a:ext cx="2291614" cy="230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55F2828C-77B9-4379-F757-5F8C2D738D2F}"/>
                </a:ext>
              </a:extLst>
            </p:cNvPr>
            <p:cNvCxnSpPr>
              <a:cxnSpLocks/>
            </p:cNvCxnSpPr>
            <p:nvPr/>
          </p:nvCxnSpPr>
          <p:spPr>
            <a:xfrm flipV="1">
              <a:off x="-28084" y="687459"/>
              <a:ext cx="682167" cy="687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2D5D087-A6CC-C5DD-9FC2-F36C4129EE24}"/>
                </a:ext>
              </a:extLst>
            </p:cNvPr>
            <p:cNvCxnSpPr>
              <a:cxnSpLocks/>
            </p:cNvCxnSpPr>
            <p:nvPr/>
          </p:nvCxnSpPr>
          <p:spPr>
            <a:xfrm flipV="1">
              <a:off x="-28084" y="17004"/>
              <a:ext cx="1595627" cy="1608007"/>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 name="标题 4" descr="a7c93156-edd3-4161-94dc-795138ce9401"/>
          <p:cNvSpPr>
            <a:spLocks noGrp="1"/>
          </p:cNvSpPr>
          <p:nvPr>
            <p:ph type="ctrTitle" hasCustomPrompt="1"/>
          </p:nvPr>
        </p:nvSpPr>
        <p:spPr>
          <a:xfrm>
            <a:off x="660396" y="2045374"/>
            <a:ext cx="5429271" cy="2095500"/>
          </a:xfrm>
          <a:prstGeom prst="rect">
            <a:avLst/>
          </a:prstGeom>
        </p:spPr>
        <p:txBody>
          <a:bodyPr wrap="square" anchor="b">
            <a:normAutofit/>
          </a:bodyPr>
          <a:lstStyle>
            <a:lvl1pPr>
              <a:lnSpc>
                <a:spcPct val="100000"/>
              </a:lnSpc>
              <a:defRPr sz="4400">
                <a:ln w="19050">
                  <a:noFill/>
                </a:ln>
                <a:solidFill>
                  <a:schemeClr val="tx1"/>
                </a:solidFill>
              </a:defRPr>
            </a:lvl1pPr>
          </a:lstStyle>
          <a:p>
            <a:pPr lvl="0"/>
            <a:r>
              <a:rPr lang="en-US" dirty="0"/>
              <a:t>Click to add title</a:t>
            </a:r>
          </a:p>
        </p:txBody>
      </p:sp>
      <p:sp>
        <p:nvSpPr>
          <p:cNvPr id="4" name="文本占位符 3"/>
          <p:cNvSpPr>
            <a:spLocks noGrp="1"/>
          </p:cNvSpPr>
          <p:nvPr>
            <p:ph type="body" sz="quarter" idx="13" hasCustomPrompt="1"/>
          </p:nvPr>
        </p:nvSpPr>
        <p:spPr>
          <a:xfrm>
            <a:off x="660396" y="5857100"/>
            <a:ext cx="5429271"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文本占位符 6"/>
          <p:cNvSpPr>
            <a:spLocks noGrp="1"/>
          </p:cNvSpPr>
          <p:nvPr>
            <p:ph type="body" sz="quarter" idx="14" hasCustomPrompt="1"/>
          </p:nvPr>
        </p:nvSpPr>
        <p:spPr>
          <a:xfrm>
            <a:off x="660396" y="5520550"/>
            <a:ext cx="5429271" cy="276999"/>
          </a:xfrm>
          <a:prstGeom prst="rect">
            <a:avLst/>
          </a:prstGeom>
        </p:spPr>
        <p:txBody>
          <a:bodyPr wrap="none">
            <a:normAutofit/>
          </a:bodyPr>
          <a:lstStyle>
            <a:lvl1pPr marL="0" indent="0" algn="l">
              <a:lnSpc>
                <a:spcPct val="100000"/>
              </a:lnSpc>
              <a:buNone/>
              <a:defRPr sz="1200"/>
            </a:lvl1pPr>
          </a:lstStyle>
          <a:p>
            <a:pPr lvl="0"/>
            <a:r>
              <a:rPr lang="en-US" dirty="0"/>
              <a:t>www.islide.cc</a:t>
            </a:r>
          </a:p>
        </p:txBody>
      </p:sp>
      <p:pic>
        <p:nvPicPr>
          <p:cNvPr id="16" name="图片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809524" cy="63492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71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20000"/>
                <a:lumOff val="80000"/>
              </a:schemeClr>
            </a:gs>
          </a:gsLst>
          <a:lin ang="2700000" scaled="1"/>
        </a:gradFill>
        <a:effectLst/>
      </p:bgPr>
    </p:bg>
    <p:spTree>
      <p:nvGrpSpPr>
        <p:cNvPr id="1" name=""/>
        <p:cNvGrpSpPr/>
        <p:nvPr/>
      </p:nvGrpSpPr>
      <p:grpSpPr>
        <a:xfrm>
          <a:off x="0" y="0"/>
          <a:ext cx="0" cy="0"/>
          <a:chOff x="0" y="0"/>
          <a:chExt cx="0" cy="0"/>
        </a:xfrm>
      </p:grpSpPr>
      <p:sp>
        <p:nvSpPr>
          <p:cNvPr id="2" name="标题占位符 1" descr="18d4104d-622a-4037-99a2-f344438f2f3b"/>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pPr lvl="0"/>
            <a:r>
              <a:rPr lang="en-US"/>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extLst>
      <p:ext uri="{BB962C8B-B14F-4D97-AF65-F5344CB8AC3E}">
        <p14:creationId xmlns:p14="http://schemas.microsoft.com/office/powerpoint/2010/main" val="42794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5" r:id="rId6"/>
    <p:sldLayoutId id="2147483657" r:id="rId7"/>
    <p:sldLayoutId id="2147483658" r:id="rId8"/>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zotero.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mendeley.com/search/"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link.zhihu.com/?target=https://github.com/frangoud/ZoteroDuplicatesMerger" TargetMode="External"/><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zhuanlan.zhihu.com/p/675226218"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easyscholar.cc/blogs/10007"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easyscholar.cc/blogs/10007" TargetMode="Externa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59.xml.rels><?xml version="1.0" encoding="UTF-8" standalone="yes"?>
<Relationships xmlns="http://schemas.openxmlformats.org/package/2006/relationships"><Relationship Id="rId3" Type="http://schemas.openxmlformats.org/officeDocument/2006/relationships/hyperlink" Target="https://lib.scau.edu.cn/" TargetMode="Externa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7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descr="a7c93156-edd3-4161-94dc-795138ce9401"/>
          <p:cNvSpPr>
            <a:spLocks noGrp="1"/>
          </p:cNvSpPr>
          <p:nvPr>
            <p:ph type="ctrTitle"/>
          </p:nvPr>
        </p:nvSpPr>
        <p:spPr>
          <a:xfrm>
            <a:off x="660396" y="1642015"/>
            <a:ext cx="5997579" cy="2095500"/>
          </a:xfrm>
        </p:spPr>
        <p:txBody>
          <a:bodyPr>
            <a:normAutofit fontScale="90000"/>
          </a:bodyPr>
          <a:lstStyle/>
          <a:p>
            <a:r>
              <a:rPr lang="en-US" altLang="zh-CN" dirty="0" err="1" smtClean="0"/>
              <a:t>Zotero+Mendeley</a:t>
            </a:r>
            <a:r>
              <a:rPr lang="en-US" altLang="zh-CN" dirty="0" smtClean="0"/>
              <a:t>:</a:t>
            </a:r>
            <a:r>
              <a:rPr lang="en-US" altLang="zh-CN" dirty="0"/>
              <a:t/>
            </a:r>
            <a:br>
              <a:rPr lang="en-US" altLang="zh-CN" dirty="0"/>
            </a:br>
            <a:r>
              <a:rPr lang="zh-CN" altLang="en-US" dirty="0" smtClean="0"/>
              <a:t>免费、开源的文献管理神器</a:t>
            </a:r>
            <a:endParaRPr lang="en-US" dirty="0"/>
          </a:p>
        </p:txBody>
      </p:sp>
      <p:sp>
        <p:nvSpPr>
          <p:cNvPr id="8" name="TextBox 17"/>
          <p:cNvSpPr txBox="1"/>
          <p:nvPr/>
        </p:nvSpPr>
        <p:spPr>
          <a:xfrm>
            <a:off x="575206" y="4337130"/>
            <a:ext cx="6082769" cy="12311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121965" tIns="60982" rIns="121965" bIns="60982">
            <a:spAutoFit/>
          </a:bodyPr>
          <a:lstStyle/>
          <a:p>
            <a:r>
              <a:rPr lang="zh-CN" altLang="en-US" b="1" dirty="0"/>
              <a:t>主   讲  人：邓智心</a:t>
            </a:r>
            <a:endParaRPr lang="en-US" altLang="zh-CN" b="1" dirty="0"/>
          </a:p>
          <a:p>
            <a:r>
              <a:rPr lang="zh-CN" altLang="en-US" b="1" dirty="0"/>
              <a:t>时         间：</a:t>
            </a:r>
            <a:r>
              <a:rPr lang="en-US" altLang="zh-CN" b="1" dirty="0"/>
              <a:t>2024</a:t>
            </a:r>
            <a:r>
              <a:rPr lang="zh-CN" altLang="en-US" b="1" dirty="0"/>
              <a:t>年</a:t>
            </a:r>
            <a:r>
              <a:rPr lang="en-US" altLang="zh-CN" b="1" dirty="0"/>
              <a:t>4</a:t>
            </a:r>
            <a:r>
              <a:rPr lang="zh-CN" altLang="en-US" b="1" dirty="0"/>
              <a:t>月</a:t>
            </a:r>
            <a:r>
              <a:rPr lang="en-US" altLang="zh-CN" b="1" dirty="0"/>
              <a:t>25</a:t>
            </a:r>
            <a:r>
              <a:rPr lang="zh-CN" altLang="en-US" b="1" dirty="0"/>
              <a:t>日</a:t>
            </a:r>
            <a:r>
              <a:rPr lang="en-US" altLang="zh-CN" sz="1400" b="1" dirty="0"/>
              <a:t>(</a:t>
            </a:r>
            <a:r>
              <a:rPr lang="zh-CN" altLang="en-US" sz="1400" b="1" dirty="0"/>
              <a:t>星期四晚</a:t>
            </a:r>
            <a:r>
              <a:rPr lang="en-US" altLang="zh-CN" sz="1400" b="1" dirty="0"/>
              <a:t>7</a:t>
            </a:r>
            <a:r>
              <a:rPr lang="zh-CN" altLang="en-US" sz="1400" b="1" dirty="0"/>
              <a:t>：</a:t>
            </a:r>
            <a:r>
              <a:rPr lang="en-US" altLang="zh-CN" sz="1400" b="1" dirty="0"/>
              <a:t>00-8</a:t>
            </a:r>
            <a:r>
              <a:rPr lang="zh-CN" altLang="en-US" sz="1400" b="1" dirty="0"/>
              <a:t>：</a:t>
            </a:r>
            <a:r>
              <a:rPr lang="en-US" altLang="zh-CN" sz="1400" b="1" dirty="0"/>
              <a:t>30)</a:t>
            </a:r>
          </a:p>
          <a:p>
            <a:r>
              <a:rPr lang="zh-CN" altLang="en-US" b="1" dirty="0"/>
              <a:t>线下地点</a:t>
            </a:r>
            <a:r>
              <a:rPr lang="zh-CN" altLang="en-US" b="1" dirty="0" smtClean="0"/>
              <a:t>：图书馆</a:t>
            </a:r>
            <a:r>
              <a:rPr lang="zh-CN" altLang="en-US" b="1" dirty="0"/>
              <a:t>信息</a:t>
            </a:r>
            <a:r>
              <a:rPr lang="zh-CN" altLang="en-US" b="1" dirty="0" smtClean="0"/>
              <a:t>楼三</a:t>
            </a:r>
            <a:r>
              <a:rPr lang="zh-CN" altLang="en-US" b="1" dirty="0"/>
              <a:t>楼读者培训室</a:t>
            </a:r>
            <a:endParaRPr lang="en-US" altLang="zh-CN" b="1" dirty="0"/>
          </a:p>
          <a:p>
            <a:r>
              <a:rPr lang="zh-CN" altLang="en-US" b="1" dirty="0"/>
              <a:t>线上地点：雨课堂直播</a:t>
            </a:r>
            <a:r>
              <a:rPr lang="en-US" altLang="zh-CN" b="1" dirty="0"/>
              <a:t>/</a:t>
            </a:r>
            <a:r>
              <a:rPr lang="zh-CN" altLang="en-US" b="1" dirty="0"/>
              <a:t>回放</a:t>
            </a:r>
            <a:r>
              <a:rPr lang="en-US" altLang="zh-CN" sz="1400" b="1" dirty="0"/>
              <a:t>(</a:t>
            </a:r>
            <a:r>
              <a:rPr lang="zh-CN" altLang="en-US" sz="1400" b="1" dirty="0"/>
              <a:t>课堂邀请码</a:t>
            </a:r>
            <a:r>
              <a:rPr lang="zh-CN" altLang="en-US" sz="1400" b="1" dirty="0" smtClean="0"/>
              <a:t>：</a:t>
            </a:r>
            <a:r>
              <a:rPr lang="en-US" altLang="zh-CN" sz="1400" b="1" dirty="0" smtClean="0">
                <a:solidFill>
                  <a:schemeClr val="tx1"/>
                </a:solidFill>
              </a:rPr>
              <a:t> </a:t>
            </a:r>
            <a:r>
              <a:rPr lang="en-US" altLang="zh-CN" sz="1400" dirty="0" smtClean="0">
                <a:solidFill>
                  <a:schemeClr val="tx1"/>
                </a:solidFill>
                <a:latin typeface="Times New Roman" panose="02020603050405020304" pitchFamily="18" charset="0"/>
                <a:ea typeface="微软雅黑" panose="020B0503020204020204" pitchFamily="34" charset="-122"/>
              </a:rPr>
              <a:t>KIF9RD</a:t>
            </a:r>
            <a:endParaRPr lang="zh-CN" altLang="zh-CN" b="1"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09524" cy="634921"/>
          </a:xfrm>
          <a:prstGeom prst="rect">
            <a:avLst/>
          </a:prstGeom>
        </p:spPr>
      </p:pic>
      <p:sp>
        <p:nvSpPr>
          <p:cNvPr id="3" name="文本框 2"/>
          <p:cNvSpPr txBox="1"/>
          <p:nvPr/>
        </p:nvSpPr>
        <p:spPr>
          <a:xfrm>
            <a:off x="282804" y="6504495"/>
            <a:ext cx="2667786" cy="369332"/>
          </a:xfrm>
          <a:prstGeom prst="rect">
            <a:avLst/>
          </a:prstGeom>
          <a:noFill/>
        </p:spPr>
        <p:txBody>
          <a:bodyPr wrap="square" rtlCol="0">
            <a:spAutoFit/>
          </a:bodyPr>
          <a:lstStyle/>
          <a:p>
            <a:r>
              <a:rPr lang="en-US" altLang="zh-CN" dirty="0" smtClean="0"/>
              <a:t>Lib.scau.edu.cn</a:t>
            </a:r>
            <a:endParaRPr lang="zh-CN" alt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0" y="128587"/>
            <a:ext cx="12066309" cy="6729413"/>
          </a:xfrm>
          <a:prstGeom prst="rect">
            <a:avLst/>
          </a:prstGeom>
        </p:spPr>
      </p:pic>
    </p:spTree>
    <p:extLst>
      <p:ext uri="{BB962C8B-B14F-4D97-AF65-F5344CB8AC3E}">
        <p14:creationId xmlns:p14="http://schemas.microsoft.com/office/powerpoint/2010/main" val="135487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768796" y="-136974"/>
            <a:ext cx="2966608" cy="1159379"/>
            <a:chOff x="1214670" y="1617750"/>
            <a:chExt cx="3162571" cy="1164748"/>
          </a:xfrm>
        </p:grpSpPr>
        <p:sp>
          <p:nvSpPr>
            <p:cNvPr id="25" name="圆角矩形 8"/>
            <p:cNvSpPr/>
            <p:nvPr/>
          </p:nvSpPr>
          <p:spPr>
            <a:xfrm>
              <a:off x="1416235" y="1971556"/>
              <a:ext cx="2560971"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1">
                <a:solidFill>
                  <a:prstClr val="white"/>
                </a:solidFill>
              </a:endParaRPr>
            </a:p>
          </p:txBody>
        </p:sp>
        <p:sp>
          <p:nvSpPr>
            <p:cNvPr id="26" name="圆角矩形 30"/>
            <p:cNvSpPr/>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1">
                <a:solidFill>
                  <a:prstClr val="white"/>
                </a:solidFill>
              </a:endParaRPr>
            </a:p>
          </p:txBody>
        </p:sp>
        <p:sp>
          <p:nvSpPr>
            <p:cNvPr id="27" name="圆角矩形 31"/>
            <p:cNvSpPr/>
            <p:nvPr/>
          </p:nvSpPr>
          <p:spPr>
            <a:xfrm>
              <a:off x="1503731" y="1901944"/>
              <a:ext cx="2784465" cy="673333"/>
            </a:xfrm>
            <a:prstGeom prst="roundRect">
              <a:avLst>
                <a:gd name="adj" fmla="val 36420"/>
              </a:avLst>
            </a:prstGeom>
            <a:solidFill>
              <a:srgbClr val="38ABC9"/>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1">
                <a:solidFill>
                  <a:prstClr val="white"/>
                </a:solidFill>
              </a:endParaRPr>
            </a:p>
          </p:txBody>
        </p:sp>
        <p:sp>
          <p:nvSpPr>
            <p:cNvPr id="28" name="文本框 268"/>
            <p:cNvSpPr txBox="1"/>
            <p:nvPr/>
          </p:nvSpPr>
          <p:spPr>
            <a:xfrm>
              <a:off x="1214670" y="1617750"/>
              <a:ext cx="2677240" cy="1164748"/>
            </a:xfrm>
            <a:prstGeom prst="rect">
              <a:avLst/>
            </a:prstGeom>
            <a:noFill/>
          </p:spPr>
          <p:txBody>
            <a:bodyPr wrap="square" rtlCol="0">
              <a:spAutoFit/>
            </a:bodyPr>
            <a:lstStyle/>
            <a:p>
              <a:pPr algn="ctr">
                <a:lnSpc>
                  <a:spcPct val="130000"/>
                </a:lnSpc>
              </a:pPr>
              <a:r>
                <a:rPr lang="zh-CN" altLang="en-US" sz="5333" dirty="0">
                  <a:solidFill>
                    <a:prstClr val="white"/>
                  </a:solidFill>
                  <a:ea typeface="微软雅黑" panose="020B0503020204020204" pitchFamily="34" charset="-122"/>
                </a:rPr>
                <a:t>官网</a:t>
              </a:r>
              <a:endParaRPr lang="zh-CN" altLang="zh-CN" sz="5333" dirty="0">
                <a:solidFill>
                  <a:prstClr val="white"/>
                </a:solidFill>
                <a:ea typeface="微软雅黑" panose="020B0503020204020204" pitchFamily="34" charset="-122"/>
              </a:endParaRPr>
            </a:p>
          </p:txBody>
        </p:sp>
      </p:grpSp>
      <p:sp>
        <p:nvSpPr>
          <p:cNvPr id="5" name="矩形 4"/>
          <p:cNvSpPr/>
          <p:nvPr/>
        </p:nvSpPr>
        <p:spPr>
          <a:xfrm>
            <a:off x="3785304" y="441525"/>
            <a:ext cx="7810445" cy="748984"/>
          </a:xfrm>
          <a:prstGeom prst="rect">
            <a:avLst/>
          </a:prstGeom>
        </p:spPr>
        <p:txBody>
          <a:bodyPr wrap="square">
            <a:spAutoFit/>
          </a:bodyPr>
          <a:lstStyle/>
          <a:p>
            <a:r>
              <a:rPr lang="en-US" altLang="zh-CN" sz="2133" dirty="0">
                <a:solidFill>
                  <a:srgbClr val="FF0000"/>
                </a:solidFill>
                <a:hlinkClick r:id="rId3"/>
              </a:rPr>
              <a:t>https://www.zotero.org/</a:t>
            </a:r>
            <a:endParaRPr lang="en-US" altLang="zh-CN" sz="2133" dirty="0">
              <a:solidFill>
                <a:srgbClr val="FF0000"/>
              </a:solidFill>
            </a:endParaRPr>
          </a:p>
          <a:p>
            <a:endParaRPr lang="zh-CN" altLang="en-US" sz="2133" dirty="0">
              <a:solidFill>
                <a:srgbClr val="FF0000"/>
              </a:solidFill>
            </a:endParaRPr>
          </a:p>
        </p:txBody>
      </p:sp>
      <p:pic>
        <p:nvPicPr>
          <p:cNvPr id="2" name="图片 1"/>
          <p:cNvPicPr>
            <a:picLocks noChangeAspect="1"/>
          </p:cNvPicPr>
          <p:nvPr/>
        </p:nvPicPr>
        <p:blipFill>
          <a:blip r:embed="rId4"/>
          <a:stretch>
            <a:fillRect/>
          </a:stretch>
        </p:blipFill>
        <p:spPr>
          <a:xfrm>
            <a:off x="1056117" y="958485"/>
            <a:ext cx="7725074" cy="6228594"/>
          </a:xfrm>
          <a:prstGeom prst="rect">
            <a:avLst/>
          </a:prstGeom>
        </p:spPr>
      </p:pic>
      <p:sp>
        <p:nvSpPr>
          <p:cNvPr id="4" name="文本框 3"/>
          <p:cNvSpPr txBox="1"/>
          <p:nvPr/>
        </p:nvSpPr>
        <p:spPr>
          <a:xfrm>
            <a:off x="9335516" y="1989215"/>
            <a:ext cx="2015699" cy="45231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1799" b="1" dirty="0">
                <a:solidFill>
                  <a:schemeClr val="bg1"/>
                </a:solidFill>
              </a:rPr>
              <a:t>Download</a:t>
            </a:r>
            <a:r>
              <a:rPr lang="zh-CN" altLang="en-US" sz="1799" b="1" dirty="0">
                <a:solidFill>
                  <a:schemeClr val="bg1"/>
                </a:solidFill>
              </a:rPr>
              <a:t>：</a:t>
            </a:r>
            <a:r>
              <a:rPr lang="zh-CN" altLang="en-US" sz="1799" dirty="0"/>
              <a:t>点击“</a:t>
            </a:r>
            <a:r>
              <a:rPr lang="en-US" altLang="zh-CN" sz="1799" dirty="0"/>
              <a:t>download</a:t>
            </a:r>
            <a:r>
              <a:rPr lang="zh-CN" altLang="en-US" sz="1799" dirty="0"/>
              <a:t>”按</a:t>
            </a:r>
            <a:endParaRPr lang="en-US" altLang="zh-CN" sz="1799" dirty="0"/>
          </a:p>
          <a:p>
            <a:r>
              <a:rPr lang="zh-CN" altLang="en-US" sz="1799" dirty="0"/>
              <a:t>进入选装界面，下载、安装桌面版及网络捕手！</a:t>
            </a:r>
            <a:endParaRPr lang="en-US" altLang="zh-CN" sz="1799" dirty="0"/>
          </a:p>
          <a:p>
            <a:r>
              <a:rPr lang="zh-CN" altLang="en-US" sz="1799" dirty="0"/>
              <a:t>有时候需要翻墙。</a:t>
            </a:r>
            <a:endParaRPr lang="en-US" altLang="zh-CN" sz="1799" dirty="0"/>
          </a:p>
          <a:p>
            <a:r>
              <a:rPr lang="en-US" altLang="zh-CN" sz="1799" dirty="0"/>
              <a:t>    </a:t>
            </a:r>
            <a:r>
              <a:rPr lang="zh-CN" altLang="en-US" sz="1799" dirty="0"/>
              <a:t>安装桌面版：点击“</a:t>
            </a:r>
            <a:r>
              <a:rPr lang="en-US" altLang="zh-CN" sz="1799" dirty="0"/>
              <a:t>Download</a:t>
            </a:r>
            <a:r>
              <a:rPr lang="zh-CN" altLang="en-US" sz="1799" dirty="0"/>
              <a:t>”下载安装即可！安装时要关闭所有的办公软件！</a:t>
            </a:r>
            <a:r>
              <a:rPr lang="en-US" altLang="zh-CN" sz="1799" dirty="0" err="1"/>
              <a:t>Zotero</a:t>
            </a:r>
            <a:r>
              <a:rPr lang="zh-CN" altLang="en-US" sz="1799" dirty="0"/>
              <a:t>桌面端安装成功之后再安装其网络捕手</a:t>
            </a:r>
            <a:r>
              <a:rPr lang="en-US" altLang="zh-CN" sz="1799" dirty="0" err="1"/>
              <a:t>Zotero</a:t>
            </a:r>
            <a:r>
              <a:rPr lang="en-US" altLang="zh-CN" sz="1799" dirty="0"/>
              <a:t> Connector</a:t>
            </a:r>
            <a:r>
              <a:rPr lang="zh-CN" altLang="en-US" sz="1799" dirty="0"/>
              <a:t>（要保证其设置是最新的）</a:t>
            </a:r>
          </a:p>
        </p:txBody>
      </p:sp>
    </p:spTree>
    <p:extLst>
      <p:ext uri="{BB962C8B-B14F-4D97-AF65-F5344CB8AC3E}">
        <p14:creationId xmlns:p14="http://schemas.microsoft.com/office/powerpoint/2010/main" val="42320122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left)">
                                      <p:cBhvr>
                                        <p:cTn id="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solidFill>
                  <a:srgbClr val="FF0000"/>
                </a:solidFill>
              </a:rPr>
              <a:t>备注</a:t>
            </a:r>
            <a:r>
              <a:rPr lang="en-US" altLang="zh-CN" sz="4000" dirty="0" smtClean="0">
                <a:solidFill>
                  <a:srgbClr val="FF0000"/>
                </a:solidFill>
              </a:rPr>
              <a:t>1</a:t>
            </a:r>
            <a:r>
              <a:rPr lang="zh-CN" altLang="en-US" sz="4000" dirty="0" smtClean="0"/>
              <a:t>：</a:t>
            </a:r>
            <a:endParaRPr lang="zh-CN" altLang="en-US" sz="4000" dirty="0"/>
          </a:p>
        </p:txBody>
      </p:sp>
      <p:sp>
        <p:nvSpPr>
          <p:cNvPr id="3" name="文本框 2"/>
          <p:cNvSpPr txBox="1"/>
          <p:nvPr/>
        </p:nvSpPr>
        <p:spPr>
          <a:xfrm>
            <a:off x="1960774" y="1725106"/>
            <a:ext cx="6004875" cy="1569660"/>
          </a:xfrm>
          <a:prstGeom prst="rect">
            <a:avLst/>
          </a:prstGeom>
          <a:noFill/>
        </p:spPr>
        <p:txBody>
          <a:bodyPr wrap="square" rtlCol="0">
            <a:spAutoFit/>
          </a:bodyPr>
          <a:lstStyle/>
          <a:p>
            <a:r>
              <a:rPr lang="zh-CN" altLang="en-US" sz="3200" dirty="0" smtClean="0"/>
              <a:t>        文献管理软件安装过程中，均要先关闭办公软件，而后等软件安装成功之后在打开办公软件！</a:t>
            </a:r>
            <a:endParaRPr lang="zh-CN" altLang="en-US" sz="3200" dirty="0"/>
          </a:p>
        </p:txBody>
      </p:sp>
    </p:spTree>
    <p:extLst>
      <p:ext uri="{BB962C8B-B14F-4D97-AF65-F5344CB8AC3E}">
        <p14:creationId xmlns:p14="http://schemas.microsoft.com/office/powerpoint/2010/main" val="233307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solidFill>
                  <a:srgbClr val="FF0000"/>
                </a:solidFill>
              </a:rPr>
              <a:t>备注</a:t>
            </a:r>
            <a:r>
              <a:rPr lang="en-US" altLang="zh-CN" sz="4000" dirty="0" smtClean="0">
                <a:solidFill>
                  <a:srgbClr val="FF0000"/>
                </a:solidFill>
              </a:rPr>
              <a:t>2</a:t>
            </a:r>
            <a:r>
              <a:rPr lang="zh-CN" altLang="en-US" sz="4000" dirty="0" smtClean="0"/>
              <a:t>：</a:t>
            </a:r>
            <a:endParaRPr lang="zh-CN" altLang="en-US" sz="4000" dirty="0"/>
          </a:p>
        </p:txBody>
      </p:sp>
      <p:sp>
        <p:nvSpPr>
          <p:cNvPr id="3" name="文本框 2"/>
          <p:cNvSpPr txBox="1"/>
          <p:nvPr/>
        </p:nvSpPr>
        <p:spPr>
          <a:xfrm>
            <a:off x="1960774" y="1725106"/>
            <a:ext cx="8418137" cy="2554545"/>
          </a:xfrm>
          <a:prstGeom prst="rect">
            <a:avLst/>
          </a:prstGeom>
          <a:noFill/>
        </p:spPr>
        <p:txBody>
          <a:bodyPr wrap="square" rtlCol="0">
            <a:spAutoFit/>
          </a:bodyPr>
          <a:lstStyle/>
          <a:p>
            <a:r>
              <a:rPr lang="zh-CN" altLang="en-US" sz="3200" dirty="0" smtClean="0"/>
              <a:t>        文献管理软件安装完毕后，要做基础设置！</a:t>
            </a:r>
            <a:r>
              <a:rPr lang="zh-CN" altLang="en-US" sz="3200" dirty="0" smtClean="0">
                <a:solidFill>
                  <a:srgbClr val="FF0000"/>
                </a:solidFill>
              </a:rPr>
              <a:t>首先</a:t>
            </a:r>
            <a:r>
              <a:rPr lang="zh-CN" altLang="en-US" sz="3200" dirty="0" smtClean="0"/>
              <a:t>，要申请一个账号，以便后续可以实现</a:t>
            </a:r>
            <a:r>
              <a:rPr lang="zh-CN" altLang="en-US" sz="3200" dirty="0">
                <a:solidFill>
                  <a:srgbClr val="FF0000"/>
                </a:solidFill>
              </a:rPr>
              <a:t>多端</a:t>
            </a:r>
            <a:r>
              <a:rPr lang="zh-CN" altLang="en-US" sz="3200" dirty="0" smtClean="0"/>
              <a:t>同步；</a:t>
            </a:r>
            <a:r>
              <a:rPr lang="zh-CN" altLang="en-US" sz="3200" dirty="0">
                <a:solidFill>
                  <a:srgbClr val="FF0000"/>
                </a:solidFill>
              </a:rPr>
              <a:t>其次</a:t>
            </a:r>
            <a:r>
              <a:rPr lang="zh-CN" altLang="en-US" sz="3200" dirty="0" smtClean="0"/>
              <a:t>，要设置多端同步功能</a:t>
            </a:r>
            <a:r>
              <a:rPr lang="zh-CN" altLang="en-US" sz="3200" dirty="0" smtClean="0">
                <a:solidFill>
                  <a:srgbClr val="FF0000"/>
                </a:solidFill>
              </a:rPr>
              <a:t>，保证可以多端同步。所有的数据上传到在</a:t>
            </a:r>
            <a:r>
              <a:rPr lang="en-US" altLang="zh-CN" sz="3200" dirty="0" err="1" smtClean="0">
                <a:solidFill>
                  <a:srgbClr val="FF0000"/>
                </a:solidFill>
              </a:rPr>
              <a:t>Zotero</a:t>
            </a:r>
            <a:r>
              <a:rPr lang="zh-CN" altLang="en-US" sz="3200" dirty="0" smtClean="0">
                <a:solidFill>
                  <a:srgbClr val="FF0000"/>
                </a:solidFill>
              </a:rPr>
              <a:t>服务器上。</a:t>
            </a:r>
            <a:endParaRPr lang="zh-CN" altLang="en-US" sz="3200" dirty="0"/>
          </a:p>
        </p:txBody>
      </p:sp>
    </p:spTree>
    <p:extLst>
      <p:ext uri="{BB962C8B-B14F-4D97-AF65-F5344CB8AC3E}">
        <p14:creationId xmlns:p14="http://schemas.microsoft.com/office/powerpoint/2010/main" val="1089058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solidFill>
                  <a:srgbClr val="FF0000"/>
                </a:solidFill>
              </a:rPr>
              <a:t>备注</a:t>
            </a:r>
            <a:r>
              <a:rPr lang="en-US" altLang="zh-CN" sz="4000" dirty="0" smtClean="0">
                <a:solidFill>
                  <a:srgbClr val="FF0000"/>
                </a:solidFill>
              </a:rPr>
              <a:t>2</a:t>
            </a:r>
            <a:r>
              <a:rPr lang="zh-CN" altLang="en-US" sz="4000" dirty="0" smtClean="0"/>
              <a:t>：设置多端同步（</a:t>
            </a:r>
            <a:r>
              <a:rPr lang="en-US" altLang="zh-CN" sz="4000" dirty="0" smtClean="0"/>
              <a:t>Zotero7</a:t>
            </a:r>
            <a:r>
              <a:rPr lang="zh-CN" altLang="en-US" sz="4000" dirty="0" smtClean="0"/>
              <a:t>）</a:t>
            </a:r>
            <a:endParaRPr lang="zh-CN" altLang="en-US" sz="4000" dirty="0"/>
          </a:p>
        </p:txBody>
      </p:sp>
      <p:pic>
        <p:nvPicPr>
          <p:cNvPr id="5" name="图片 4"/>
          <p:cNvPicPr>
            <a:picLocks noChangeAspect="1"/>
          </p:cNvPicPr>
          <p:nvPr/>
        </p:nvPicPr>
        <p:blipFill>
          <a:blip r:embed="rId2"/>
          <a:stretch>
            <a:fillRect/>
          </a:stretch>
        </p:blipFill>
        <p:spPr>
          <a:xfrm>
            <a:off x="385973" y="1130300"/>
            <a:ext cx="9666667" cy="4485714"/>
          </a:xfrm>
          <a:prstGeom prst="rect">
            <a:avLst/>
          </a:prstGeom>
        </p:spPr>
      </p:pic>
      <p:pic>
        <p:nvPicPr>
          <p:cNvPr id="6" name="图片 5"/>
          <p:cNvPicPr>
            <a:picLocks noChangeAspect="1"/>
          </p:cNvPicPr>
          <p:nvPr/>
        </p:nvPicPr>
        <p:blipFill>
          <a:blip r:embed="rId3"/>
          <a:stretch>
            <a:fillRect/>
          </a:stretch>
        </p:blipFill>
        <p:spPr>
          <a:xfrm>
            <a:off x="2913213" y="1700041"/>
            <a:ext cx="7647619" cy="3533333"/>
          </a:xfrm>
          <a:prstGeom prst="rect">
            <a:avLst/>
          </a:prstGeom>
        </p:spPr>
      </p:pic>
    </p:spTree>
    <p:extLst>
      <p:ext uri="{BB962C8B-B14F-4D97-AF65-F5344CB8AC3E}">
        <p14:creationId xmlns:p14="http://schemas.microsoft.com/office/powerpoint/2010/main" val="17167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Zotero</a:t>
            </a:r>
            <a:r>
              <a:rPr lang="zh-CN" altLang="en-US" dirty="0" smtClean="0"/>
              <a:t>灵魂插件</a:t>
            </a:r>
            <a:r>
              <a:rPr lang="en-US" altLang="zh-CN" dirty="0" smtClean="0"/>
              <a:t>:</a:t>
            </a:r>
            <a:r>
              <a:rPr lang="zh-CN" altLang="en-US" dirty="0" smtClean="0"/>
              <a:t>功能</a:t>
            </a:r>
            <a:endParaRPr lang="en-US" dirty="0"/>
          </a:p>
        </p:txBody>
      </p:sp>
      <p:grpSp>
        <p:nvGrpSpPr>
          <p:cNvPr id="40" name="259fabe8-9eb2-42f4-97bf-c662125af654.source.4.zh-Hans">
            <a:extLst>
              <a:ext uri="{FF2B5EF4-FFF2-40B4-BE49-F238E27FC236}">
                <a16:creationId xmlns:a16="http://schemas.microsoft.com/office/drawing/2014/main" xmlns="" id="{90209A49-B91C-CBA2-F34C-175E2C3B987A}"/>
              </a:ext>
            </a:extLst>
          </p:cNvPr>
          <p:cNvGrpSpPr/>
          <p:nvPr/>
        </p:nvGrpSpPr>
        <p:grpSpPr>
          <a:xfrm>
            <a:off x="673099" y="1381764"/>
            <a:ext cx="10845802" cy="4761861"/>
            <a:chOff x="673099" y="1381764"/>
            <a:chExt cx="10845802" cy="4761861"/>
          </a:xfrm>
        </p:grpSpPr>
        <p:sp>
          <p:nvSpPr>
            <p:cNvPr id="6" name="Title">
              <a:extLst>
                <a:ext uri="{FF2B5EF4-FFF2-40B4-BE49-F238E27FC236}">
                  <a16:creationId xmlns:a16="http://schemas.microsoft.com/office/drawing/2014/main" xmlns="" id="{15D91430-B602-4EDA-AD40-0B2BA2C721FB}"/>
                </a:ext>
              </a:extLst>
            </p:cNvPr>
            <p:cNvSpPr txBox="1"/>
            <p:nvPr/>
          </p:nvSpPr>
          <p:spPr>
            <a:xfrm>
              <a:off x="673099" y="1381764"/>
              <a:ext cx="10845800" cy="581926"/>
            </a:xfrm>
            <a:prstGeom prst="rect">
              <a:avLst/>
            </a:prstGeom>
            <a:noFill/>
            <a:ln>
              <a:noFill/>
            </a:ln>
          </p:spPr>
          <p:txBody>
            <a:bodyPr wrap="square" lIns="91440" tIns="45720" rIns="91440" bIns="45720" anchor="t" anchorCtr="1">
              <a:normAutofit/>
            </a:bodyPr>
            <a:lstStyle/>
            <a:p>
              <a:pPr marL="0" marR="0" lvl="0" indent="0" algn="ctr" defTabSz="913765" rtl="0" eaLnBrk="1" fontAlgn="auto" latinLnBrk="0" hangingPunct="1">
                <a:spcBef>
                  <a:spcPts val="0"/>
                </a:spcBef>
                <a:spcAft>
                  <a:spcPts val="0"/>
                </a:spcAft>
                <a:buClrTx/>
                <a:buSzPct val="25000"/>
                <a:buFontTx/>
                <a:buNone/>
                <a:defRPr/>
              </a:pPr>
              <a:r>
                <a:rPr kumimoji="0" lang="zh-CN" altLang="en-US" sz="2400" b="1" i="0" u="none" strike="noStrike" kern="1200" cap="none" spc="0" normalizeH="0" baseline="0" noProof="0" dirty="0" smtClean="0">
                  <a:ln>
                    <a:noFill/>
                  </a:ln>
                  <a:effectLst/>
                  <a:uLnTx/>
                  <a:uFillTx/>
                </a:rPr>
                <a:t>给</a:t>
              </a:r>
              <a:r>
                <a:rPr kumimoji="0" lang="en-US" altLang="zh-CN" sz="2400" b="1" i="0" u="none" strike="noStrike" kern="1200" cap="none" spc="0" normalizeH="0" baseline="0" noProof="0" dirty="0" err="1" smtClean="0">
                  <a:ln>
                    <a:noFill/>
                  </a:ln>
                  <a:effectLst/>
                  <a:uLnTx/>
                  <a:uFillTx/>
                </a:rPr>
                <a:t>Zotero</a:t>
              </a:r>
              <a:r>
                <a:rPr kumimoji="0" lang="zh-CN" altLang="en-US" sz="2400" b="1" i="0" u="none" strike="noStrike" kern="1200" cap="none" spc="0" normalizeH="0" baseline="0" noProof="0" dirty="0" smtClean="0">
                  <a:ln>
                    <a:noFill/>
                  </a:ln>
                  <a:effectLst/>
                  <a:uLnTx/>
                  <a:uFillTx/>
                </a:rPr>
                <a:t>拓展更多功能，更符合用户需求</a:t>
              </a:r>
              <a:endParaRPr lang="en-US" dirty="0"/>
            </a:p>
          </p:txBody>
        </p:sp>
        <p:cxnSp>
          <p:nvCxnSpPr>
            <p:cNvPr id="15" name="iś1íďé">
              <a:extLst>
                <a:ext uri="{FF2B5EF4-FFF2-40B4-BE49-F238E27FC236}">
                  <a16:creationId xmlns:a16="http://schemas.microsoft.com/office/drawing/2014/main" xmlns="" id="{F2BA1001-E6AF-4E3C-9B01-D789667528DF}"/>
                </a:ext>
              </a:extLst>
            </p:cNvPr>
            <p:cNvCxnSpPr/>
            <p:nvPr/>
          </p:nvCxnSpPr>
          <p:spPr>
            <a:xfrm>
              <a:off x="3330700" y="3272589"/>
              <a:ext cx="0" cy="28710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î$ḻídè">
              <a:extLst>
                <a:ext uri="{FF2B5EF4-FFF2-40B4-BE49-F238E27FC236}">
                  <a16:creationId xmlns:a16="http://schemas.microsoft.com/office/drawing/2014/main" xmlns="" id="{FF451B38-100C-4AB8-92B0-DD8D53F35361}"/>
                </a:ext>
              </a:extLst>
            </p:cNvPr>
            <p:cNvCxnSpPr/>
            <p:nvPr/>
          </p:nvCxnSpPr>
          <p:spPr>
            <a:xfrm>
              <a:off x="6096002" y="3272589"/>
              <a:ext cx="0" cy="28710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ïṧľîdê">
              <a:extLst>
                <a:ext uri="{FF2B5EF4-FFF2-40B4-BE49-F238E27FC236}">
                  <a16:creationId xmlns:a16="http://schemas.microsoft.com/office/drawing/2014/main" xmlns="" id="{811D8F1F-6658-4829-B1B1-7E98B4AFCFE0}"/>
                </a:ext>
              </a:extLst>
            </p:cNvPr>
            <p:cNvCxnSpPr/>
            <p:nvPr/>
          </p:nvCxnSpPr>
          <p:spPr>
            <a:xfrm>
              <a:off x="8861304" y="3272589"/>
              <a:ext cx="0" cy="28710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a:extLst>
                <a:ext uri="{FF2B5EF4-FFF2-40B4-BE49-F238E27FC236}">
                  <a16:creationId xmlns:a16="http://schemas.microsoft.com/office/drawing/2014/main" xmlns="" id="{38901CEC-17FF-64B3-AE48-DEFF1E62A588}"/>
                </a:ext>
              </a:extLst>
            </p:cNvPr>
            <p:cNvGrpSpPr/>
            <p:nvPr/>
          </p:nvGrpSpPr>
          <p:grpSpPr>
            <a:xfrm>
              <a:off x="673100" y="2510793"/>
              <a:ext cx="2549894" cy="3632831"/>
              <a:chOff x="673100" y="2510793"/>
              <a:chExt cx="2549894" cy="3632831"/>
            </a:xfrm>
          </p:grpSpPr>
          <p:sp>
            <p:nvSpPr>
              <p:cNvPr id="5" name="Icon1">
                <a:extLst>
                  <a:ext uri="{FF2B5EF4-FFF2-40B4-BE49-F238E27FC236}">
                    <a16:creationId xmlns:a16="http://schemas.microsoft.com/office/drawing/2014/main" xmlns="" id="{5CC0E4BF-AE2C-4643-86BB-F76537B44293}"/>
                  </a:ext>
                </a:extLst>
              </p:cNvPr>
              <p:cNvSpPr/>
              <p:nvPr/>
            </p:nvSpPr>
            <p:spPr bwMode="auto">
              <a:xfrm>
                <a:off x="1664751" y="2510793"/>
                <a:ext cx="566592" cy="525680"/>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accent1"/>
              </a:solidFill>
              <a:ln>
                <a:noFill/>
              </a:ln>
            </p:spPr>
            <p:txBody>
              <a:bodyPr anchor="ctr"/>
              <a:lstStyle/>
              <a:p>
                <a:pPr algn="ctr"/>
                <a:endParaRPr/>
              </a:p>
            </p:txBody>
          </p:sp>
          <p:sp>
            <p:nvSpPr>
              <p:cNvPr id="24" name="Bullet1">
                <a:extLst>
                  <a:ext uri="{FF2B5EF4-FFF2-40B4-BE49-F238E27FC236}">
                    <a16:creationId xmlns:a16="http://schemas.microsoft.com/office/drawing/2014/main" xmlns="" id="{6CC0E111-364C-4B3A-9175-6745D84C7554}"/>
                  </a:ext>
                </a:extLst>
              </p:cNvPr>
              <p:cNvSpPr txBox="1"/>
              <p:nvPr/>
            </p:nvSpPr>
            <p:spPr>
              <a:xfrm>
                <a:off x="673100" y="3561300"/>
                <a:ext cx="2549894" cy="659320"/>
              </a:xfrm>
              <a:prstGeom prst="rect">
                <a:avLst/>
              </a:prstGeom>
              <a:noFill/>
              <a:ln>
                <a:noFill/>
              </a:ln>
            </p:spPr>
            <p:txBody>
              <a:bodyPr wrap="square" lIns="91440" tIns="45720" rIns="91440" bIns="45720" anchor="b" anchorCtr="1">
                <a:normAutofit/>
              </a:bodyPr>
              <a:lstStyle/>
              <a:p>
                <a:pPr marL="0" marR="0" lvl="0" indent="0" algn="ctr" defTabSz="913765" rtl="0" eaLnBrk="1" fontAlgn="auto" latinLnBrk="0" hangingPunct="1">
                  <a:spcBef>
                    <a:spcPts val="0"/>
                  </a:spcBef>
                  <a:spcAft>
                    <a:spcPts val="0"/>
                  </a:spcAft>
                  <a:buClrTx/>
                  <a:buSzPct val="25000"/>
                  <a:buFontTx/>
                  <a:buNone/>
                  <a:defRPr/>
                </a:pPr>
                <a:r>
                  <a:rPr kumimoji="0" lang="zh-CN" altLang="en-US" b="1" i="0" u="none" strike="noStrike" kern="1200" cap="none" spc="0" normalizeH="0" baseline="0" noProof="0" dirty="0" smtClean="0">
                    <a:ln>
                      <a:noFill/>
                    </a:ln>
                    <a:effectLst/>
                    <a:uLnTx/>
                    <a:uFillTx/>
                  </a:rPr>
                  <a:t>文献去重</a:t>
                </a:r>
                <a:endParaRPr lang="en-US" dirty="0"/>
              </a:p>
            </p:txBody>
          </p:sp>
          <p:sp>
            <p:nvSpPr>
              <p:cNvPr id="25" name="Text1">
                <a:extLst>
                  <a:ext uri="{FF2B5EF4-FFF2-40B4-BE49-F238E27FC236}">
                    <a16:creationId xmlns:a16="http://schemas.microsoft.com/office/drawing/2014/main" xmlns="" id="{A59FF16B-686D-4CDE-A2A8-511EB1CD6A11}"/>
                  </a:ext>
                </a:extLst>
              </p:cNvPr>
              <p:cNvSpPr txBox="1"/>
              <p:nvPr/>
            </p:nvSpPr>
            <p:spPr>
              <a:xfrm>
                <a:off x="673100" y="4220620"/>
                <a:ext cx="2549894" cy="1923004"/>
              </a:xfrm>
              <a:prstGeom prst="rect">
                <a:avLst/>
              </a:prstGeom>
              <a:noFill/>
              <a:ln>
                <a:noFill/>
              </a:ln>
            </p:spPr>
            <p:txBody>
              <a:bodyPr wrap="square" lIns="91440" tIns="45720" rIns="91440" bIns="45720" anchor="t" anchorCtr="1">
                <a:normAutofit/>
              </a:bodyPr>
              <a:lstStyle/>
              <a:p>
                <a:pPr algn="ctr">
                  <a:lnSpc>
                    <a:spcPct val="120000"/>
                  </a:lnSpc>
                </a:pPr>
                <a:r>
                  <a:rPr lang="zh-CN" altLang="en-US" sz="1200" dirty="0"/>
                  <a:t>线上教育让学习时间更加灵活，适应不同生活节奏</a:t>
                </a:r>
                <a:endParaRPr lang="en-US" dirty="0"/>
              </a:p>
            </p:txBody>
          </p:sp>
        </p:grpSp>
        <p:grpSp>
          <p:nvGrpSpPr>
            <p:cNvPr id="34" name="组合 33">
              <a:extLst>
                <a:ext uri="{FF2B5EF4-FFF2-40B4-BE49-F238E27FC236}">
                  <a16:creationId xmlns:a16="http://schemas.microsoft.com/office/drawing/2014/main" xmlns="" id="{7DC7D915-745C-8A5E-A143-4AE4232916C2}"/>
                </a:ext>
              </a:extLst>
            </p:cNvPr>
            <p:cNvGrpSpPr/>
            <p:nvPr/>
          </p:nvGrpSpPr>
          <p:grpSpPr>
            <a:xfrm>
              <a:off x="3438402" y="2510603"/>
              <a:ext cx="2549894" cy="3633021"/>
              <a:chOff x="3438402" y="2510603"/>
              <a:chExt cx="2549894" cy="3633021"/>
            </a:xfrm>
          </p:grpSpPr>
          <p:sp>
            <p:nvSpPr>
              <p:cNvPr id="22" name="Bullet2">
                <a:extLst>
                  <a:ext uri="{FF2B5EF4-FFF2-40B4-BE49-F238E27FC236}">
                    <a16:creationId xmlns:a16="http://schemas.microsoft.com/office/drawing/2014/main" xmlns="" id="{33C912A5-4C6C-4D4B-AB8A-27F4F7B8C13E}"/>
                  </a:ext>
                </a:extLst>
              </p:cNvPr>
              <p:cNvSpPr txBox="1"/>
              <p:nvPr/>
            </p:nvSpPr>
            <p:spPr>
              <a:xfrm>
                <a:off x="3438402" y="3561300"/>
                <a:ext cx="2549894" cy="659320"/>
              </a:xfrm>
              <a:prstGeom prst="rect">
                <a:avLst/>
              </a:prstGeom>
              <a:noFill/>
              <a:ln>
                <a:noFill/>
              </a:ln>
            </p:spPr>
            <p:txBody>
              <a:bodyPr wrap="square" lIns="91440" tIns="45720" rIns="91440" bIns="45720" anchor="b" anchorCtr="1">
                <a:normAutofit/>
              </a:bodyPr>
              <a:lstStyle/>
              <a:p>
                <a:pPr lvl="0" algn="ctr" defTabSz="913765">
                  <a:buSzPct val="25000"/>
                  <a:defRPr/>
                </a:pPr>
                <a:r>
                  <a:rPr lang="zh-CN" altLang="en-US" b="1" dirty="0"/>
                  <a:t>全文</a:t>
                </a:r>
                <a:r>
                  <a:rPr lang="zh-CN" altLang="en-US" b="1" dirty="0" smtClean="0"/>
                  <a:t>获取</a:t>
                </a:r>
                <a:endParaRPr lang="en-US" altLang="zh-CN" dirty="0"/>
              </a:p>
            </p:txBody>
          </p:sp>
          <p:sp>
            <p:nvSpPr>
              <p:cNvPr id="23" name="Text2">
                <a:extLst>
                  <a:ext uri="{FF2B5EF4-FFF2-40B4-BE49-F238E27FC236}">
                    <a16:creationId xmlns:a16="http://schemas.microsoft.com/office/drawing/2014/main" xmlns="" id="{33894F24-512F-4B18-8434-DE212300AD3D}"/>
                  </a:ext>
                </a:extLst>
              </p:cNvPr>
              <p:cNvSpPr txBox="1"/>
              <p:nvPr/>
            </p:nvSpPr>
            <p:spPr>
              <a:xfrm>
                <a:off x="3438402" y="4220620"/>
                <a:ext cx="2549894" cy="1923004"/>
              </a:xfrm>
              <a:prstGeom prst="rect">
                <a:avLst/>
              </a:prstGeom>
              <a:noFill/>
              <a:ln>
                <a:noFill/>
              </a:ln>
            </p:spPr>
            <p:txBody>
              <a:bodyPr wrap="square" lIns="91440" tIns="45720" rIns="91440" bIns="45720" anchor="t" anchorCtr="1">
                <a:normAutofit/>
              </a:bodyPr>
              <a:lstStyle/>
              <a:p>
                <a:pPr algn="ctr">
                  <a:lnSpc>
                    <a:spcPct val="120000"/>
                  </a:lnSpc>
                </a:pPr>
                <a:r>
                  <a:rPr lang="zh-CN" altLang="en-US" sz="1200" dirty="0" smtClean="0"/>
                  <a:t>中：</a:t>
                </a:r>
                <a:endParaRPr lang="en-US" altLang="zh-CN" sz="1200" dirty="0" smtClean="0"/>
              </a:p>
              <a:p>
                <a:pPr algn="ctr">
                  <a:lnSpc>
                    <a:spcPct val="120000"/>
                  </a:lnSpc>
                </a:pPr>
                <a:r>
                  <a:rPr lang="zh-CN" altLang="en-US" sz="1200" dirty="0" smtClean="0"/>
                  <a:t>外文：</a:t>
                </a:r>
                <a:endParaRPr lang="en-US" dirty="0"/>
              </a:p>
            </p:txBody>
          </p:sp>
          <p:sp>
            <p:nvSpPr>
              <p:cNvPr id="12" name="Icon2">
                <a:extLst>
                  <a:ext uri="{FF2B5EF4-FFF2-40B4-BE49-F238E27FC236}">
                    <a16:creationId xmlns:a16="http://schemas.microsoft.com/office/drawing/2014/main" xmlns="" id="{4E43E3FF-7475-437E-8E4E-19BA2AD5C56A}"/>
                  </a:ext>
                </a:extLst>
              </p:cNvPr>
              <p:cNvSpPr/>
              <p:nvPr/>
            </p:nvSpPr>
            <p:spPr bwMode="auto">
              <a:xfrm>
                <a:off x="4443320" y="2510603"/>
                <a:ext cx="526792" cy="526060"/>
              </a:xfrm>
              <a:custGeom>
                <a:avLst/>
                <a:gdLst>
                  <a:gd name="connsiteX0" fmla="*/ 304208 w 608415"/>
                  <a:gd name="connsiteY0" fmla="*/ 282897 h 607568"/>
                  <a:gd name="connsiteX1" fmla="*/ 325096 w 608415"/>
                  <a:gd name="connsiteY1" fmla="*/ 303785 h 607568"/>
                  <a:gd name="connsiteX2" fmla="*/ 304208 w 608415"/>
                  <a:gd name="connsiteY2" fmla="*/ 324673 h 607568"/>
                  <a:gd name="connsiteX3" fmla="*/ 283320 w 608415"/>
                  <a:gd name="connsiteY3" fmla="*/ 303785 h 607568"/>
                  <a:gd name="connsiteX4" fmla="*/ 304208 w 608415"/>
                  <a:gd name="connsiteY4" fmla="*/ 282897 h 607568"/>
                  <a:gd name="connsiteX5" fmla="*/ 226927 w 608415"/>
                  <a:gd name="connsiteY5" fmla="*/ 162977 h 607568"/>
                  <a:gd name="connsiteX6" fmla="*/ 212177 w 608415"/>
                  <a:gd name="connsiteY6" fmla="*/ 165854 h 607568"/>
                  <a:gd name="connsiteX7" fmla="*/ 206646 w 608415"/>
                  <a:gd name="connsiteY7" fmla="*/ 193164 h 607568"/>
                  <a:gd name="connsiteX8" fmla="*/ 256272 w 608415"/>
                  <a:gd name="connsiteY8" fmla="*/ 267422 h 607568"/>
                  <a:gd name="connsiteX9" fmla="*/ 243981 w 608415"/>
                  <a:gd name="connsiteY9" fmla="*/ 303784 h 607568"/>
                  <a:gd name="connsiteX10" fmla="*/ 304208 w 608415"/>
                  <a:gd name="connsiteY10" fmla="*/ 363927 h 607568"/>
                  <a:gd name="connsiteX11" fmla="*/ 364435 w 608415"/>
                  <a:gd name="connsiteY11" fmla="*/ 303784 h 607568"/>
                  <a:gd name="connsiteX12" fmla="*/ 304208 w 608415"/>
                  <a:gd name="connsiteY12" fmla="*/ 243641 h 607568"/>
                  <a:gd name="connsiteX13" fmla="*/ 288997 w 608415"/>
                  <a:gd name="connsiteY13" fmla="*/ 245636 h 607568"/>
                  <a:gd name="connsiteX14" fmla="*/ 239371 w 608415"/>
                  <a:gd name="connsiteY14" fmla="*/ 171377 h 607568"/>
                  <a:gd name="connsiteX15" fmla="*/ 226927 w 608415"/>
                  <a:gd name="connsiteY15" fmla="*/ 162977 h 607568"/>
                  <a:gd name="connsiteX16" fmla="*/ 304208 w 608415"/>
                  <a:gd name="connsiteY16" fmla="*/ 61371 h 607568"/>
                  <a:gd name="connsiteX17" fmla="*/ 61456 w 608415"/>
                  <a:gd name="connsiteY17" fmla="*/ 303784 h 607568"/>
                  <a:gd name="connsiteX18" fmla="*/ 304208 w 608415"/>
                  <a:gd name="connsiteY18" fmla="*/ 546198 h 607568"/>
                  <a:gd name="connsiteX19" fmla="*/ 546959 w 608415"/>
                  <a:gd name="connsiteY19" fmla="*/ 303784 h 607568"/>
                  <a:gd name="connsiteX20" fmla="*/ 527293 w 608415"/>
                  <a:gd name="connsiteY20" fmla="*/ 284146 h 607568"/>
                  <a:gd name="connsiteX21" fmla="*/ 507627 w 608415"/>
                  <a:gd name="connsiteY21" fmla="*/ 303784 h 607568"/>
                  <a:gd name="connsiteX22" fmla="*/ 304208 w 608415"/>
                  <a:gd name="connsiteY22" fmla="*/ 506920 h 607568"/>
                  <a:gd name="connsiteX23" fmla="*/ 100788 w 608415"/>
                  <a:gd name="connsiteY23" fmla="*/ 303784 h 607568"/>
                  <a:gd name="connsiteX24" fmla="*/ 304208 w 608415"/>
                  <a:gd name="connsiteY24" fmla="*/ 100648 h 607568"/>
                  <a:gd name="connsiteX25" fmla="*/ 323874 w 608415"/>
                  <a:gd name="connsiteY25" fmla="*/ 81009 h 607568"/>
                  <a:gd name="connsiteX26" fmla="*/ 304208 w 608415"/>
                  <a:gd name="connsiteY26" fmla="*/ 61371 h 607568"/>
                  <a:gd name="connsiteX27" fmla="*/ 284542 w 608415"/>
                  <a:gd name="connsiteY27" fmla="*/ 0 h 607568"/>
                  <a:gd name="connsiteX28" fmla="*/ 284542 w 608415"/>
                  <a:gd name="connsiteY28" fmla="*/ 20252 h 607568"/>
                  <a:gd name="connsiteX29" fmla="*/ 304208 w 608415"/>
                  <a:gd name="connsiteY29" fmla="*/ 39891 h 607568"/>
                  <a:gd name="connsiteX30" fmla="*/ 323874 w 608415"/>
                  <a:gd name="connsiteY30" fmla="*/ 20252 h 607568"/>
                  <a:gd name="connsiteX31" fmla="*/ 323874 w 608415"/>
                  <a:gd name="connsiteY31" fmla="*/ 0 h 607568"/>
                  <a:gd name="connsiteX32" fmla="*/ 608415 w 608415"/>
                  <a:gd name="connsiteY32" fmla="*/ 284146 h 607568"/>
                  <a:gd name="connsiteX33" fmla="*/ 588135 w 608415"/>
                  <a:gd name="connsiteY33" fmla="*/ 284146 h 607568"/>
                  <a:gd name="connsiteX34" fmla="*/ 568469 w 608415"/>
                  <a:gd name="connsiteY34" fmla="*/ 303784 h 607568"/>
                  <a:gd name="connsiteX35" fmla="*/ 588135 w 608415"/>
                  <a:gd name="connsiteY35" fmla="*/ 323423 h 607568"/>
                  <a:gd name="connsiteX36" fmla="*/ 608415 w 608415"/>
                  <a:gd name="connsiteY36" fmla="*/ 323423 h 607568"/>
                  <a:gd name="connsiteX37" fmla="*/ 323874 w 608415"/>
                  <a:gd name="connsiteY37" fmla="*/ 607568 h 607568"/>
                  <a:gd name="connsiteX38" fmla="*/ 323874 w 608415"/>
                  <a:gd name="connsiteY38" fmla="*/ 587316 h 607568"/>
                  <a:gd name="connsiteX39" fmla="*/ 304208 w 608415"/>
                  <a:gd name="connsiteY39" fmla="*/ 567677 h 607568"/>
                  <a:gd name="connsiteX40" fmla="*/ 284542 w 608415"/>
                  <a:gd name="connsiteY40" fmla="*/ 587316 h 607568"/>
                  <a:gd name="connsiteX41" fmla="*/ 284542 w 608415"/>
                  <a:gd name="connsiteY41" fmla="*/ 607568 h 607568"/>
                  <a:gd name="connsiteX42" fmla="*/ 0 w 608415"/>
                  <a:gd name="connsiteY42" fmla="*/ 323423 h 607568"/>
                  <a:gd name="connsiteX43" fmla="*/ 20281 w 608415"/>
                  <a:gd name="connsiteY43" fmla="*/ 323423 h 607568"/>
                  <a:gd name="connsiteX44" fmla="*/ 39947 w 608415"/>
                  <a:gd name="connsiteY44" fmla="*/ 303784 h 607568"/>
                  <a:gd name="connsiteX45" fmla="*/ 20281 w 608415"/>
                  <a:gd name="connsiteY45" fmla="*/ 284146 h 607568"/>
                  <a:gd name="connsiteX46" fmla="*/ 0 w 608415"/>
                  <a:gd name="connsiteY46" fmla="*/ 284146 h 607568"/>
                  <a:gd name="connsiteX47" fmla="*/ 284542 w 608415"/>
                  <a:gd name="connsiteY47"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415" h="607568">
                    <a:moveTo>
                      <a:pt x="304208" y="282897"/>
                    </a:moveTo>
                    <a:cubicBezTo>
                      <a:pt x="315744" y="282897"/>
                      <a:pt x="325096" y="292249"/>
                      <a:pt x="325096" y="303785"/>
                    </a:cubicBezTo>
                    <a:cubicBezTo>
                      <a:pt x="325096" y="315321"/>
                      <a:pt x="315744" y="324673"/>
                      <a:pt x="304208" y="324673"/>
                    </a:cubicBezTo>
                    <a:cubicBezTo>
                      <a:pt x="292672" y="324673"/>
                      <a:pt x="283320" y="315321"/>
                      <a:pt x="283320" y="303785"/>
                    </a:cubicBezTo>
                    <a:cubicBezTo>
                      <a:pt x="283320" y="292249"/>
                      <a:pt x="292672" y="282897"/>
                      <a:pt x="304208" y="282897"/>
                    </a:cubicBezTo>
                    <a:close/>
                    <a:moveTo>
                      <a:pt x="226927" y="162977"/>
                    </a:moveTo>
                    <a:cubicBezTo>
                      <a:pt x="222010" y="161980"/>
                      <a:pt x="216709" y="162862"/>
                      <a:pt x="212177" y="165854"/>
                    </a:cubicBezTo>
                    <a:cubicBezTo>
                      <a:pt x="203112" y="171991"/>
                      <a:pt x="200654" y="184112"/>
                      <a:pt x="206646" y="193164"/>
                    </a:cubicBezTo>
                    <a:lnTo>
                      <a:pt x="256272" y="267422"/>
                    </a:lnTo>
                    <a:cubicBezTo>
                      <a:pt x="248590" y="277548"/>
                      <a:pt x="243981" y="290129"/>
                      <a:pt x="243981" y="303784"/>
                    </a:cubicBezTo>
                    <a:cubicBezTo>
                      <a:pt x="243981" y="336924"/>
                      <a:pt x="271021" y="363927"/>
                      <a:pt x="304208" y="363927"/>
                    </a:cubicBezTo>
                    <a:cubicBezTo>
                      <a:pt x="337394" y="363927"/>
                      <a:pt x="364435" y="336924"/>
                      <a:pt x="364435" y="303784"/>
                    </a:cubicBezTo>
                    <a:cubicBezTo>
                      <a:pt x="364435" y="270644"/>
                      <a:pt x="337394" y="243641"/>
                      <a:pt x="304208" y="243641"/>
                    </a:cubicBezTo>
                    <a:cubicBezTo>
                      <a:pt x="298984" y="243641"/>
                      <a:pt x="293914" y="244255"/>
                      <a:pt x="288997" y="245636"/>
                    </a:cubicBezTo>
                    <a:lnTo>
                      <a:pt x="239371" y="171377"/>
                    </a:lnTo>
                    <a:cubicBezTo>
                      <a:pt x="236375" y="166851"/>
                      <a:pt x="231843" y="163974"/>
                      <a:pt x="226927" y="162977"/>
                    </a:cubicBezTo>
                    <a:close/>
                    <a:moveTo>
                      <a:pt x="304208" y="61371"/>
                    </a:moveTo>
                    <a:cubicBezTo>
                      <a:pt x="170387" y="61371"/>
                      <a:pt x="61456" y="170150"/>
                      <a:pt x="61456" y="303784"/>
                    </a:cubicBezTo>
                    <a:cubicBezTo>
                      <a:pt x="61456" y="437418"/>
                      <a:pt x="170387" y="546198"/>
                      <a:pt x="304208" y="546198"/>
                    </a:cubicBezTo>
                    <a:cubicBezTo>
                      <a:pt x="438028" y="546198"/>
                      <a:pt x="546959" y="437418"/>
                      <a:pt x="546959" y="303784"/>
                    </a:cubicBezTo>
                    <a:cubicBezTo>
                      <a:pt x="546959" y="292891"/>
                      <a:pt x="538202" y="284146"/>
                      <a:pt x="527293" y="284146"/>
                    </a:cubicBezTo>
                    <a:cubicBezTo>
                      <a:pt x="516385" y="284146"/>
                      <a:pt x="507627" y="292891"/>
                      <a:pt x="507627" y="303784"/>
                    </a:cubicBezTo>
                    <a:cubicBezTo>
                      <a:pt x="507627" y="415785"/>
                      <a:pt x="416365" y="506920"/>
                      <a:pt x="304208" y="506920"/>
                    </a:cubicBezTo>
                    <a:cubicBezTo>
                      <a:pt x="192050" y="506920"/>
                      <a:pt x="100788" y="415785"/>
                      <a:pt x="100788" y="303784"/>
                    </a:cubicBezTo>
                    <a:cubicBezTo>
                      <a:pt x="100788" y="191783"/>
                      <a:pt x="192050" y="100648"/>
                      <a:pt x="304208" y="100648"/>
                    </a:cubicBezTo>
                    <a:cubicBezTo>
                      <a:pt x="315116" y="100648"/>
                      <a:pt x="323874" y="91902"/>
                      <a:pt x="323874" y="81009"/>
                    </a:cubicBezTo>
                    <a:cubicBezTo>
                      <a:pt x="323874" y="70116"/>
                      <a:pt x="315116" y="61371"/>
                      <a:pt x="304208" y="61371"/>
                    </a:cubicBezTo>
                    <a:close/>
                    <a:moveTo>
                      <a:pt x="284542" y="0"/>
                    </a:moveTo>
                    <a:lnTo>
                      <a:pt x="284542" y="20252"/>
                    </a:lnTo>
                    <a:cubicBezTo>
                      <a:pt x="284542" y="30992"/>
                      <a:pt x="293299" y="39891"/>
                      <a:pt x="304208" y="39891"/>
                    </a:cubicBezTo>
                    <a:cubicBezTo>
                      <a:pt x="315116" y="39891"/>
                      <a:pt x="323874" y="30992"/>
                      <a:pt x="323874" y="20252"/>
                    </a:cubicBezTo>
                    <a:lnTo>
                      <a:pt x="323874" y="0"/>
                    </a:lnTo>
                    <a:cubicBezTo>
                      <a:pt x="476285" y="9819"/>
                      <a:pt x="598582" y="131947"/>
                      <a:pt x="608415" y="284146"/>
                    </a:cubicBezTo>
                    <a:lnTo>
                      <a:pt x="588135" y="284146"/>
                    </a:lnTo>
                    <a:cubicBezTo>
                      <a:pt x="577380" y="284146"/>
                      <a:pt x="568469" y="292891"/>
                      <a:pt x="568469" y="303784"/>
                    </a:cubicBezTo>
                    <a:cubicBezTo>
                      <a:pt x="568469" y="314677"/>
                      <a:pt x="577380" y="323423"/>
                      <a:pt x="588135" y="323423"/>
                    </a:cubicBezTo>
                    <a:lnTo>
                      <a:pt x="608415" y="323423"/>
                    </a:lnTo>
                    <a:cubicBezTo>
                      <a:pt x="598736" y="475621"/>
                      <a:pt x="476285" y="597749"/>
                      <a:pt x="323874" y="607568"/>
                    </a:cubicBezTo>
                    <a:lnTo>
                      <a:pt x="323874" y="587316"/>
                    </a:lnTo>
                    <a:cubicBezTo>
                      <a:pt x="323874" y="576576"/>
                      <a:pt x="315116" y="567677"/>
                      <a:pt x="304208" y="567677"/>
                    </a:cubicBezTo>
                    <a:cubicBezTo>
                      <a:pt x="293299" y="567677"/>
                      <a:pt x="284542" y="576576"/>
                      <a:pt x="284542" y="587316"/>
                    </a:cubicBezTo>
                    <a:lnTo>
                      <a:pt x="284542" y="607568"/>
                    </a:lnTo>
                    <a:cubicBezTo>
                      <a:pt x="132131" y="597749"/>
                      <a:pt x="9833" y="475621"/>
                      <a:pt x="0" y="323423"/>
                    </a:cubicBezTo>
                    <a:lnTo>
                      <a:pt x="20281" y="323423"/>
                    </a:lnTo>
                    <a:cubicBezTo>
                      <a:pt x="31035" y="323423"/>
                      <a:pt x="39947" y="314677"/>
                      <a:pt x="39947" y="303784"/>
                    </a:cubicBezTo>
                    <a:cubicBezTo>
                      <a:pt x="39947" y="292891"/>
                      <a:pt x="31035" y="284146"/>
                      <a:pt x="20281" y="284146"/>
                    </a:cubicBezTo>
                    <a:lnTo>
                      <a:pt x="0" y="284146"/>
                    </a:lnTo>
                    <a:cubicBezTo>
                      <a:pt x="9833" y="131947"/>
                      <a:pt x="132131" y="9819"/>
                      <a:pt x="284542"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grpSp>
          <p:nvGrpSpPr>
            <p:cNvPr id="35" name="组合 34">
              <a:extLst>
                <a:ext uri="{FF2B5EF4-FFF2-40B4-BE49-F238E27FC236}">
                  <a16:creationId xmlns:a16="http://schemas.microsoft.com/office/drawing/2014/main" xmlns="" id="{DE49FAFD-65ED-730C-1AB8-20ED9E67CA35}"/>
                </a:ext>
              </a:extLst>
            </p:cNvPr>
            <p:cNvGrpSpPr/>
            <p:nvPr/>
          </p:nvGrpSpPr>
          <p:grpSpPr>
            <a:xfrm>
              <a:off x="6203704" y="2558297"/>
              <a:ext cx="2549894" cy="3585327"/>
              <a:chOff x="6203704" y="2558297"/>
              <a:chExt cx="2549894" cy="3585327"/>
            </a:xfrm>
          </p:grpSpPr>
          <p:sp>
            <p:nvSpPr>
              <p:cNvPr id="20" name="Bullet3">
                <a:extLst>
                  <a:ext uri="{FF2B5EF4-FFF2-40B4-BE49-F238E27FC236}">
                    <a16:creationId xmlns:a16="http://schemas.microsoft.com/office/drawing/2014/main" xmlns="" id="{59165EE1-22DB-45D8-8ED4-03E70BC5323A}"/>
                  </a:ext>
                </a:extLst>
              </p:cNvPr>
              <p:cNvSpPr txBox="1"/>
              <p:nvPr/>
            </p:nvSpPr>
            <p:spPr>
              <a:xfrm>
                <a:off x="6203704" y="3561300"/>
                <a:ext cx="2549894" cy="659320"/>
              </a:xfrm>
              <a:prstGeom prst="rect">
                <a:avLst/>
              </a:prstGeom>
              <a:noFill/>
              <a:ln>
                <a:noFill/>
              </a:ln>
            </p:spPr>
            <p:txBody>
              <a:bodyPr wrap="square" lIns="91440" tIns="45720" rIns="91440" bIns="45720" anchor="b" anchorCtr="1">
                <a:normAutofit/>
              </a:bodyPr>
              <a:lstStyle/>
              <a:p>
                <a:pPr marL="0" marR="0" lvl="0" indent="0" algn="ctr" defTabSz="913765" rtl="0" eaLnBrk="1" fontAlgn="auto" latinLnBrk="0" hangingPunct="1">
                  <a:spcBef>
                    <a:spcPts val="0"/>
                  </a:spcBef>
                  <a:spcAft>
                    <a:spcPts val="0"/>
                  </a:spcAft>
                  <a:buClrTx/>
                  <a:buSzPct val="25000"/>
                  <a:buFontTx/>
                  <a:buNone/>
                  <a:defRPr/>
                </a:pPr>
                <a:r>
                  <a:rPr kumimoji="0" lang="zh-CN" altLang="en-US" b="1" i="0" u="none" strike="noStrike" kern="1200" cap="none" spc="0" normalizeH="0" baseline="0" noProof="0" dirty="0" smtClean="0">
                    <a:ln>
                      <a:noFill/>
                    </a:ln>
                    <a:effectLst/>
                    <a:uLnTx/>
                    <a:uFillTx/>
                  </a:rPr>
                  <a:t>阅读分析</a:t>
                </a:r>
                <a:endParaRPr lang="en-US" dirty="0"/>
              </a:p>
            </p:txBody>
          </p:sp>
          <p:sp>
            <p:nvSpPr>
              <p:cNvPr id="21" name="Text3">
                <a:extLst>
                  <a:ext uri="{FF2B5EF4-FFF2-40B4-BE49-F238E27FC236}">
                    <a16:creationId xmlns:a16="http://schemas.microsoft.com/office/drawing/2014/main" xmlns="" id="{ECEF1785-7C89-4BF4-8691-657E65C16847}"/>
                  </a:ext>
                </a:extLst>
              </p:cNvPr>
              <p:cNvSpPr txBox="1"/>
              <p:nvPr/>
            </p:nvSpPr>
            <p:spPr>
              <a:xfrm>
                <a:off x="6203704" y="4220620"/>
                <a:ext cx="2549894" cy="1923004"/>
              </a:xfrm>
              <a:prstGeom prst="rect">
                <a:avLst/>
              </a:prstGeom>
              <a:noFill/>
              <a:ln>
                <a:noFill/>
              </a:ln>
            </p:spPr>
            <p:txBody>
              <a:bodyPr wrap="square" lIns="91440" tIns="45720" rIns="91440" bIns="45720" anchor="t" anchorCtr="1">
                <a:normAutofit/>
              </a:bodyPr>
              <a:lstStyle/>
              <a:p>
                <a:pPr algn="ctr">
                  <a:lnSpc>
                    <a:spcPct val="120000"/>
                  </a:lnSpc>
                </a:pPr>
                <a:r>
                  <a:rPr lang="zh-CN" altLang="en-US" sz="1200" dirty="0" smtClean="0"/>
                  <a:t>文献关联、翻译、</a:t>
                </a:r>
                <a:endParaRPr lang="en-US" dirty="0"/>
              </a:p>
            </p:txBody>
          </p:sp>
          <p:sp>
            <p:nvSpPr>
              <p:cNvPr id="13" name="Icon3">
                <a:extLst>
                  <a:ext uri="{FF2B5EF4-FFF2-40B4-BE49-F238E27FC236}">
                    <a16:creationId xmlns:a16="http://schemas.microsoft.com/office/drawing/2014/main" xmlns="" id="{396B3100-3121-490F-9894-5B32B792F071}"/>
                  </a:ext>
                </a:extLst>
              </p:cNvPr>
              <p:cNvSpPr/>
              <p:nvPr/>
            </p:nvSpPr>
            <p:spPr bwMode="auto">
              <a:xfrm>
                <a:off x="7182089" y="2558297"/>
                <a:ext cx="566592" cy="430673"/>
              </a:xfrm>
              <a:custGeom>
                <a:avLst/>
                <a:gdLst>
                  <a:gd name="connsiteX0" fmla="*/ 465520 w 607145"/>
                  <a:gd name="connsiteY0" fmla="*/ 347992 h 461498"/>
                  <a:gd name="connsiteX1" fmla="*/ 428121 w 607145"/>
                  <a:gd name="connsiteY1" fmla="*/ 385335 h 461498"/>
                  <a:gd name="connsiteX2" fmla="*/ 465520 w 607145"/>
                  <a:gd name="connsiteY2" fmla="*/ 422678 h 461498"/>
                  <a:gd name="connsiteX3" fmla="*/ 502920 w 607145"/>
                  <a:gd name="connsiteY3" fmla="*/ 385335 h 461498"/>
                  <a:gd name="connsiteX4" fmla="*/ 465520 w 607145"/>
                  <a:gd name="connsiteY4" fmla="*/ 347992 h 461498"/>
                  <a:gd name="connsiteX5" fmla="*/ 141631 w 607145"/>
                  <a:gd name="connsiteY5" fmla="*/ 347992 h 461498"/>
                  <a:gd name="connsiteX6" fmla="*/ 104230 w 607145"/>
                  <a:gd name="connsiteY6" fmla="*/ 385335 h 461498"/>
                  <a:gd name="connsiteX7" fmla="*/ 141631 w 607145"/>
                  <a:gd name="connsiteY7" fmla="*/ 422678 h 461498"/>
                  <a:gd name="connsiteX8" fmla="*/ 178950 w 607145"/>
                  <a:gd name="connsiteY8" fmla="*/ 385335 h 461498"/>
                  <a:gd name="connsiteX9" fmla="*/ 141631 w 607145"/>
                  <a:gd name="connsiteY9" fmla="*/ 347992 h 461498"/>
                  <a:gd name="connsiteX10" fmla="*/ 465520 w 607145"/>
                  <a:gd name="connsiteY10" fmla="*/ 115868 h 461498"/>
                  <a:gd name="connsiteX11" fmla="*/ 540249 w 607145"/>
                  <a:gd name="connsiteY11" fmla="*/ 190526 h 461498"/>
                  <a:gd name="connsiteX12" fmla="*/ 465520 w 607145"/>
                  <a:gd name="connsiteY12" fmla="*/ 265184 h 461498"/>
                  <a:gd name="connsiteX13" fmla="*/ 390791 w 607145"/>
                  <a:gd name="connsiteY13" fmla="*/ 190526 h 461498"/>
                  <a:gd name="connsiteX14" fmla="*/ 465520 w 607145"/>
                  <a:gd name="connsiteY14" fmla="*/ 115868 h 461498"/>
                  <a:gd name="connsiteX15" fmla="*/ 141625 w 607145"/>
                  <a:gd name="connsiteY15" fmla="*/ 115868 h 461498"/>
                  <a:gd name="connsiteX16" fmla="*/ 216354 w 607145"/>
                  <a:gd name="connsiteY16" fmla="*/ 190526 h 461498"/>
                  <a:gd name="connsiteX17" fmla="*/ 141625 w 607145"/>
                  <a:gd name="connsiteY17" fmla="*/ 265184 h 461498"/>
                  <a:gd name="connsiteX18" fmla="*/ 66896 w 607145"/>
                  <a:gd name="connsiteY18" fmla="*/ 190526 h 461498"/>
                  <a:gd name="connsiteX19" fmla="*/ 141625 w 607145"/>
                  <a:gd name="connsiteY19" fmla="*/ 115868 h 461498"/>
                  <a:gd name="connsiteX20" fmla="*/ 465520 w 607145"/>
                  <a:gd name="connsiteY20" fmla="*/ 80599 h 461498"/>
                  <a:gd name="connsiteX21" fmla="*/ 355376 w 607145"/>
                  <a:gd name="connsiteY21" fmla="*/ 190576 h 461498"/>
                  <a:gd name="connsiteX22" fmla="*/ 465520 w 607145"/>
                  <a:gd name="connsiteY22" fmla="*/ 300472 h 461498"/>
                  <a:gd name="connsiteX23" fmla="*/ 575664 w 607145"/>
                  <a:gd name="connsiteY23" fmla="*/ 190576 h 461498"/>
                  <a:gd name="connsiteX24" fmla="*/ 465520 w 607145"/>
                  <a:gd name="connsiteY24" fmla="*/ 80599 h 461498"/>
                  <a:gd name="connsiteX25" fmla="*/ 141631 w 607145"/>
                  <a:gd name="connsiteY25" fmla="*/ 80599 h 461498"/>
                  <a:gd name="connsiteX26" fmla="*/ 31482 w 607145"/>
                  <a:gd name="connsiteY26" fmla="*/ 190576 h 461498"/>
                  <a:gd name="connsiteX27" fmla="*/ 141631 w 607145"/>
                  <a:gd name="connsiteY27" fmla="*/ 300472 h 461498"/>
                  <a:gd name="connsiteX28" fmla="*/ 251697 w 607145"/>
                  <a:gd name="connsiteY28" fmla="*/ 190576 h 461498"/>
                  <a:gd name="connsiteX29" fmla="*/ 141631 w 607145"/>
                  <a:gd name="connsiteY29" fmla="*/ 80599 h 461498"/>
                  <a:gd name="connsiteX30" fmla="*/ 323895 w 607145"/>
                  <a:gd name="connsiteY30" fmla="*/ 46785 h 461498"/>
                  <a:gd name="connsiteX31" fmla="*/ 607145 w 607145"/>
                  <a:gd name="connsiteY31" fmla="*/ 46785 h 461498"/>
                  <a:gd name="connsiteX32" fmla="*/ 607145 w 607145"/>
                  <a:gd name="connsiteY32" fmla="*/ 461498 h 461498"/>
                  <a:gd name="connsiteX33" fmla="*/ 323895 w 607145"/>
                  <a:gd name="connsiteY33" fmla="*/ 461498 h 461498"/>
                  <a:gd name="connsiteX34" fmla="*/ 0 w 607145"/>
                  <a:gd name="connsiteY34" fmla="*/ 46785 h 461498"/>
                  <a:gd name="connsiteX35" fmla="*/ 54005 w 607145"/>
                  <a:gd name="connsiteY35" fmla="*/ 46785 h 461498"/>
                  <a:gd name="connsiteX36" fmla="*/ 69130 w 607145"/>
                  <a:gd name="connsiteY36" fmla="*/ 46785 h 461498"/>
                  <a:gd name="connsiteX37" fmla="*/ 283179 w 607145"/>
                  <a:gd name="connsiteY37" fmla="*/ 46785 h 461498"/>
                  <a:gd name="connsiteX38" fmla="*/ 283179 w 607145"/>
                  <a:gd name="connsiteY38" fmla="*/ 461498 h 461498"/>
                  <a:gd name="connsiteX39" fmla="*/ 0 w 607145"/>
                  <a:gd name="connsiteY39" fmla="*/ 461498 h 461498"/>
                  <a:gd name="connsiteX40" fmla="*/ 56390 w 607145"/>
                  <a:gd name="connsiteY40" fmla="*/ 0 h 461498"/>
                  <a:gd name="connsiteX41" fmla="*/ 66828 w 607145"/>
                  <a:gd name="connsiteY41" fmla="*/ 0 h 461498"/>
                  <a:gd name="connsiteX42" fmla="*/ 90253 w 607145"/>
                  <a:gd name="connsiteY42" fmla="*/ 23435 h 461498"/>
                  <a:gd name="connsiteX43" fmla="*/ 89349 w 607145"/>
                  <a:gd name="connsiteY43" fmla="*/ 29990 h 461498"/>
                  <a:gd name="connsiteX44" fmla="*/ 33869 w 607145"/>
                  <a:gd name="connsiteY44" fmla="*/ 29990 h 461498"/>
                  <a:gd name="connsiteX45" fmla="*/ 32883 w 607145"/>
                  <a:gd name="connsiteY45" fmla="*/ 23435 h 461498"/>
                  <a:gd name="connsiteX46" fmla="*/ 56390 w 607145"/>
                  <a:gd name="connsiteY46" fmla="*/ 0 h 46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5" h="461498">
                    <a:moveTo>
                      <a:pt x="465520" y="347992"/>
                    </a:moveTo>
                    <a:cubicBezTo>
                      <a:pt x="444889" y="347992"/>
                      <a:pt x="428121" y="364735"/>
                      <a:pt x="428121" y="385335"/>
                    </a:cubicBezTo>
                    <a:cubicBezTo>
                      <a:pt x="428121" y="405935"/>
                      <a:pt x="444889" y="422678"/>
                      <a:pt x="465520" y="422678"/>
                    </a:cubicBezTo>
                    <a:cubicBezTo>
                      <a:pt x="486152" y="422678"/>
                      <a:pt x="502920" y="405935"/>
                      <a:pt x="502920" y="385335"/>
                    </a:cubicBezTo>
                    <a:cubicBezTo>
                      <a:pt x="502920" y="364735"/>
                      <a:pt x="486152" y="347992"/>
                      <a:pt x="465520" y="347992"/>
                    </a:cubicBezTo>
                    <a:close/>
                    <a:moveTo>
                      <a:pt x="141631" y="347992"/>
                    </a:moveTo>
                    <a:cubicBezTo>
                      <a:pt x="120999" y="347992"/>
                      <a:pt x="104230" y="364735"/>
                      <a:pt x="104230" y="385335"/>
                    </a:cubicBezTo>
                    <a:cubicBezTo>
                      <a:pt x="104230" y="405935"/>
                      <a:pt x="120999" y="422678"/>
                      <a:pt x="141631" y="422678"/>
                    </a:cubicBezTo>
                    <a:cubicBezTo>
                      <a:pt x="162263" y="422678"/>
                      <a:pt x="178950" y="405935"/>
                      <a:pt x="178950" y="385335"/>
                    </a:cubicBezTo>
                    <a:cubicBezTo>
                      <a:pt x="178950" y="364735"/>
                      <a:pt x="162263" y="347992"/>
                      <a:pt x="141631" y="347992"/>
                    </a:cubicBezTo>
                    <a:close/>
                    <a:moveTo>
                      <a:pt x="465520" y="115868"/>
                    </a:moveTo>
                    <a:cubicBezTo>
                      <a:pt x="506792" y="115868"/>
                      <a:pt x="540249" y="149294"/>
                      <a:pt x="540249" y="190526"/>
                    </a:cubicBezTo>
                    <a:cubicBezTo>
                      <a:pt x="540249" y="231758"/>
                      <a:pt x="506792" y="265184"/>
                      <a:pt x="465520" y="265184"/>
                    </a:cubicBezTo>
                    <a:cubicBezTo>
                      <a:pt x="424248" y="265184"/>
                      <a:pt x="390791" y="231758"/>
                      <a:pt x="390791" y="190526"/>
                    </a:cubicBezTo>
                    <a:cubicBezTo>
                      <a:pt x="390791" y="149294"/>
                      <a:pt x="424248" y="115868"/>
                      <a:pt x="465520" y="115868"/>
                    </a:cubicBezTo>
                    <a:close/>
                    <a:moveTo>
                      <a:pt x="141625" y="115868"/>
                    </a:moveTo>
                    <a:cubicBezTo>
                      <a:pt x="182897" y="115868"/>
                      <a:pt x="216354" y="149294"/>
                      <a:pt x="216354" y="190526"/>
                    </a:cubicBezTo>
                    <a:cubicBezTo>
                      <a:pt x="216354" y="231758"/>
                      <a:pt x="182897" y="265184"/>
                      <a:pt x="141625" y="265184"/>
                    </a:cubicBezTo>
                    <a:cubicBezTo>
                      <a:pt x="100353" y="265184"/>
                      <a:pt x="66896" y="231758"/>
                      <a:pt x="66896" y="190526"/>
                    </a:cubicBezTo>
                    <a:cubicBezTo>
                      <a:pt x="66896" y="149294"/>
                      <a:pt x="100353" y="115868"/>
                      <a:pt x="141625" y="115868"/>
                    </a:cubicBezTo>
                    <a:close/>
                    <a:moveTo>
                      <a:pt x="465520" y="80599"/>
                    </a:moveTo>
                    <a:cubicBezTo>
                      <a:pt x="404695" y="80599"/>
                      <a:pt x="355376" y="129843"/>
                      <a:pt x="355376" y="190576"/>
                    </a:cubicBezTo>
                    <a:cubicBezTo>
                      <a:pt x="355376" y="251310"/>
                      <a:pt x="404695" y="300472"/>
                      <a:pt x="465520" y="300472"/>
                    </a:cubicBezTo>
                    <a:cubicBezTo>
                      <a:pt x="526346" y="300472"/>
                      <a:pt x="575664" y="251310"/>
                      <a:pt x="575664" y="190576"/>
                    </a:cubicBezTo>
                    <a:cubicBezTo>
                      <a:pt x="575664" y="129843"/>
                      <a:pt x="526346" y="80599"/>
                      <a:pt x="465520" y="80599"/>
                    </a:cubicBezTo>
                    <a:close/>
                    <a:moveTo>
                      <a:pt x="141631" y="80599"/>
                    </a:moveTo>
                    <a:cubicBezTo>
                      <a:pt x="80803" y="80599"/>
                      <a:pt x="31482" y="129843"/>
                      <a:pt x="31482" y="190576"/>
                    </a:cubicBezTo>
                    <a:cubicBezTo>
                      <a:pt x="31482" y="251310"/>
                      <a:pt x="80803" y="300472"/>
                      <a:pt x="141631" y="300472"/>
                    </a:cubicBezTo>
                    <a:cubicBezTo>
                      <a:pt x="202459" y="300472"/>
                      <a:pt x="251697" y="251310"/>
                      <a:pt x="251697" y="190576"/>
                    </a:cubicBezTo>
                    <a:cubicBezTo>
                      <a:pt x="251697" y="129843"/>
                      <a:pt x="202459" y="80599"/>
                      <a:pt x="141631" y="80599"/>
                    </a:cubicBezTo>
                    <a:close/>
                    <a:moveTo>
                      <a:pt x="323895" y="46785"/>
                    </a:moveTo>
                    <a:lnTo>
                      <a:pt x="607145" y="46785"/>
                    </a:lnTo>
                    <a:lnTo>
                      <a:pt x="607145" y="461498"/>
                    </a:lnTo>
                    <a:lnTo>
                      <a:pt x="323895" y="461498"/>
                    </a:lnTo>
                    <a:close/>
                    <a:moveTo>
                      <a:pt x="0" y="46785"/>
                    </a:moveTo>
                    <a:lnTo>
                      <a:pt x="54005" y="46785"/>
                    </a:lnTo>
                    <a:lnTo>
                      <a:pt x="69130" y="46785"/>
                    </a:lnTo>
                    <a:lnTo>
                      <a:pt x="283179" y="46785"/>
                    </a:lnTo>
                    <a:lnTo>
                      <a:pt x="283179" y="461498"/>
                    </a:lnTo>
                    <a:lnTo>
                      <a:pt x="0" y="461498"/>
                    </a:lnTo>
                    <a:close/>
                    <a:moveTo>
                      <a:pt x="56390" y="0"/>
                    </a:moveTo>
                    <a:lnTo>
                      <a:pt x="66828" y="0"/>
                    </a:lnTo>
                    <a:cubicBezTo>
                      <a:pt x="79733" y="0"/>
                      <a:pt x="90253" y="10488"/>
                      <a:pt x="90253" y="23435"/>
                    </a:cubicBezTo>
                    <a:cubicBezTo>
                      <a:pt x="90253" y="25729"/>
                      <a:pt x="89924" y="27941"/>
                      <a:pt x="89349" y="29990"/>
                    </a:cubicBezTo>
                    <a:lnTo>
                      <a:pt x="33869" y="29990"/>
                    </a:lnTo>
                    <a:cubicBezTo>
                      <a:pt x="33212" y="27941"/>
                      <a:pt x="32883" y="25729"/>
                      <a:pt x="32883" y="23435"/>
                    </a:cubicBezTo>
                    <a:cubicBezTo>
                      <a:pt x="32883" y="10488"/>
                      <a:pt x="43403" y="0"/>
                      <a:pt x="56390"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grpSp>
          <p:nvGrpSpPr>
            <p:cNvPr id="36" name="组合 35">
              <a:extLst>
                <a:ext uri="{FF2B5EF4-FFF2-40B4-BE49-F238E27FC236}">
                  <a16:creationId xmlns:a16="http://schemas.microsoft.com/office/drawing/2014/main" xmlns="" id="{34C9D64D-2454-C375-C3C9-CB859DE5A298}"/>
                </a:ext>
              </a:extLst>
            </p:cNvPr>
            <p:cNvGrpSpPr/>
            <p:nvPr/>
          </p:nvGrpSpPr>
          <p:grpSpPr>
            <a:xfrm>
              <a:off x="8969007" y="2523339"/>
              <a:ext cx="2549894" cy="3620285"/>
              <a:chOff x="8969007" y="2523339"/>
              <a:chExt cx="2549894" cy="3620285"/>
            </a:xfrm>
          </p:grpSpPr>
          <p:sp>
            <p:nvSpPr>
              <p:cNvPr id="18" name="Bullet4">
                <a:extLst>
                  <a:ext uri="{FF2B5EF4-FFF2-40B4-BE49-F238E27FC236}">
                    <a16:creationId xmlns:a16="http://schemas.microsoft.com/office/drawing/2014/main" xmlns="" id="{232007D3-3DBB-4A49-9C37-B48A654FBE9A}"/>
                  </a:ext>
                </a:extLst>
              </p:cNvPr>
              <p:cNvSpPr txBox="1"/>
              <p:nvPr/>
            </p:nvSpPr>
            <p:spPr>
              <a:xfrm>
                <a:off x="8969007" y="3561300"/>
                <a:ext cx="2549894" cy="659320"/>
              </a:xfrm>
              <a:prstGeom prst="rect">
                <a:avLst/>
              </a:prstGeom>
              <a:noFill/>
              <a:ln>
                <a:noFill/>
              </a:ln>
            </p:spPr>
            <p:txBody>
              <a:bodyPr wrap="square" lIns="91440" tIns="45720" rIns="91440" bIns="45720" anchor="b" anchorCtr="1">
                <a:normAutofit/>
              </a:bodyPr>
              <a:lstStyle/>
              <a:p>
                <a:pPr marL="0" marR="0" lvl="0" indent="0" algn="ctr" defTabSz="913765" rtl="0" eaLnBrk="1" fontAlgn="auto" latinLnBrk="0" hangingPunct="1">
                  <a:spcBef>
                    <a:spcPts val="0"/>
                  </a:spcBef>
                  <a:spcAft>
                    <a:spcPts val="0"/>
                  </a:spcAft>
                  <a:buClrTx/>
                  <a:buSzPct val="25000"/>
                  <a:buFontTx/>
                  <a:buNone/>
                  <a:defRPr/>
                </a:pPr>
                <a:r>
                  <a:rPr kumimoji="0" lang="zh-CN" altLang="en-US" b="1" i="0" u="none" strike="noStrike" kern="1200" cap="none" spc="0" normalizeH="0" baseline="0" noProof="0" dirty="0" smtClean="0">
                    <a:ln>
                      <a:noFill/>
                    </a:ln>
                    <a:effectLst/>
                    <a:uLnTx/>
                    <a:uFillTx/>
                  </a:rPr>
                  <a:t>其他</a:t>
                </a:r>
                <a:endParaRPr lang="en-US" dirty="0"/>
              </a:p>
            </p:txBody>
          </p:sp>
          <p:sp>
            <p:nvSpPr>
              <p:cNvPr id="19" name="Text4">
                <a:extLst>
                  <a:ext uri="{FF2B5EF4-FFF2-40B4-BE49-F238E27FC236}">
                    <a16:creationId xmlns:a16="http://schemas.microsoft.com/office/drawing/2014/main" xmlns="" id="{E05E1A7F-B535-4F84-A2A1-BA9698115C99}"/>
                  </a:ext>
                </a:extLst>
              </p:cNvPr>
              <p:cNvSpPr txBox="1"/>
              <p:nvPr/>
            </p:nvSpPr>
            <p:spPr>
              <a:xfrm>
                <a:off x="8969007" y="4220620"/>
                <a:ext cx="2549894" cy="1923004"/>
              </a:xfrm>
              <a:prstGeom prst="rect">
                <a:avLst/>
              </a:prstGeom>
              <a:noFill/>
              <a:ln>
                <a:noFill/>
              </a:ln>
            </p:spPr>
            <p:txBody>
              <a:bodyPr wrap="square" lIns="91440" tIns="45720" rIns="91440" bIns="45720" anchor="t" anchorCtr="1">
                <a:normAutofit/>
              </a:bodyPr>
              <a:lstStyle/>
              <a:p>
                <a:pPr algn="ctr">
                  <a:lnSpc>
                    <a:spcPct val="120000"/>
                  </a:lnSpc>
                </a:pPr>
                <a:r>
                  <a:rPr lang="zh-CN" altLang="en-US" sz="1200" dirty="0"/>
                  <a:t>灵活安排学习时间，平衡工作与生活</a:t>
                </a:r>
                <a:endParaRPr lang="en-US" dirty="0"/>
              </a:p>
            </p:txBody>
          </p:sp>
          <p:sp>
            <p:nvSpPr>
              <p:cNvPr id="14" name="Icon4">
                <a:extLst>
                  <a:ext uri="{FF2B5EF4-FFF2-40B4-BE49-F238E27FC236}">
                    <a16:creationId xmlns:a16="http://schemas.microsoft.com/office/drawing/2014/main" xmlns="" id="{612ACFC1-C163-4FB6-A649-8B9DF8A6C228}"/>
                  </a:ext>
                </a:extLst>
              </p:cNvPr>
              <p:cNvSpPr/>
              <p:nvPr/>
            </p:nvSpPr>
            <p:spPr bwMode="auto">
              <a:xfrm>
                <a:off x="9960658" y="2523339"/>
                <a:ext cx="566592" cy="500589"/>
              </a:xfrm>
              <a:custGeom>
                <a:avLst/>
                <a:gdLst>
                  <a:gd name="connsiteX0" fmla="*/ 520713 w 608366"/>
                  <a:gd name="connsiteY0" fmla="*/ 176061 h 537497"/>
                  <a:gd name="connsiteX1" fmla="*/ 510244 w 608366"/>
                  <a:gd name="connsiteY1" fmla="*/ 219653 h 537497"/>
                  <a:gd name="connsiteX2" fmla="*/ 509403 w 608366"/>
                  <a:gd name="connsiteY2" fmla="*/ 227214 h 537497"/>
                  <a:gd name="connsiteX3" fmla="*/ 509216 w 608366"/>
                  <a:gd name="connsiteY3" fmla="*/ 229454 h 537497"/>
                  <a:gd name="connsiteX4" fmla="*/ 495662 w 608366"/>
                  <a:gd name="connsiteY4" fmla="*/ 232161 h 537497"/>
                  <a:gd name="connsiteX5" fmla="*/ 506505 w 608366"/>
                  <a:gd name="connsiteY5" fmla="*/ 192023 h 537497"/>
                  <a:gd name="connsiteX6" fmla="*/ 520713 w 608366"/>
                  <a:gd name="connsiteY6" fmla="*/ 176061 h 537497"/>
                  <a:gd name="connsiteX7" fmla="*/ 87653 w 608366"/>
                  <a:gd name="connsiteY7" fmla="*/ 176061 h 537497"/>
                  <a:gd name="connsiteX8" fmla="*/ 102062 w 608366"/>
                  <a:gd name="connsiteY8" fmla="*/ 192023 h 537497"/>
                  <a:gd name="connsiteX9" fmla="*/ 112915 w 608366"/>
                  <a:gd name="connsiteY9" fmla="*/ 232161 h 537497"/>
                  <a:gd name="connsiteX10" fmla="*/ 99255 w 608366"/>
                  <a:gd name="connsiteY10" fmla="*/ 229454 h 537497"/>
                  <a:gd name="connsiteX11" fmla="*/ 99161 w 608366"/>
                  <a:gd name="connsiteY11" fmla="*/ 227214 h 537497"/>
                  <a:gd name="connsiteX12" fmla="*/ 98132 w 608366"/>
                  <a:gd name="connsiteY12" fmla="*/ 219653 h 537497"/>
                  <a:gd name="connsiteX13" fmla="*/ 87653 w 608366"/>
                  <a:gd name="connsiteY13" fmla="*/ 176061 h 537497"/>
                  <a:gd name="connsiteX14" fmla="*/ 551127 w 608366"/>
                  <a:gd name="connsiteY14" fmla="*/ 154115 h 537497"/>
                  <a:gd name="connsiteX15" fmla="*/ 547574 w 608366"/>
                  <a:gd name="connsiteY15" fmla="*/ 170171 h 537497"/>
                  <a:gd name="connsiteX16" fmla="*/ 540094 w 608366"/>
                  <a:gd name="connsiteY16" fmla="*/ 235141 h 537497"/>
                  <a:gd name="connsiteX17" fmla="*/ 539907 w 608366"/>
                  <a:gd name="connsiteY17" fmla="*/ 240275 h 537497"/>
                  <a:gd name="connsiteX18" fmla="*/ 533923 w 608366"/>
                  <a:gd name="connsiteY18" fmla="*/ 235701 h 537497"/>
                  <a:gd name="connsiteX19" fmla="*/ 525321 w 608366"/>
                  <a:gd name="connsiteY19" fmla="*/ 231687 h 537497"/>
                  <a:gd name="connsiteX20" fmla="*/ 524947 w 608366"/>
                  <a:gd name="connsiteY20" fmla="*/ 231220 h 537497"/>
                  <a:gd name="connsiteX21" fmla="*/ 536728 w 608366"/>
                  <a:gd name="connsiteY21" fmla="*/ 170077 h 537497"/>
                  <a:gd name="connsiteX22" fmla="*/ 551127 w 608366"/>
                  <a:gd name="connsiteY22" fmla="*/ 154115 h 537497"/>
                  <a:gd name="connsiteX23" fmla="*/ 57240 w 608366"/>
                  <a:gd name="connsiteY23" fmla="*/ 154115 h 537497"/>
                  <a:gd name="connsiteX24" fmla="*/ 71813 w 608366"/>
                  <a:gd name="connsiteY24" fmla="*/ 170077 h 537497"/>
                  <a:gd name="connsiteX25" fmla="*/ 83490 w 608366"/>
                  <a:gd name="connsiteY25" fmla="*/ 231220 h 537497"/>
                  <a:gd name="connsiteX26" fmla="*/ 83116 w 608366"/>
                  <a:gd name="connsiteY26" fmla="*/ 231687 h 537497"/>
                  <a:gd name="connsiteX27" fmla="*/ 74522 w 608366"/>
                  <a:gd name="connsiteY27" fmla="*/ 235701 h 537497"/>
                  <a:gd name="connsiteX28" fmla="*/ 68450 w 608366"/>
                  <a:gd name="connsiteY28" fmla="*/ 240275 h 537497"/>
                  <a:gd name="connsiteX29" fmla="*/ 68356 w 608366"/>
                  <a:gd name="connsiteY29" fmla="*/ 235141 h 537497"/>
                  <a:gd name="connsiteX30" fmla="*/ 60883 w 608366"/>
                  <a:gd name="connsiteY30" fmla="*/ 170171 h 537497"/>
                  <a:gd name="connsiteX31" fmla="*/ 57240 w 608366"/>
                  <a:gd name="connsiteY31" fmla="*/ 154115 h 537497"/>
                  <a:gd name="connsiteX32" fmla="*/ 20710 w 608366"/>
                  <a:gd name="connsiteY32" fmla="*/ 137016 h 537497"/>
                  <a:gd name="connsiteX33" fmla="*/ 34445 w 608366"/>
                  <a:gd name="connsiteY33" fmla="*/ 143575 h 537497"/>
                  <a:gd name="connsiteX34" fmla="*/ 44171 w 608366"/>
                  <a:gd name="connsiteY34" fmla="*/ 176814 h 537497"/>
                  <a:gd name="connsiteX35" fmla="*/ 51372 w 608366"/>
                  <a:gd name="connsiteY35" fmla="*/ 245627 h 537497"/>
                  <a:gd name="connsiteX36" fmla="*/ 51652 w 608366"/>
                  <a:gd name="connsiteY36" fmla="*/ 250295 h 537497"/>
                  <a:gd name="connsiteX37" fmla="*/ 58011 w 608366"/>
                  <a:gd name="connsiteY37" fmla="*/ 275318 h 537497"/>
                  <a:gd name="connsiteX38" fmla="*/ 119452 w 608366"/>
                  <a:gd name="connsiteY38" fmla="*/ 375503 h 537497"/>
                  <a:gd name="connsiteX39" fmla="*/ 121697 w 608366"/>
                  <a:gd name="connsiteY39" fmla="*/ 378864 h 537497"/>
                  <a:gd name="connsiteX40" fmla="*/ 129552 w 608366"/>
                  <a:gd name="connsiteY40" fmla="*/ 380731 h 537497"/>
                  <a:gd name="connsiteX41" fmla="*/ 131797 w 608366"/>
                  <a:gd name="connsiteY41" fmla="*/ 372421 h 537497"/>
                  <a:gd name="connsiteX42" fmla="*/ 77557 w 608366"/>
                  <a:gd name="connsiteY42" fmla="*/ 284001 h 537497"/>
                  <a:gd name="connsiteX43" fmla="*/ 85693 w 608366"/>
                  <a:gd name="connsiteY43" fmla="*/ 253750 h 537497"/>
                  <a:gd name="connsiteX44" fmla="*/ 116086 w 608366"/>
                  <a:gd name="connsiteY44" fmla="*/ 260379 h 537497"/>
                  <a:gd name="connsiteX45" fmla="*/ 172477 w 608366"/>
                  <a:gd name="connsiteY45" fmla="*/ 332833 h 537497"/>
                  <a:gd name="connsiteX46" fmla="*/ 187907 w 608366"/>
                  <a:gd name="connsiteY46" fmla="*/ 347866 h 537497"/>
                  <a:gd name="connsiteX47" fmla="*/ 249909 w 608366"/>
                  <a:gd name="connsiteY47" fmla="*/ 440394 h 537497"/>
                  <a:gd name="connsiteX48" fmla="*/ 250377 w 608366"/>
                  <a:gd name="connsiteY48" fmla="*/ 450664 h 537497"/>
                  <a:gd name="connsiteX49" fmla="*/ 249442 w 608366"/>
                  <a:gd name="connsiteY49" fmla="*/ 468498 h 537497"/>
                  <a:gd name="connsiteX50" fmla="*/ 246075 w 608366"/>
                  <a:gd name="connsiteY50" fmla="*/ 529374 h 537497"/>
                  <a:gd name="connsiteX51" fmla="*/ 237939 w 608366"/>
                  <a:gd name="connsiteY51" fmla="*/ 537497 h 537497"/>
                  <a:gd name="connsiteX52" fmla="*/ 142551 w 608366"/>
                  <a:gd name="connsiteY52" fmla="*/ 536937 h 537497"/>
                  <a:gd name="connsiteX53" fmla="*/ 134415 w 608366"/>
                  <a:gd name="connsiteY53" fmla="*/ 528907 h 537497"/>
                  <a:gd name="connsiteX54" fmla="*/ 132732 w 608366"/>
                  <a:gd name="connsiteY54" fmla="*/ 478581 h 537497"/>
                  <a:gd name="connsiteX55" fmla="*/ 42020 w 608366"/>
                  <a:gd name="connsiteY55" fmla="*/ 369620 h 537497"/>
                  <a:gd name="connsiteX56" fmla="*/ 16770 w 608366"/>
                  <a:gd name="connsiteY56" fmla="*/ 320322 h 537497"/>
                  <a:gd name="connsiteX57" fmla="*/ 15835 w 608366"/>
                  <a:gd name="connsiteY57" fmla="*/ 314720 h 537497"/>
                  <a:gd name="connsiteX58" fmla="*/ 124 w 608366"/>
                  <a:gd name="connsiteY58" fmla="*/ 161875 h 537497"/>
                  <a:gd name="connsiteX59" fmla="*/ 7886 w 608366"/>
                  <a:gd name="connsiteY59" fmla="*/ 141801 h 537497"/>
                  <a:gd name="connsiteX60" fmla="*/ 20710 w 608366"/>
                  <a:gd name="connsiteY60" fmla="*/ 137016 h 537497"/>
                  <a:gd name="connsiteX61" fmla="*/ 587528 w 608366"/>
                  <a:gd name="connsiteY61" fmla="*/ 136910 h 537497"/>
                  <a:gd name="connsiteX62" fmla="*/ 600387 w 608366"/>
                  <a:gd name="connsiteY62" fmla="*/ 141777 h 537497"/>
                  <a:gd name="connsiteX63" fmla="*/ 608242 w 608366"/>
                  <a:gd name="connsiteY63" fmla="*/ 161762 h 537497"/>
                  <a:gd name="connsiteX64" fmla="*/ 592531 w 608366"/>
                  <a:gd name="connsiteY64" fmla="*/ 314633 h 537497"/>
                  <a:gd name="connsiteX65" fmla="*/ 591689 w 608366"/>
                  <a:gd name="connsiteY65" fmla="*/ 320236 h 537497"/>
                  <a:gd name="connsiteX66" fmla="*/ 566346 w 608366"/>
                  <a:gd name="connsiteY66" fmla="*/ 369543 h 537497"/>
                  <a:gd name="connsiteX67" fmla="*/ 475727 w 608366"/>
                  <a:gd name="connsiteY67" fmla="*/ 478523 h 537497"/>
                  <a:gd name="connsiteX68" fmla="*/ 473951 w 608366"/>
                  <a:gd name="connsiteY68" fmla="*/ 528765 h 537497"/>
                  <a:gd name="connsiteX69" fmla="*/ 465815 w 608366"/>
                  <a:gd name="connsiteY69" fmla="*/ 536889 h 537497"/>
                  <a:gd name="connsiteX70" fmla="*/ 370427 w 608366"/>
                  <a:gd name="connsiteY70" fmla="*/ 537356 h 537497"/>
                  <a:gd name="connsiteX71" fmla="*/ 362384 w 608366"/>
                  <a:gd name="connsiteY71" fmla="*/ 529325 h 537497"/>
                  <a:gd name="connsiteX72" fmla="*/ 359018 w 608366"/>
                  <a:gd name="connsiteY72" fmla="*/ 468438 h 537497"/>
                  <a:gd name="connsiteX73" fmla="*/ 357989 w 608366"/>
                  <a:gd name="connsiteY73" fmla="*/ 450601 h 537497"/>
                  <a:gd name="connsiteX74" fmla="*/ 358456 w 608366"/>
                  <a:gd name="connsiteY74" fmla="*/ 440236 h 537497"/>
                  <a:gd name="connsiteX75" fmla="*/ 420459 w 608366"/>
                  <a:gd name="connsiteY75" fmla="*/ 347785 h 537497"/>
                  <a:gd name="connsiteX76" fmla="*/ 435889 w 608366"/>
                  <a:gd name="connsiteY76" fmla="*/ 332656 h 537497"/>
                  <a:gd name="connsiteX77" fmla="*/ 492280 w 608366"/>
                  <a:gd name="connsiteY77" fmla="*/ 260189 h 537497"/>
                  <a:gd name="connsiteX78" fmla="*/ 522673 w 608366"/>
                  <a:gd name="connsiteY78" fmla="*/ 253653 h 537497"/>
                  <a:gd name="connsiteX79" fmla="*/ 530809 w 608366"/>
                  <a:gd name="connsiteY79" fmla="*/ 283909 h 537497"/>
                  <a:gd name="connsiteX80" fmla="*/ 476569 w 608366"/>
                  <a:gd name="connsiteY80" fmla="*/ 372251 h 537497"/>
                  <a:gd name="connsiteX81" fmla="*/ 478813 w 608366"/>
                  <a:gd name="connsiteY81" fmla="*/ 380656 h 537497"/>
                  <a:gd name="connsiteX82" fmla="*/ 486669 w 608366"/>
                  <a:gd name="connsiteY82" fmla="*/ 378788 h 537497"/>
                  <a:gd name="connsiteX83" fmla="*/ 488913 w 608366"/>
                  <a:gd name="connsiteY83" fmla="*/ 375426 h 537497"/>
                  <a:gd name="connsiteX84" fmla="*/ 550261 w 608366"/>
                  <a:gd name="connsiteY84" fmla="*/ 275131 h 537497"/>
                  <a:gd name="connsiteX85" fmla="*/ 556620 w 608366"/>
                  <a:gd name="connsiteY85" fmla="*/ 250104 h 537497"/>
                  <a:gd name="connsiteX86" fmla="*/ 556901 w 608366"/>
                  <a:gd name="connsiteY86" fmla="*/ 245528 h 537497"/>
                  <a:gd name="connsiteX87" fmla="*/ 564102 w 608366"/>
                  <a:gd name="connsiteY87" fmla="*/ 176703 h 537497"/>
                  <a:gd name="connsiteX88" fmla="*/ 573828 w 608366"/>
                  <a:gd name="connsiteY88" fmla="*/ 143458 h 537497"/>
                  <a:gd name="connsiteX89" fmla="*/ 587528 w 608366"/>
                  <a:gd name="connsiteY89" fmla="*/ 136910 h 537497"/>
                  <a:gd name="connsiteX90" fmla="*/ 302254 w 608366"/>
                  <a:gd name="connsiteY90" fmla="*/ 103476 h 537497"/>
                  <a:gd name="connsiteX91" fmla="*/ 237155 w 608366"/>
                  <a:gd name="connsiteY91" fmla="*/ 168475 h 537497"/>
                  <a:gd name="connsiteX92" fmla="*/ 302254 w 608366"/>
                  <a:gd name="connsiteY92" fmla="*/ 233474 h 537497"/>
                  <a:gd name="connsiteX93" fmla="*/ 367353 w 608366"/>
                  <a:gd name="connsiteY93" fmla="*/ 168475 h 537497"/>
                  <a:gd name="connsiteX94" fmla="*/ 302254 w 608366"/>
                  <a:gd name="connsiteY94" fmla="*/ 103476 h 537497"/>
                  <a:gd name="connsiteX95" fmla="*/ 287008 w 608366"/>
                  <a:gd name="connsiteY95" fmla="*/ 0 h 537497"/>
                  <a:gd name="connsiteX96" fmla="*/ 317313 w 608366"/>
                  <a:gd name="connsiteY96" fmla="*/ 0 h 537497"/>
                  <a:gd name="connsiteX97" fmla="*/ 328443 w 608366"/>
                  <a:gd name="connsiteY97" fmla="*/ 11020 h 537497"/>
                  <a:gd name="connsiteX98" fmla="*/ 328443 w 608366"/>
                  <a:gd name="connsiteY98" fmla="*/ 36329 h 537497"/>
                  <a:gd name="connsiteX99" fmla="*/ 377174 w 608366"/>
                  <a:gd name="connsiteY99" fmla="*/ 56501 h 537497"/>
                  <a:gd name="connsiteX100" fmla="*/ 395039 w 608366"/>
                  <a:gd name="connsiteY100" fmla="*/ 38663 h 537497"/>
                  <a:gd name="connsiteX101" fmla="*/ 410752 w 608366"/>
                  <a:gd name="connsiteY101" fmla="*/ 38663 h 537497"/>
                  <a:gd name="connsiteX102" fmla="*/ 432171 w 608366"/>
                  <a:gd name="connsiteY102" fmla="*/ 60143 h 537497"/>
                  <a:gd name="connsiteX103" fmla="*/ 432171 w 608366"/>
                  <a:gd name="connsiteY103" fmla="*/ 75832 h 537497"/>
                  <a:gd name="connsiteX104" fmla="*/ 414400 w 608366"/>
                  <a:gd name="connsiteY104" fmla="*/ 93576 h 537497"/>
                  <a:gd name="connsiteX105" fmla="*/ 434603 w 608366"/>
                  <a:gd name="connsiteY105" fmla="*/ 142326 h 537497"/>
                  <a:gd name="connsiteX106" fmla="*/ 459763 w 608366"/>
                  <a:gd name="connsiteY106" fmla="*/ 142326 h 537497"/>
                  <a:gd name="connsiteX107" fmla="*/ 470894 w 608366"/>
                  <a:gd name="connsiteY107" fmla="*/ 153346 h 537497"/>
                  <a:gd name="connsiteX108" fmla="*/ 470894 w 608366"/>
                  <a:gd name="connsiteY108" fmla="*/ 183604 h 537497"/>
                  <a:gd name="connsiteX109" fmla="*/ 459763 w 608366"/>
                  <a:gd name="connsiteY109" fmla="*/ 194718 h 537497"/>
                  <a:gd name="connsiteX110" fmla="*/ 434603 w 608366"/>
                  <a:gd name="connsiteY110" fmla="*/ 194718 h 537497"/>
                  <a:gd name="connsiteX111" fmla="*/ 414400 w 608366"/>
                  <a:gd name="connsiteY111" fmla="*/ 243374 h 537497"/>
                  <a:gd name="connsiteX112" fmla="*/ 432171 w 608366"/>
                  <a:gd name="connsiteY112" fmla="*/ 261211 h 537497"/>
                  <a:gd name="connsiteX113" fmla="*/ 432171 w 608366"/>
                  <a:gd name="connsiteY113" fmla="*/ 276900 h 537497"/>
                  <a:gd name="connsiteX114" fmla="*/ 410752 w 608366"/>
                  <a:gd name="connsiteY114" fmla="*/ 298287 h 537497"/>
                  <a:gd name="connsiteX115" fmla="*/ 395039 w 608366"/>
                  <a:gd name="connsiteY115" fmla="*/ 298287 h 537497"/>
                  <a:gd name="connsiteX116" fmla="*/ 377174 w 608366"/>
                  <a:gd name="connsiteY116" fmla="*/ 280543 h 537497"/>
                  <a:gd name="connsiteX117" fmla="*/ 328443 w 608366"/>
                  <a:gd name="connsiteY117" fmla="*/ 300715 h 537497"/>
                  <a:gd name="connsiteX118" fmla="*/ 328443 w 608366"/>
                  <a:gd name="connsiteY118" fmla="*/ 325837 h 537497"/>
                  <a:gd name="connsiteX119" fmla="*/ 317313 w 608366"/>
                  <a:gd name="connsiteY119" fmla="*/ 336950 h 537497"/>
                  <a:gd name="connsiteX120" fmla="*/ 287008 w 608366"/>
                  <a:gd name="connsiteY120" fmla="*/ 336950 h 537497"/>
                  <a:gd name="connsiteX121" fmla="*/ 275971 w 608366"/>
                  <a:gd name="connsiteY121" fmla="*/ 325837 h 537497"/>
                  <a:gd name="connsiteX122" fmla="*/ 275971 w 608366"/>
                  <a:gd name="connsiteY122" fmla="*/ 300715 h 537497"/>
                  <a:gd name="connsiteX123" fmla="*/ 227147 w 608366"/>
                  <a:gd name="connsiteY123" fmla="*/ 280543 h 537497"/>
                  <a:gd name="connsiteX124" fmla="*/ 209376 w 608366"/>
                  <a:gd name="connsiteY124" fmla="*/ 298287 h 537497"/>
                  <a:gd name="connsiteX125" fmla="*/ 193662 w 608366"/>
                  <a:gd name="connsiteY125" fmla="*/ 298287 h 537497"/>
                  <a:gd name="connsiteX126" fmla="*/ 172150 w 608366"/>
                  <a:gd name="connsiteY126" fmla="*/ 276900 h 537497"/>
                  <a:gd name="connsiteX127" fmla="*/ 172150 w 608366"/>
                  <a:gd name="connsiteY127" fmla="*/ 261211 h 537497"/>
                  <a:gd name="connsiteX128" fmla="*/ 190015 w 608366"/>
                  <a:gd name="connsiteY128" fmla="*/ 243280 h 537497"/>
                  <a:gd name="connsiteX129" fmla="*/ 169812 w 608366"/>
                  <a:gd name="connsiteY129" fmla="*/ 194624 h 537497"/>
                  <a:gd name="connsiteX130" fmla="*/ 144651 w 608366"/>
                  <a:gd name="connsiteY130" fmla="*/ 194624 h 537497"/>
                  <a:gd name="connsiteX131" fmla="*/ 133521 w 608366"/>
                  <a:gd name="connsiteY131" fmla="*/ 183511 h 537497"/>
                  <a:gd name="connsiteX132" fmla="*/ 133521 w 608366"/>
                  <a:gd name="connsiteY132" fmla="*/ 153252 h 537497"/>
                  <a:gd name="connsiteX133" fmla="*/ 144651 w 608366"/>
                  <a:gd name="connsiteY133" fmla="*/ 142139 h 537497"/>
                  <a:gd name="connsiteX134" fmla="*/ 169812 w 608366"/>
                  <a:gd name="connsiteY134" fmla="*/ 142139 h 537497"/>
                  <a:gd name="connsiteX135" fmla="*/ 190015 w 608366"/>
                  <a:gd name="connsiteY135" fmla="*/ 93483 h 537497"/>
                  <a:gd name="connsiteX136" fmla="*/ 172150 w 608366"/>
                  <a:gd name="connsiteY136" fmla="*/ 75646 h 537497"/>
                  <a:gd name="connsiteX137" fmla="*/ 172150 w 608366"/>
                  <a:gd name="connsiteY137" fmla="*/ 59956 h 537497"/>
                  <a:gd name="connsiteX138" fmla="*/ 193662 w 608366"/>
                  <a:gd name="connsiteY138" fmla="*/ 38570 h 537497"/>
                  <a:gd name="connsiteX139" fmla="*/ 209376 w 608366"/>
                  <a:gd name="connsiteY139" fmla="*/ 38570 h 537497"/>
                  <a:gd name="connsiteX140" fmla="*/ 227147 w 608366"/>
                  <a:gd name="connsiteY140" fmla="*/ 56407 h 537497"/>
                  <a:gd name="connsiteX141" fmla="*/ 275971 w 608366"/>
                  <a:gd name="connsiteY141" fmla="*/ 36235 h 537497"/>
                  <a:gd name="connsiteX142" fmla="*/ 275971 w 608366"/>
                  <a:gd name="connsiteY142" fmla="*/ 11020 h 537497"/>
                  <a:gd name="connsiteX143" fmla="*/ 287008 w 608366"/>
                  <a:gd name="connsiteY143" fmla="*/ 0 h 53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08366" h="537497">
                    <a:moveTo>
                      <a:pt x="520713" y="176061"/>
                    </a:moveTo>
                    <a:cubicBezTo>
                      <a:pt x="518096" y="187542"/>
                      <a:pt x="511740" y="208545"/>
                      <a:pt x="510244" y="219653"/>
                    </a:cubicBezTo>
                    <a:lnTo>
                      <a:pt x="509403" y="227214"/>
                    </a:lnTo>
                    <a:cubicBezTo>
                      <a:pt x="509216" y="227960"/>
                      <a:pt x="509216" y="228707"/>
                      <a:pt x="509216" y="229454"/>
                    </a:cubicBezTo>
                    <a:cubicBezTo>
                      <a:pt x="504542" y="229734"/>
                      <a:pt x="500055" y="230574"/>
                      <a:pt x="495662" y="232161"/>
                    </a:cubicBezTo>
                    <a:cubicBezTo>
                      <a:pt x="497158" y="221893"/>
                      <a:pt x="503981" y="201544"/>
                      <a:pt x="506505" y="192023"/>
                    </a:cubicBezTo>
                    <a:cubicBezTo>
                      <a:pt x="508468" y="184275"/>
                      <a:pt x="512955" y="178675"/>
                      <a:pt x="520713" y="176061"/>
                    </a:cubicBezTo>
                    <a:close/>
                    <a:moveTo>
                      <a:pt x="87653" y="176061"/>
                    </a:moveTo>
                    <a:cubicBezTo>
                      <a:pt x="95325" y="178675"/>
                      <a:pt x="99816" y="184275"/>
                      <a:pt x="102062" y="192023"/>
                    </a:cubicBezTo>
                    <a:cubicBezTo>
                      <a:pt x="104494" y="201544"/>
                      <a:pt x="111418" y="221986"/>
                      <a:pt x="112915" y="232161"/>
                    </a:cubicBezTo>
                    <a:cubicBezTo>
                      <a:pt x="108517" y="230574"/>
                      <a:pt x="103933" y="229547"/>
                      <a:pt x="99255" y="229454"/>
                    </a:cubicBezTo>
                    <a:cubicBezTo>
                      <a:pt x="99255" y="228707"/>
                      <a:pt x="99255" y="227960"/>
                      <a:pt x="99161" y="227214"/>
                    </a:cubicBezTo>
                    <a:lnTo>
                      <a:pt x="98132" y="219653"/>
                    </a:lnTo>
                    <a:cubicBezTo>
                      <a:pt x="96635" y="208545"/>
                      <a:pt x="90179" y="187542"/>
                      <a:pt x="87653" y="176061"/>
                    </a:cubicBezTo>
                    <a:close/>
                    <a:moveTo>
                      <a:pt x="551127" y="154115"/>
                    </a:moveTo>
                    <a:cubicBezTo>
                      <a:pt x="549444" y="159623"/>
                      <a:pt x="548416" y="164943"/>
                      <a:pt x="547574" y="170171"/>
                    </a:cubicBezTo>
                    <a:cubicBezTo>
                      <a:pt x="544676" y="187347"/>
                      <a:pt x="540468" y="218618"/>
                      <a:pt x="540094" y="235141"/>
                    </a:cubicBezTo>
                    <a:cubicBezTo>
                      <a:pt x="540094" y="236914"/>
                      <a:pt x="539907" y="238501"/>
                      <a:pt x="539907" y="240275"/>
                    </a:cubicBezTo>
                    <a:cubicBezTo>
                      <a:pt x="537944" y="238688"/>
                      <a:pt x="535980" y="237008"/>
                      <a:pt x="533923" y="235701"/>
                    </a:cubicBezTo>
                    <a:cubicBezTo>
                      <a:pt x="531212" y="234021"/>
                      <a:pt x="528313" y="232714"/>
                      <a:pt x="525321" y="231687"/>
                    </a:cubicBezTo>
                    <a:cubicBezTo>
                      <a:pt x="525228" y="231594"/>
                      <a:pt x="525134" y="231407"/>
                      <a:pt x="524947" y="231220"/>
                    </a:cubicBezTo>
                    <a:cubicBezTo>
                      <a:pt x="527004" y="215351"/>
                      <a:pt x="532614" y="185480"/>
                      <a:pt x="536728" y="170077"/>
                    </a:cubicBezTo>
                    <a:cubicBezTo>
                      <a:pt x="538785" y="162330"/>
                      <a:pt x="543273" y="156729"/>
                      <a:pt x="551127" y="154115"/>
                    </a:cubicBezTo>
                    <a:close/>
                    <a:moveTo>
                      <a:pt x="57240" y="154115"/>
                    </a:moveTo>
                    <a:cubicBezTo>
                      <a:pt x="65087" y="156729"/>
                      <a:pt x="69571" y="162330"/>
                      <a:pt x="71813" y="170077"/>
                    </a:cubicBezTo>
                    <a:cubicBezTo>
                      <a:pt x="75830" y="185480"/>
                      <a:pt x="81435" y="215351"/>
                      <a:pt x="83490" y="231220"/>
                    </a:cubicBezTo>
                    <a:cubicBezTo>
                      <a:pt x="83396" y="231314"/>
                      <a:pt x="83303" y="231407"/>
                      <a:pt x="83116" y="231687"/>
                    </a:cubicBezTo>
                    <a:cubicBezTo>
                      <a:pt x="80127" y="232714"/>
                      <a:pt x="77324" y="233927"/>
                      <a:pt x="74522" y="235701"/>
                    </a:cubicBezTo>
                    <a:cubicBezTo>
                      <a:pt x="72280" y="237008"/>
                      <a:pt x="70318" y="238688"/>
                      <a:pt x="68450" y="240275"/>
                    </a:cubicBezTo>
                    <a:cubicBezTo>
                      <a:pt x="68450" y="238501"/>
                      <a:pt x="68356" y="236914"/>
                      <a:pt x="68356" y="235141"/>
                    </a:cubicBezTo>
                    <a:cubicBezTo>
                      <a:pt x="68076" y="218618"/>
                      <a:pt x="63686" y="187534"/>
                      <a:pt x="60883" y="170171"/>
                    </a:cubicBezTo>
                    <a:cubicBezTo>
                      <a:pt x="59856" y="164943"/>
                      <a:pt x="58828" y="159529"/>
                      <a:pt x="57240" y="154115"/>
                    </a:cubicBezTo>
                    <a:close/>
                    <a:moveTo>
                      <a:pt x="20710" y="137016"/>
                    </a:moveTo>
                    <a:cubicBezTo>
                      <a:pt x="25421" y="136993"/>
                      <a:pt x="30283" y="138860"/>
                      <a:pt x="34445" y="143575"/>
                    </a:cubicBezTo>
                    <a:cubicBezTo>
                      <a:pt x="40430" y="150298"/>
                      <a:pt x="43142" y="171212"/>
                      <a:pt x="44171" y="176814"/>
                    </a:cubicBezTo>
                    <a:cubicBezTo>
                      <a:pt x="47537" y="196889"/>
                      <a:pt x="50811" y="225459"/>
                      <a:pt x="51372" y="245627"/>
                    </a:cubicBezTo>
                    <a:cubicBezTo>
                      <a:pt x="51559" y="247028"/>
                      <a:pt x="51559" y="248895"/>
                      <a:pt x="51652" y="250295"/>
                    </a:cubicBezTo>
                    <a:cubicBezTo>
                      <a:pt x="52307" y="259072"/>
                      <a:pt x="54271" y="267195"/>
                      <a:pt x="58011" y="275318"/>
                    </a:cubicBezTo>
                    <a:cubicBezTo>
                      <a:pt x="78492" y="319482"/>
                      <a:pt x="119452" y="375503"/>
                      <a:pt x="119452" y="375503"/>
                    </a:cubicBezTo>
                    <a:lnTo>
                      <a:pt x="121697" y="378864"/>
                    </a:lnTo>
                    <a:cubicBezTo>
                      <a:pt x="123474" y="381385"/>
                      <a:pt x="126840" y="382225"/>
                      <a:pt x="129552" y="380731"/>
                    </a:cubicBezTo>
                    <a:cubicBezTo>
                      <a:pt x="132545" y="379144"/>
                      <a:pt x="133573" y="375223"/>
                      <a:pt x="131797" y="372421"/>
                    </a:cubicBezTo>
                    <a:lnTo>
                      <a:pt x="77557" y="284001"/>
                    </a:lnTo>
                    <a:cubicBezTo>
                      <a:pt x="71758" y="274198"/>
                      <a:pt x="75125" y="260192"/>
                      <a:pt x="85693" y="253750"/>
                    </a:cubicBezTo>
                    <a:cubicBezTo>
                      <a:pt x="96447" y="247121"/>
                      <a:pt x="110288" y="250482"/>
                      <a:pt x="116086" y="260379"/>
                    </a:cubicBezTo>
                    <a:lnTo>
                      <a:pt x="172477" y="332833"/>
                    </a:lnTo>
                    <a:cubicBezTo>
                      <a:pt x="176124" y="337502"/>
                      <a:pt x="183044" y="344411"/>
                      <a:pt x="187907" y="347866"/>
                    </a:cubicBezTo>
                    <a:cubicBezTo>
                      <a:pt x="238687" y="384466"/>
                      <a:pt x="245420" y="421440"/>
                      <a:pt x="249909" y="440394"/>
                    </a:cubicBezTo>
                    <a:cubicBezTo>
                      <a:pt x="249909" y="440394"/>
                      <a:pt x="250377" y="444595"/>
                      <a:pt x="250377" y="450664"/>
                    </a:cubicBezTo>
                    <a:cubicBezTo>
                      <a:pt x="250377" y="455800"/>
                      <a:pt x="250283" y="462149"/>
                      <a:pt x="249442" y="468498"/>
                    </a:cubicBezTo>
                    <a:lnTo>
                      <a:pt x="246075" y="529374"/>
                    </a:lnTo>
                    <a:cubicBezTo>
                      <a:pt x="246075" y="533856"/>
                      <a:pt x="242428" y="537497"/>
                      <a:pt x="237939" y="537497"/>
                    </a:cubicBezTo>
                    <a:lnTo>
                      <a:pt x="142551" y="536937"/>
                    </a:lnTo>
                    <a:cubicBezTo>
                      <a:pt x="138062" y="536937"/>
                      <a:pt x="134415" y="533389"/>
                      <a:pt x="134415" y="528907"/>
                    </a:cubicBezTo>
                    <a:lnTo>
                      <a:pt x="132732" y="478581"/>
                    </a:lnTo>
                    <a:lnTo>
                      <a:pt x="42020" y="369620"/>
                    </a:lnTo>
                    <a:cubicBezTo>
                      <a:pt x="28740" y="355428"/>
                      <a:pt x="19576" y="339556"/>
                      <a:pt x="16770" y="320322"/>
                    </a:cubicBezTo>
                    <a:lnTo>
                      <a:pt x="15835" y="314720"/>
                    </a:lnTo>
                    <a:lnTo>
                      <a:pt x="124" y="161875"/>
                    </a:lnTo>
                    <a:cubicBezTo>
                      <a:pt x="-624" y="154313"/>
                      <a:pt x="1994" y="146563"/>
                      <a:pt x="7886" y="141801"/>
                    </a:cubicBezTo>
                    <a:cubicBezTo>
                      <a:pt x="11440" y="138954"/>
                      <a:pt x="15999" y="137040"/>
                      <a:pt x="20710" y="137016"/>
                    </a:cubicBezTo>
                    <a:close/>
                    <a:moveTo>
                      <a:pt x="587528" y="136910"/>
                    </a:moveTo>
                    <a:cubicBezTo>
                      <a:pt x="592250" y="136968"/>
                      <a:pt x="596833" y="138929"/>
                      <a:pt x="600387" y="141777"/>
                    </a:cubicBezTo>
                    <a:cubicBezTo>
                      <a:pt x="606372" y="146540"/>
                      <a:pt x="608990" y="154384"/>
                      <a:pt x="608242" y="161762"/>
                    </a:cubicBezTo>
                    <a:lnTo>
                      <a:pt x="592531" y="314633"/>
                    </a:lnTo>
                    <a:lnTo>
                      <a:pt x="591689" y="320236"/>
                    </a:lnTo>
                    <a:cubicBezTo>
                      <a:pt x="588790" y="339380"/>
                      <a:pt x="579719" y="355349"/>
                      <a:pt x="566346" y="369543"/>
                    </a:cubicBezTo>
                    <a:lnTo>
                      <a:pt x="475727" y="478523"/>
                    </a:lnTo>
                    <a:lnTo>
                      <a:pt x="473951" y="528765"/>
                    </a:lnTo>
                    <a:cubicBezTo>
                      <a:pt x="473951" y="533247"/>
                      <a:pt x="470303" y="536889"/>
                      <a:pt x="465815" y="536889"/>
                    </a:cubicBezTo>
                    <a:lnTo>
                      <a:pt x="370427" y="537356"/>
                    </a:lnTo>
                    <a:cubicBezTo>
                      <a:pt x="365938" y="537356"/>
                      <a:pt x="362384" y="533807"/>
                      <a:pt x="362384" y="529325"/>
                    </a:cubicBezTo>
                    <a:lnTo>
                      <a:pt x="359018" y="468438"/>
                    </a:lnTo>
                    <a:cubicBezTo>
                      <a:pt x="358082" y="462088"/>
                      <a:pt x="357989" y="455738"/>
                      <a:pt x="357989" y="450601"/>
                    </a:cubicBezTo>
                    <a:cubicBezTo>
                      <a:pt x="358082" y="444531"/>
                      <a:pt x="358456" y="440236"/>
                      <a:pt x="358456" y="440236"/>
                    </a:cubicBezTo>
                    <a:cubicBezTo>
                      <a:pt x="362945" y="421185"/>
                      <a:pt x="369679" y="384205"/>
                      <a:pt x="420459" y="347785"/>
                    </a:cubicBezTo>
                    <a:cubicBezTo>
                      <a:pt x="425321" y="344236"/>
                      <a:pt x="432148" y="337419"/>
                      <a:pt x="435889" y="332656"/>
                    </a:cubicBezTo>
                    <a:lnTo>
                      <a:pt x="492280" y="260189"/>
                    </a:lnTo>
                    <a:cubicBezTo>
                      <a:pt x="498172" y="250477"/>
                      <a:pt x="512106" y="247116"/>
                      <a:pt x="522673" y="253653"/>
                    </a:cubicBezTo>
                    <a:cubicBezTo>
                      <a:pt x="533334" y="260189"/>
                      <a:pt x="536701" y="274010"/>
                      <a:pt x="530809" y="283909"/>
                    </a:cubicBezTo>
                    <a:lnTo>
                      <a:pt x="476569" y="372251"/>
                    </a:lnTo>
                    <a:cubicBezTo>
                      <a:pt x="474792" y="375146"/>
                      <a:pt x="475821" y="378975"/>
                      <a:pt x="478813" y="380656"/>
                    </a:cubicBezTo>
                    <a:cubicBezTo>
                      <a:pt x="481526" y="382150"/>
                      <a:pt x="484892" y="381216"/>
                      <a:pt x="486669" y="378788"/>
                    </a:cubicBezTo>
                    <a:lnTo>
                      <a:pt x="488913" y="375426"/>
                    </a:lnTo>
                    <a:cubicBezTo>
                      <a:pt x="488913" y="375426"/>
                      <a:pt x="529968" y="319489"/>
                      <a:pt x="550261" y="275131"/>
                    </a:cubicBezTo>
                    <a:cubicBezTo>
                      <a:pt x="554002" y="267193"/>
                      <a:pt x="556153" y="258975"/>
                      <a:pt x="556620" y="250104"/>
                    </a:cubicBezTo>
                    <a:cubicBezTo>
                      <a:pt x="556714" y="248796"/>
                      <a:pt x="556901" y="246929"/>
                      <a:pt x="556901" y="245528"/>
                    </a:cubicBezTo>
                    <a:cubicBezTo>
                      <a:pt x="557368" y="225357"/>
                      <a:pt x="560735" y="196688"/>
                      <a:pt x="564102" y="176703"/>
                    </a:cubicBezTo>
                    <a:cubicBezTo>
                      <a:pt x="565130" y="171100"/>
                      <a:pt x="567936" y="150182"/>
                      <a:pt x="573828" y="143458"/>
                    </a:cubicBezTo>
                    <a:cubicBezTo>
                      <a:pt x="577942" y="138696"/>
                      <a:pt x="582805" y="136851"/>
                      <a:pt x="587528" y="136910"/>
                    </a:cubicBezTo>
                    <a:close/>
                    <a:moveTo>
                      <a:pt x="302254" y="103476"/>
                    </a:moveTo>
                    <a:cubicBezTo>
                      <a:pt x="266338" y="103476"/>
                      <a:pt x="237155" y="132613"/>
                      <a:pt x="237155" y="168475"/>
                    </a:cubicBezTo>
                    <a:cubicBezTo>
                      <a:pt x="237155" y="204337"/>
                      <a:pt x="266338" y="233474"/>
                      <a:pt x="302254" y="233474"/>
                    </a:cubicBezTo>
                    <a:cubicBezTo>
                      <a:pt x="338171" y="233474"/>
                      <a:pt x="367353" y="204337"/>
                      <a:pt x="367353" y="168475"/>
                    </a:cubicBezTo>
                    <a:cubicBezTo>
                      <a:pt x="367353" y="132613"/>
                      <a:pt x="338171" y="103476"/>
                      <a:pt x="302254" y="103476"/>
                    </a:cubicBezTo>
                    <a:close/>
                    <a:moveTo>
                      <a:pt x="287008" y="0"/>
                    </a:moveTo>
                    <a:lnTo>
                      <a:pt x="317313" y="0"/>
                    </a:lnTo>
                    <a:cubicBezTo>
                      <a:pt x="323486" y="0"/>
                      <a:pt x="328443" y="4950"/>
                      <a:pt x="328443" y="11020"/>
                    </a:cubicBezTo>
                    <a:lnTo>
                      <a:pt x="328443" y="36329"/>
                    </a:lnTo>
                    <a:cubicBezTo>
                      <a:pt x="346308" y="39784"/>
                      <a:pt x="362770" y="46788"/>
                      <a:pt x="377174" y="56501"/>
                    </a:cubicBezTo>
                    <a:lnTo>
                      <a:pt x="395039" y="38663"/>
                    </a:lnTo>
                    <a:cubicBezTo>
                      <a:pt x="399435" y="34367"/>
                      <a:pt x="406356" y="34367"/>
                      <a:pt x="410752" y="38663"/>
                    </a:cubicBezTo>
                    <a:lnTo>
                      <a:pt x="432171" y="60143"/>
                    </a:lnTo>
                    <a:cubicBezTo>
                      <a:pt x="436567" y="64439"/>
                      <a:pt x="436567" y="71443"/>
                      <a:pt x="432171" y="75832"/>
                    </a:cubicBezTo>
                    <a:lnTo>
                      <a:pt x="414400" y="93576"/>
                    </a:lnTo>
                    <a:cubicBezTo>
                      <a:pt x="424127" y="108145"/>
                      <a:pt x="431049" y="124582"/>
                      <a:pt x="434603" y="142326"/>
                    </a:cubicBezTo>
                    <a:lnTo>
                      <a:pt x="459763" y="142326"/>
                    </a:lnTo>
                    <a:cubicBezTo>
                      <a:pt x="465843" y="142326"/>
                      <a:pt x="470894" y="147276"/>
                      <a:pt x="470894" y="153346"/>
                    </a:cubicBezTo>
                    <a:lnTo>
                      <a:pt x="470894" y="183604"/>
                    </a:lnTo>
                    <a:cubicBezTo>
                      <a:pt x="470894" y="189768"/>
                      <a:pt x="465843" y="194718"/>
                      <a:pt x="459763" y="194718"/>
                    </a:cubicBezTo>
                    <a:lnTo>
                      <a:pt x="434603" y="194718"/>
                    </a:lnTo>
                    <a:cubicBezTo>
                      <a:pt x="431049" y="212368"/>
                      <a:pt x="424127" y="228992"/>
                      <a:pt x="414400" y="243374"/>
                    </a:cubicBezTo>
                    <a:lnTo>
                      <a:pt x="432171" y="261211"/>
                    </a:lnTo>
                    <a:cubicBezTo>
                      <a:pt x="436567" y="265600"/>
                      <a:pt x="436567" y="272511"/>
                      <a:pt x="432171" y="276900"/>
                    </a:cubicBezTo>
                    <a:lnTo>
                      <a:pt x="410752" y="298287"/>
                    </a:lnTo>
                    <a:cubicBezTo>
                      <a:pt x="406356" y="302676"/>
                      <a:pt x="399435" y="302676"/>
                      <a:pt x="395039" y="298287"/>
                    </a:cubicBezTo>
                    <a:lnTo>
                      <a:pt x="377174" y="280543"/>
                    </a:lnTo>
                    <a:cubicBezTo>
                      <a:pt x="362583" y="290255"/>
                      <a:pt x="346121" y="297166"/>
                      <a:pt x="328443" y="300715"/>
                    </a:cubicBezTo>
                    <a:lnTo>
                      <a:pt x="328443" y="325837"/>
                    </a:lnTo>
                    <a:cubicBezTo>
                      <a:pt x="328443" y="331907"/>
                      <a:pt x="323486" y="336950"/>
                      <a:pt x="317313" y="336950"/>
                    </a:cubicBezTo>
                    <a:lnTo>
                      <a:pt x="287008" y="336950"/>
                    </a:lnTo>
                    <a:cubicBezTo>
                      <a:pt x="280929" y="336950"/>
                      <a:pt x="275971" y="331907"/>
                      <a:pt x="275971" y="325837"/>
                    </a:cubicBezTo>
                    <a:lnTo>
                      <a:pt x="275971" y="300715"/>
                    </a:lnTo>
                    <a:cubicBezTo>
                      <a:pt x="258107" y="297166"/>
                      <a:pt x="241645" y="290255"/>
                      <a:pt x="227147" y="280543"/>
                    </a:cubicBezTo>
                    <a:lnTo>
                      <a:pt x="209376" y="298287"/>
                    </a:lnTo>
                    <a:cubicBezTo>
                      <a:pt x="204980" y="302676"/>
                      <a:pt x="197965" y="302676"/>
                      <a:pt x="193662" y="298287"/>
                    </a:cubicBezTo>
                    <a:lnTo>
                      <a:pt x="172150" y="276900"/>
                    </a:lnTo>
                    <a:cubicBezTo>
                      <a:pt x="167847" y="272511"/>
                      <a:pt x="167847" y="265414"/>
                      <a:pt x="172150" y="261211"/>
                    </a:cubicBezTo>
                    <a:lnTo>
                      <a:pt x="190015" y="243280"/>
                    </a:lnTo>
                    <a:cubicBezTo>
                      <a:pt x="180287" y="228711"/>
                      <a:pt x="173272" y="212275"/>
                      <a:pt x="169812" y="194624"/>
                    </a:cubicBezTo>
                    <a:lnTo>
                      <a:pt x="144651" y="194624"/>
                    </a:lnTo>
                    <a:cubicBezTo>
                      <a:pt x="138478" y="194624"/>
                      <a:pt x="133521" y="189581"/>
                      <a:pt x="133521" y="183511"/>
                    </a:cubicBezTo>
                    <a:lnTo>
                      <a:pt x="133521" y="153252"/>
                    </a:lnTo>
                    <a:cubicBezTo>
                      <a:pt x="133521" y="147182"/>
                      <a:pt x="138478" y="142139"/>
                      <a:pt x="144651" y="142139"/>
                    </a:cubicBezTo>
                    <a:lnTo>
                      <a:pt x="169812" y="142139"/>
                    </a:lnTo>
                    <a:cubicBezTo>
                      <a:pt x="173272" y="124395"/>
                      <a:pt x="180287" y="107958"/>
                      <a:pt x="190015" y="93483"/>
                    </a:cubicBezTo>
                    <a:lnTo>
                      <a:pt x="172150" y="75646"/>
                    </a:lnTo>
                    <a:cubicBezTo>
                      <a:pt x="167847" y="71350"/>
                      <a:pt x="167847" y="64345"/>
                      <a:pt x="172150" y="59956"/>
                    </a:cubicBezTo>
                    <a:lnTo>
                      <a:pt x="193662" y="38570"/>
                    </a:lnTo>
                    <a:cubicBezTo>
                      <a:pt x="197965" y="34181"/>
                      <a:pt x="204980" y="34181"/>
                      <a:pt x="209376" y="38570"/>
                    </a:cubicBezTo>
                    <a:lnTo>
                      <a:pt x="227147" y="56407"/>
                    </a:lnTo>
                    <a:cubicBezTo>
                      <a:pt x="241738" y="46695"/>
                      <a:pt x="258200" y="39691"/>
                      <a:pt x="275971" y="36235"/>
                    </a:cubicBezTo>
                    <a:lnTo>
                      <a:pt x="275971" y="11020"/>
                    </a:lnTo>
                    <a:cubicBezTo>
                      <a:pt x="275971" y="4950"/>
                      <a:pt x="280929" y="0"/>
                      <a:pt x="287008"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grpSp>
    </p:spTree>
    <p:custDataLst>
      <p:tags r:id="rId1"/>
    </p:custDataLst>
    <p:extLst>
      <p:ext uri="{BB962C8B-B14F-4D97-AF65-F5344CB8AC3E}">
        <p14:creationId xmlns:p14="http://schemas.microsoft.com/office/powerpoint/2010/main" val="121692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579220" y="888801"/>
            <a:ext cx="1104122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24817" y="333463"/>
            <a:ext cx="11374302" cy="584623"/>
          </a:xfrm>
          <a:prstGeom prst="rect">
            <a:avLst/>
          </a:prstGeom>
          <a:noFill/>
        </p:spPr>
        <p:txBody>
          <a:bodyPr wrap="square" rtlCol="0">
            <a:spAutoFit/>
          </a:bodyPr>
          <a:lstStyle/>
          <a:p>
            <a:r>
              <a:rPr lang="en-US" altLang="zh-CN" sz="3199" b="1" dirty="0" err="1">
                <a:solidFill>
                  <a:srgbClr val="2D07CF"/>
                </a:solidFill>
              </a:rPr>
              <a:t>Zotero</a:t>
            </a:r>
            <a:r>
              <a:rPr lang="zh-CN" altLang="en-US" sz="3199" b="1" dirty="0">
                <a:solidFill>
                  <a:srgbClr val="2D07CF"/>
                </a:solidFill>
              </a:rPr>
              <a:t>插件安装：插件的格式均为</a:t>
            </a:r>
            <a:r>
              <a:rPr lang="en-US" altLang="zh-CN" sz="3200" dirty="0">
                <a:solidFill>
                  <a:srgbClr val="FF0000"/>
                </a:solidFill>
              </a:rPr>
              <a:t>.</a:t>
            </a:r>
            <a:r>
              <a:rPr lang="en-US" altLang="zh-CN" sz="3200" dirty="0" err="1">
                <a:solidFill>
                  <a:srgbClr val="FF0000"/>
                </a:solidFill>
              </a:rPr>
              <a:t>xpi</a:t>
            </a:r>
            <a:r>
              <a:rPr lang="en-US" altLang="zh-CN" sz="3200" dirty="0">
                <a:solidFill>
                  <a:srgbClr val="FF0000"/>
                </a:solidFill>
              </a:rPr>
              <a:t> </a:t>
            </a:r>
            <a:endParaRPr lang="zh-CN" altLang="en-US" sz="3200" b="1" dirty="0">
              <a:solidFill>
                <a:srgbClr val="FF0000"/>
              </a:solidFill>
            </a:endParaRPr>
          </a:p>
        </p:txBody>
      </p:sp>
      <p:sp>
        <p:nvSpPr>
          <p:cNvPr id="4" name="文本框 3"/>
          <p:cNvSpPr txBox="1"/>
          <p:nvPr/>
        </p:nvSpPr>
        <p:spPr>
          <a:xfrm>
            <a:off x="585493" y="981366"/>
            <a:ext cx="10150485" cy="6461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1799" b="1" dirty="0" err="1">
                <a:solidFill>
                  <a:schemeClr val="bg1"/>
                </a:solidFill>
              </a:rPr>
              <a:t>Zotero</a:t>
            </a:r>
            <a:r>
              <a:rPr lang="zh-CN" altLang="en-US" sz="1799" b="1" dirty="0">
                <a:solidFill>
                  <a:schemeClr val="bg1"/>
                </a:solidFill>
              </a:rPr>
              <a:t>是免费、开源的文献管理软件：</a:t>
            </a:r>
            <a:endParaRPr lang="en-US" altLang="zh-CN" sz="1799" b="1" dirty="0">
              <a:solidFill>
                <a:schemeClr val="bg1"/>
              </a:solidFill>
            </a:endParaRPr>
          </a:p>
          <a:p>
            <a:r>
              <a:rPr lang="en-US" altLang="zh-CN" sz="1799" b="1" dirty="0">
                <a:solidFill>
                  <a:schemeClr val="bg1"/>
                </a:solidFill>
              </a:rPr>
              <a:t>    </a:t>
            </a:r>
            <a:r>
              <a:rPr lang="zh-CN" altLang="en-US" sz="1799" dirty="0"/>
              <a:t>开源文件，高手都可以根据自己的需要开发插件，加载上去提高工作效率。</a:t>
            </a:r>
          </a:p>
        </p:txBody>
      </p:sp>
      <p:graphicFrame>
        <p:nvGraphicFramePr>
          <p:cNvPr id="5" name="表格 4"/>
          <p:cNvGraphicFramePr>
            <a:graphicFrameLocks noGrp="1"/>
          </p:cNvGraphicFramePr>
          <p:nvPr>
            <p:extLst>
              <p:ext uri="{D42A27DB-BD31-4B8C-83A1-F6EECF244321}">
                <p14:modId xmlns:p14="http://schemas.microsoft.com/office/powerpoint/2010/main" val="2726853053"/>
              </p:ext>
            </p:extLst>
          </p:nvPr>
        </p:nvGraphicFramePr>
        <p:xfrm>
          <a:off x="579219" y="1917226"/>
          <a:ext cx="10995630" cy="4122752"/>
        </p:xfrm>
        <a:graphic>
          <a:graphicData uri="http://schemas.openxmlformats.org/drawingml/2006/table">
            <a:tbl>
              <a:tblPr firstRow="1" bandRow="1">
                <a:tableStyleId>{5C22544A-7EE6-4342-B048-85BDC9FD1C3A}</a:tableStyleId>
              </a:tblPr>
              <a:tblGrid>
                <a:gridCol w="3789038">
                  <a:extLst>
                    <a:ext uri="{9D8B030D-6E8A-4147-A177-3AD203B41FA5}">
                      <a16:colId xmlns:a16="http://schemas.microsoft.com/office/drawing/2014/main" xmlns="" val="3226623017"/>
                    </a:ext>
                  </a:extLst>
                </a:gridCol>
                <a:gridCol w="7206592">
                  <a:extLst>
                    <a:ext uri="{9D8B030D-6E8A-4147-A177-3AD203B41FA5}">
                      <a16:colId xmlns:a16="http://schemas.microsoft.com/office/drawing/2014/main" xmlns="" val="771768495"/>
                    </a:ext>
                  </a:extLst>
                </a:gridCol>
              </a:tblGrid>
              <a:tr h="415322">
                <a:tc>
                  <a:txBody>
                    <a:bodyPr/>
                    <a:lstStyle/>
                    <a:p>
                      <a:r>
                        <a:rPr lang="zh-CN" altLang="en-US" sz="1800" dirty="0" smtClean="0"/>
                        <a:t>名称</a:t>
                      </a:r>
                      <a:endParaRPr lang="zh-CN" altLang="en-US" sz="1800" dirty="0"/>
                    </a:p>
                  </a:txBody>
                  <a:tcPr marL="91416" marR="91416" marT="45708" marB="45708"/>
                </a:tc>
                <a:tc>
                  <a:txBody>
                    <a:bodyPr/>
                    <a:lstStyle/>
                    <a:p>
                      <a:r>
                        <a:rPr lang="zh-CN" altLang="en-US" sz="1800" dirty="0" smtClean="0"/>
                        <a:t>作用</a:t>
                      </a:r>
                      <a:endParaRPr lang="zh-CN" altLang="en-US" sz="1800" dirty="0"/>
                    </a:p>
                  </a:txBody>
                  <a:tcPr marL="91416" marR="91416" marT="45708" marB="45708"/>
                </a:tc>
                <a:extLst>
                  <a:ext uri="{0D108BD9-81ED-4DB2-BD59-A6C34878D82A}">
                    <a16:rowId xmlns:a16="http://schemas.microsoft.com/office/drawing/2014/main" xmlns="" val="2529286615"/>
                  </a:ext>
                </a:extLst>
              </a:tr>
              <a:tr h="370743">
                <a:tc>
                  <a:txBody>
                    <a:bodyPr/>
                    <a:lstStyle/>
                    <a:p>
                      <a:pPr marL="0" marR="0" lvl="0" indent="0" algn="l" defTabSz="914583" rtl="0" eaLnBrk="1" fontAlgn="auto" latinLnBrk="0" hangingPunct="1">
                        <a:lnSpc>
                          <a:spcPct val="100000"/>
                        </a:lnSpc>
                        <a:spcBef>
                          <a:spcPts val="0"/>
                        </a:spcBef>
                        <a:spcAft>
                          <a:spcPts val="0"/>
                        </a:spcAft>
                        <a:buClrTx/>
                        <a:buSzTx/>
                        <a:buFontTx/>
                        <a:buNone/>
                        <a:tabLst/>
                        <a:defRPr/>
                      </a:pPr>
                      <a:r>
                        <a:rPr lang="en-US" altLang="zh-CN" sz="1800" dirty="0" err="1" smtClean="0">
                          <a:effectLst/>
                        </a:rPr>
                        <a:t>Zotero-scihub</a:t>
                      </a:r>
                      <a:endParaRPr lang="zh-CN" altLang="en-US" sz="1800" dirty="0"/>
                    </a:p>
                  </a:txBody>
                  <a:tcPr marL="91416" marR="91416" marT="45708" marB="45708"/>
                </a:tc>
                <a:tc>
                  <a:txBody>
                    <a:bodyPr/>
                    <a:lstStyle/>
                    <a:p>
                      <a:r>
                        <a:rPr lang="zh-CN" altLang="en-US" sz="1800" dirty="0" smtClean="0"/>
                        <a:t>自动在</a:t>
                      </a:r>
                      <a:r>
                        <a:rPr lang="en-US" altLang="zh-CN" sz="1800" dirty="0" err="1" smtClean="0"/>
                        <a:t>sci</a:t>
                      </a:r>
                      <a:r>
                        <a:rPr lang="en-US" altLang="zh-CN" sz="1800" dirty="0" smtClean="0"/>
                        <a:t>-hub</a:t>
                      </a:r>
                      <a:r>
                        <a:rPr lang="zh-CN" altLang="en-US" sz="1800" dirty="0" smtClean="0"/>
                        <a:t>中下载英文全文匹配到相应文献</a:t>
                      </a:r>
                      <a:endParaRPr lang="zh-CN" altLang="en-US" sz="1800" dirty="0"/>
                    </a:p>
                  </a:txBody>
                  <a:tcPr marL="91416" marR="91416" marT="45708" marB="45708"/>
                </a:tc>
                <a:extLst>
                  <a:ext uri="{0D108BD9-81ED-4DB2-BD59-A6C34878D82A}">
                    <a16:rowId xmlns:a16="http://schemas.microsoft.com/office/drawing/2014/main" xmlns="" val="941970998"/>
                  </a:ext>
                </a:extLst>
              </a:tr>
              <a:tr h="370743">
                <a:tc>
                  <a:txBody>
                    <a:bodyPr/>
                    <a:lstStyle/>
                    <a:p>
                      <a:r>
                        <a:rPr lang="en-US" sz="1800" dirty="0" err="1">
                          <a:effectLst/>
                        </a:rPr>
                        <a:t>jasminum</a:t>
                      </a:r>
                      <a:r>
                        <a:rPr lang="en-US" sz="1800" dirty="0">
                          <a:effectLst/>
                        </a:rPr>
                        <a:t>-</a:t>
                      </a:r>
                      <a:r>
                        <a:rPr lang="zh-CN" altLang="en-US" sz="1800" dirty="0">
                          <a:effectLst/>
                        </a:rPr>
                        <a:t>茉莉花</a:t>
                      </a:r>
                    </a:p>
                  </a:txBody>
                  <a:tcPr marL="114270" marR="114270" marT="28568" marB="28568" anchor="ctr"/>
                </a:tc>
                <a:tc>
                  <a:txBody>
                    <a:bodyPr/>
                    <a:lstStyle/>
                    <a:p>
                      <a:r>
                        <a:rPr lang="zh-CN" altLang="en-US" sz="1800" dirty="0">
                          <a:effectLst/>
                        </a:rPr>
                        <a:t>针对中文文献使用，姓名拆分等</a:t>
                      </a:r>
                    </a:p>
                  </a:txBody>
                  <a:tcPr marL="114270" marR="114270" marT="28568" marB="28568" anchor="ctr"/>
                </a:tc>
                <a:extLst>
                  <a:ext uri="{0D108BD9-81ED-4DB2-BD59-A6C34878D82A}">
                    <a16:rowId xmlns:a16="http://schemas.microsoft.com/office/drawing/2014/main" xmlns="" val="3620906947"/>
                  </a:ext>
                </a:extLst>
              </a:tr>
              <a:tr h="370743">
                <a:tc>
                  <a:txBody>
                    <a:bodyPr/>
                    <a:lstStyle/>
                    <a:p>
                      <a:r>
                        <a:rPr lang="en-US" sz="1800" dirty="0" err="1">
                          <a:effectLst/>
                        </a:rPr>
                        <a:t>zotfile</a:t>
                      </a:r>
                      <a:endParaRPr lang="en-US" sz="1800" dirty="0">
                        <a:effectLst/>
                      </a:endParaRPr>
                    </a:p>
                  </a:txBody>
                  <a:tcPr marL="114270" marR="114270" marT="28568" marB="28568" anchor="ctr"/>
                </a:tc>
                <a:tc>
                  <a:txBody>
                    <a:bodyPr/>
                    <a:lstStyle/>
                    <a:p>
                      <a:r>
                        <a:rPr lang="zh-CN" altLang="en-US" sz="1800" dirty="0">
                          <a:effectLst/>
                        </a:rPr>
                        <a:t>提取</a:t>
                      </a:r>
                      <a:r>
                        <a:rPr lang="en-US" sz="1800" dirty="0">
                          <a:effectLst/>
                        </a:rPr>
                        <a:t>PDF</a:t>
                      </a:r>
                      <a:r>
                        <a:rPr lang="zh-CN" altLang="en-US" sz="1800" dirty="0">
                          <a:effectLst/>
                        </a:rPr>
                        <a:t>源文件</a:t>
                      </a:r>
                    </a:p>
                  </a:txBody>
                  <a:tcPr marL="114270" marR="114270" marT="28568" marB="28568" anchor="ctr"/>
                </a:tc>
                <a:extLst>
                  <a:ext uri="{0D108BD9-81ED-4DB2-BD59-A6C34878D82A}">
                    <a16:rowId xmlns:a16="http://schemas.microsoft.com/office/drawing/2014/main" xmlns="" val="780166444"/>
                  </a:ext>
                </a:extLst>
              </a:tr>
              <a:tr h="370743">
                <a:tc>
                  <a:txBody>
                    <a:bodyPr/>
                    <a:lstStyle/>
                    <a:p>
                      <a:r>
                        <a:rPr lang="en-US" sz="1800" dirty="0" err="1">
                          <a:effectLst/>
                        </a:rPr>
                        <a:t>zotero</a:t>
                      </a:r>
                      <a:r>
                        <a:rPr lang="en-US" sz="1800" dirty="0">
                          <a:effectLst/>
                        </a:rPr>
                        <a:t>-better-notes</a:t>
                      </a:r>
                    </a:p>
                  </a:txBody>
                  <a:tcPr marL="114270" marR="114270" marT="28568" marB="28568" anchor="ctr"/>
                </a:tc>
                <a:tc>
                  <a:txBody>
                    <a:bodyPr/>
                    <a:lstStyle/>
                    <a:p>
                      <a:r>
                        <a:rPr lang="zh-CN" altLang="en-US" sz="1800" dirty="0">
                          <a:effectLst/>
                        </a:rPr>
                        <a:t>整理文献笔记</a:t>
                      </a:r>
                    </a:p>
                  </a:txBody>
                  <a:tcPr marL="114270" marR="114270" marT="28568" marB="28568" anchor="ctr"/>
                </a:tc>
                <a:extLst>
                  <a:ext uri="{0D108BD9-81ED-4DB2-BD59-A6C34878D82A}">
                    <a16:rowId xmlns:a16="http://schemas.microsoft.com/office/drawing/2014/main" xmlns="" val="1275175649"/>
                  </a:ext>
                </a:extLst>
              </a:tr>
              <a:tr h="370743">
                <a:tc>
                  <a:txBody>
                    <a:bodyPr/>
                    <a:lstStyle/>
                    <a:p>
                      <a:r>
                        <a:rPr lang="en-US" sz="1800" dirty="0" err="1">
                          <a:effectLst/>
                        </a:rPr>
                        <a:t>zotero</a:t>
                      </a:r>
                      <a:r>
                        <a:rPr lang="en-US" sz="1800" dirty="0">
                          <a:effectLst/>
                        </a:rPr>
                        <a:t>-pdf-translate</a:t>
                      </a:r>
                    </a:p>
                  </a:txBody>
                  <a:tcPr marL="114270" marR="114270" marT="28568" marB="28568" anchor="ctr"/>
                </a:tc>
                <a:tc>
                  <a:txBody>
                    <a:bodyPr/>
                    <a:lstStyle/>
                    <a:p>
                      <a:r>
                        <a:rPr lang="en-US" sz="1800" dirty="0">
                          <a:effectLst/>
                        </a:rPr>
                        <a:t>PDF</a:t>
                      </a:r>
                      <a:r>
                        <a:rPr lang="zh-CN" altLang="en-US" sz="1800" dirty="0">
                          <a:effectLst/>
                        </a:rPr>
                        <a:t>翻译</a:t>
                      </a:r>
                    </a:p>
                  </a:txBody>
                  <a:tcPr marL="114270" marR="114270" marT="28568" marB="28568" anchor="ctr"/>
                </a:tc>
                <a:extLst>
                  <a:ext uri="{0D108BD9-81ED-4DB2-BD59-A6C34878D82A}">
                    <a16:rowId xmlns:a16="http://schemas.microsoft.com/office/drawing/2014/main" xmlns="" val="460662787"/>
                  </a:ext>
                </a:extLst>
              </a:tr>
              <a:tr h="370743">
                <a:tc>
                  <a:txBody>
                    <a:bodyPr/>
                    <a:lstStyle/>
                    <a:p>
                      <a:r>
                        <a:rPr lang="en-US" altLang="zh-CN" sz="1800" dirty="0" err="1" smtClean="0">
                          <a:effectLst/>
                        </a:rPr>
                        <a:t>ZoteroDuplicatesMerger</a:t>
                      </a:r>
                      <a:endParaRPr lang="zh-CN" altLang="en-US" sz="1800" dirty="0">
                        <a:effectLst/>
                      </a:endParaRPr>
                    </a:p>
                  </a:txBody>
                  <a:tcPr marL="114270" marR="114270" marT="28568" marB="28568" anchor="ctr"/>
                </a:tc>
                <a:tc>
                  <a:txBody>
                    <a:bodyPr/>
                    <a:lstStyle/>
                    <a:p>
                      <a:r>
                        <a:rPr lang="zh-CN" altLang="en-US" sz="1800" dirty="0" smtClean="0">
                          <a:effectLst/>
                        </a:rPr>
                        <a:t>文献批量去重</a:t>
                      </a:r>
                      <a:endParaRPr lang="zh-CN" altLang="en-US" sz="1800" dirty="0">
                        <a:effectLst/>
                      </a:endParaRPr>
                    </a:p>
                  </a:txBody>
                  <a:tcPr marL="114270" marR="114270" marT="28568" marB="28568" anchor="ctr"/>
                </a:tc>
                <a:extLst>
                  <a:ext uri="{0D108BD9-81ED-4DB2-BD59-A6C34878D82A}">
                    <a16:rowId xmlns:a16="http://schemas.microsoft.com/office/drawing/2014/main" xmlns="" val="1743040235"/>
                  </a:ext>
                </a:extLst>
              </a:tr>
              <a:tr h="370743">
                <a:tc>
                  <a:txBody>
                    <a:bodyPr/>
                    <a:lstStyle/>
                    <a:p>
                      <a:r>
                        <a:rPr lang="en-US" sz="1800" dirty="0" err="1">
                          <a:effectLst/>
                        </a:rPr>
                        <a:t>Zotero</a:t>
                      </a:r>
                      <a:r>
                        <a:rPr lang="en-US" sz="1800" dirty="0">
                          <a:effectLst/>
                        </a:rPr>
                        <a:t>-tag</a:t>
                      </a:r>
                    </a:p>
                  </a:txBody>
                  <a:tcPr marL="114270" marR="114270" marT="28568" marB="28568" anchor="ctr"/>
                </a:tc>
                <a:tc>
                  <a:txBody>
                    <a:bodyPr/>
                    <a:lstStyle/>
                    <a:p>
                      <a:r>
                        <a:rPr lang="zh-CN" altLang="en-US" sz="1800">
                          <a:effectLst/>
                        </a:rPr>
                        <a:t>文献添加标签</a:t>
                      </a:r>
                    </a:p>
                  </a:txBody>
                  <a:tcPr marL="114270" marR="114270" marT="28568" marB="28568" anchor="ctr"/>
                </a:tc>
                <a:extLst>
                  <a:ext uri="{0D108BD9-81ED-4DB2-BD59-A6C34878D82A}">
                    <a16:rowId xmlns:a16="http://schemas.microsoft.com/office/drawing/2014/main" xmlns="" val="3113552079"/>
                  </a:ext>
                </a:extLst>
              </a:tr>
              <a:tr h="370743">
                <a:tc>
                  <a:txBody>
                    <a:bodyPr/>
                    <a:lstStyle/>
                    <a:p>
                      <a:r>
                        <a:rPr lang="en-US" sz="1800" dirty="0" err="1">
                          <a:effectLst/>
                        </a:rPr>
                        <a:t>Zotero-ConnectPapers</a:t>
                      </a:r>
                      <a:endParaRPr lang="en-US" sz="1800" dirty="0">
                        <a:effectLst/>
                      </a:endParaRPr>
                    </a:p>
                  </a:txBody>
                  <a:tcPr marL="114270" marR="114270" marT="28568" marB="28568" anchor="ctr"/>
                </a:tc>
                <a:tc>
                  <a:txBody>
                    <a:bodyPr/>
                    <a:lstStyle/>
                    <a:p>
                      <a:r>
                        <a:rPr lang="zh-CN" altLang="en-US" sz="1800" dirty="0">
                          <a:effectLst/>
                        </a:rPr>
                        <a:t>链接</a:t>
                      </a:r>
                      <a:r>
                        <a:rPr lang="en-US" sz="1800" dirty="0" err="1">
                          <a:effectLst/>
                        </a:rPr>
                        <a:t>ConnectPapers</a:t>
                      </a:r>
                      <a:r>
                        <a:rPr lang="en-US" sz="1800" dirty="0">
                          <a:effectLst/>
                        </a:rPr>
                        <a:t>，</a:t>
                      </a:r>
                      <a:r>
                        <a:rPr lang="zh-CN" altLang="en-US" sz="1800" dirty="0">
                          <a:effectLst/>
                        </a:rPr>
                        <a:t>方便做综述，但需要付费</a:t>
                      </a:r>
                    </a:p>
                  </a:txBody>
                  <a:tcPr marL="114270" marR="114270" marT="28568" marB="28568" anchor="ctr"/>
                </a:tc>
                <a:extLst>
                  <a:ext uri="{0D108BD9-81ED-4DB2-BD59-A6C34878D82A}">
                    <a16:rowId xmlns:a16="http://schemas.microsoft.com/office/drawing/2014/main" xmlns="" val="2817765234"/>
                  </a:ext>
                </a:extLst>
              </a:tr>
              <a:tr h="370743">
                <a:tc>
                  <a:txBody>
                    <a:bodyPr/>
                    <a:lstStyle/>
                    <a:p>
                      <a:r>
                        <a:rPr lang="en-US" sz="1800" dirty="0" err="1">
                          <a:effectLst/>
                        </a:rPr>
                        <a:t>zotero</a:t>
                      </a:r>
                      <a:r>
                        <a:rPr lang="en-US" sz="1800" dirty="0">
                          <a:effectLst/>
                        </a:rPr>
                        <a:t>-reference</a:t>
                      </a:r>
                    </a:p>
                  </a:txBody>
                  <a:tcPr marL="114270" marR="114270" marT="28568" marB="28568" anchor="ctr"/>
                </a:tc>
                <a:tc>
                  <a:txBody>
                    <a:bodyPr/>
                    <a:lstStyle/>
                    <a:p>
                      <a:r>
                        <a:rPr lang="zh-CN" altLang="en-US" sz="1800" dirty="0">
                          <a:effectLst/>
                        </a:rPr>
                        <a:t>抓取阅读文章参考文献并在右边栏展示</a:t>
                      </a:r>
                      <a:r>
                        <a:rPr lang="en-US" altLang="zh-CN" sz="1800" dirty="0">
                          <a:effectLst/>
                        </a:rPr>
                        <a:t>,</a:t>
                      </a:r>
                      <a:r>
                        <a:rPr lang="zh-CN" altLang="en-US" sz="1800" dirty="0">
                          <a:effectLst/>
                        </a:rPr>
                        <a:t>还可推荐相同专题文献</a:t>
                      </a:r>
                    </a:p>
                  </a:txBody>
                  <a:tcPr marL="114270" marR="114270" marT="28568" marB="28568" anchor="ctr"/>
                </a:tc>
                <a:extLst>
                  <a:ext uri="{0D108BD9-81ED-4DB2-BD59-A6C34878D82A}">
                    <a16:rowId xmlns:a16="http://schemas.microsoft.com/office/drawing/2014/main" xmlns="" val="787474883"/>
                  </a:ext>
                </a:extLst>
              </a:tr>
              <a:tr h="370743">
                <a:tc>
                  <a:txBody>
                    <a:bodyPr/>
                    <a:lstStyle/>
                    <a:p>
                      <a:r>
                        <a:rPr lang="en-US" sz="1800" dirty="0" smtClean="0">
                          <a:effectLst/>
                        </a:rPr>
                        <a:t>…….</a:t>
                      </a:r>
                      <a:endParaRPr lang="en-US" sz="1800" dirty="0">
                        <a:effectLst/>
                      </a:endParaRPr>
                    </a:p>
                  </a:txBody>
                  <a:tcPr marL="114270" marR="114270" marT="28568" marB="28568" anchor="ctr"/>
                </a:tc>
                <a:tc>
                  <a:txBody>
                    <a:bodyPr/>
                    <a:lstStyle/>
                    <a:p>
                      <a:r>
                        <a:rPr lang="en-US" altLang="zh-CN" sz="1800" dirty="0" smtClean="0">
                          <a:effectLst/>
                        </a:rPr>
                        <a:t>……</a:t>
                      </a:r>
                      <a:endParaRPr lang="zh-CN" altLang="en-US" sz="1800" dirty="0">
                        <a:effectLst/>
                      </a:endParaRPr>
                    </a:p>
                  </a:txBody>
                  <a:tcPr marL="114270" marR="114270" marT="28568" marB="28568" anchor="ctr"/>
                </a:tc>
                <a:extLst>
                  <a:ext uri="{0D108BD9-81ED-4DB2-BD59-A6C34878D82A}">
                    <a16:rowId xmlns:a16="http://schemas.microsoft.com/office/drawing/2014/main" xmlns="" val="217829612"/>
                  </a:ext>
                </a:extLst>
              </a:tr>
            </a:tbl>
          </a:graphicData>
        </a:graphic>
      </p:graphicFrame>
    </p:spTree>
    <p:extLst>
      <p:ext uri="{BB962C8B-B14F-4D97-AF65-F5344CB8AC3E}">
        <p14:creationId xmlns:p14="http://schemas.microsoft.com/office/powerpoint/2010/main" val="10245494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8813" y="-428411"/>
            <a:ext cx="10515600" cy="1325525"/>
          </a:xfrm>
        </p:spPr>
        <p:txBody>
          <a:bodyPr/>
          <a:lstStyle/>
          <a:p>
            <a:r>
              <a:rPr lang="zh-CN" altLang="en-US" dirty="0" smtClean="0"/>
              <a:t>最常用的</a:t>
            </a:r>
            <a:r>
              <a:rPr lang="en-US" altLang="zh-CN" dirty="0" err="1" smtClean="0"/>
              <a:t>Zotero</a:t>
            </a:r>
            <a:r>
              <a:rPr lang="zh-CN" altLang="en-US" b="1" dirty="0" smtClean="0">
                <a:solidFill>
                  <a:srgbClr val="FF0000"/>
                </a:solidFill>
              </a:rPr>
              <a:t>插件</a:t>
            </a:r>
            <a:r>
              <a:rPr lang="zh-CN" altLang="en-US" dirty="0" smtClean="0"/>
              <a:t>：要注意插件和</a:t>
            </a:r>
            <a:r>
              <a:rPr lang="en-US" altLang="zh-CN" dirty="0" err="1" smtClean="0"/>
              <a:t>Zotero</a:t>
            </a:r>
            <a:r>
              <a:rPr lang="zh-CN" altLang="en-US" dirty="0" smtClean="0"/>
              <a:t>版本的兼容问题</a:t>
            </a:r>
            <a:endParaRPr lang="zh-CN" altLang="en-US" dirty="0"/>
          </a:p>
        </p:txBody>
      </p:sp>
      <p:sp>
        <p:nvSpPr>
          <p:cNvPr id="3" name="内容占位符 2"/>
          <p:cNvSpPr>
            <a:spLocks noGrp="1"/>
          </p:cNvSpPr>
          <p:nvPr>
            <p:ph idx="1"/>
          </p:nvPr>
        </p:nvSpPr>
        <p:spPr>
          <a:xfrm>
            <a:off x="841634" y="1376858"/>
            <a:ext cx="10515600" cy="4351213"/>
          </a:xfrm>
        </p:spPr>
        <p:txBody>
          <a:bodyPr>
            <a:normAutofit lnSpcReduction="10000"/>
          </a:bodyPr>
          <a:lstStyle/>
          <a:p>
            <a:r>
              <a:rPr lang="en-US" altLang="zh-CN" dirty="0" err="1" smtClean="0"/>
              <a:t>ZoteroDuplicatesMerger</a:t>
            </a:r>
            <a:r>
              <a:rPr lang="zh-CN" altLang="en-US" dirty="0" smtClean="0"/>
              <a:t>：文献批量去重（</a:t>
            </a:r>
            <a:r>
              <a:rPr lang="en-US" altLang="zh-CN" dirty="0" smtClean="0"/>
              <a:t>zotero6</a:t>
            </a:r>
            <a:r>
              <a:rPr lang="zh-CN" altLang="en-US" dirty="0" smtClean="0"/>
              <a:t>）</a:t>
            </a:r>
            <a:endParaRPr lang="en-US" altLang="zh-CN" dirty="0" smtClean="0"/>
          </a:p>
          <a:p>
            <a:r>
              <a:rPr lang="en-US" altLang="zh-CN" dirty="0" err="1" smtClean="0"/>
              <a:t>Zoplicate</a:t>
            </a:r>
            <a:r>
              <a:rPr lang="zh-CN" altLang="en-US" dirty="0" smtClean="0"/>
              <a:t>：</a:t>
            </a:r>
            <a:r>
              <a:rPr lang="zh-CN" altLang="en-US" dirty="0"/>
              <a:t>文献批量去重（</a:t>
            </a:r>
            <a:r>
              <a:rPr lang="en-US" altLang="zh-CN" dirty="0" smtClean="0"/>
              <a:t>zotero7</a:t>
            </a:r>
            <a:r>
              <a:rPr lang="zh-CN" altLang="en-US" dirty="0" smtClean="0"/>
              <a:t>）</a:t>
            </a:r>
            <a:endParaRPr lang="en-US" altLang="zh-CN" dirty="0" smtClean="0"/>
          </a:p>
          <a:p>
            <a:r>
              <a:rPr lang="en-US" altLang="zh-CN" dirty="0" err="1" smtClean="0"/>
              <a:t>Sci</a:t>
            </a:r>
            <a:r>
              <a:rPr lang="en-US" altLang="zh-CN" dirty="0" smtClean="0"/>
              <a:t>-Hub: </a:t>
            </a:r>
            <a:r>
              <a:rPr lang="zh-CN" altLang="en-US" dirty="0" smtClean="0"/>
              <a:t>英文全文获取工具</a:t>
            </a:r>
            <a:r>
              <a:rPr lang="en-US" altLang="zh-CN" dirty="0" smtClean="0"/>
              <a:t>.</a:t>
            </a:r>
          </a:p>
          <a:p>
            <a:r>
              <a:rPr lang="en-US" altLang="zh-CN" dirty="0" err="1" smtClean="0"/>
              <a:t>Jasminum</a:t>
            </a:r>
            <a:r>
              <a:rPr lang="en-US" altLang="zh-CN" dirty="0" smtClean="0"/>
              <a:t>:</a:t>
            </a:r>
            <a:r>
              <a:rPr lang="zh-CN" altLang="en-US" dirty="0" smtClean="0"/>
              <a:t>中文全文获取工具</a:t>
            </a:r>
            <a:r>
              <a:rPr lang="en-US" altLang="zh-CN" dirty="0"/>
              <a:t>. </a:t>
            </a:r>
            <a:endParaRPr lang="en-US" altLang="zh-CN" dirty="0" smtClean="0"/>
          </a:p>
          <a:p>
            <a:r>
              <a:rPr lang="en-US" altLang="zh-CN" dirty="0" err="1" smtClean="0"/>
              <a:t>Zotero</a:t>
            </a:r>
            <a:r>
              <a:rPr lang="en-US" altLang="zh-CN" dirty="0" smtClean="0"/>
              <a:t> </a:t>
            </a:r>
            <a:r>
              <a:rPr lang="en-US" altLang="zh-CN" dirty="0"/>
              <a:t>connector</a:t>
            </a:r>
            <a:r>
              <a:rPr lang="zh-CN" altLang="en-US" dirty="0"/>
              <a:t>：自动抓取浏览器中的</a:t>
            </a:r>
            <a:r>
              <a:rPr lang="zh-CN" altLang="en-US" dirty="0" smtClean="0"/>
              <a:t>文献</a:t>
            </a:r>
            <a:endParaRPr lang="en-US" altLang="zh-CN" dirty="0" smtClean="0"/>
          </a:p>
          <a:p>
            <a:r>
              <a:rPr lang="en-US" altLang="zh-CN" dirty="0" err="1" smtClean="0"/>
              <a:t>scite</a:t>
            </a:r>
            <a:r>
              <a:rPr lang="en-US" altLang="zh-CN" dirty="0" smtClean="0"/>
              <a:t>-</a:t>
            </a:r>
            <a:r>
              <a:rPr lang="en-US" altLang="zh-CN" dirty="0" err="1" smtClean="0"/>
              <a:t>zotero</a:t>
            </a:r>
            <a:r>
              <a:rPr lang="en-US" altLang="zh-CN" dirty="0" smtClean="0"/>
              <a:t>-plugin: </a:t>
            </a:r>
            <a:r>
              <a:rPr lang="zh-CN" altLang="en-US" dirty="0" smtClean="0"/>
              <a:t>对引用的论文进行识别并加以分类</a:t>
            </a:r>
            <a:r>
              <a:rPr lang="en-US" altLang="zh-CN" dirty="0" smtClean="0"/>
              <a:t>,</a:t>
            </a:r>
            <a:r>
              <a:rPr lang="zh-CN" altLang="en-US" dirty="0" smtClean="0"/>
              <a:t>能更明确地阅读文献。</a:t>
            </a:r>
            <a:endParaRPr lang="en-US" altLang="zh-CN" dirty="0" smtClean="0"/>
          </a:p>
          <a:p>
            <a:r>
              <a:rPr lang="zh-CN" altLang="en-US" dirty="0" smtClean="0"/>
              <a:t>结合</a:t>
            </a:r>
            <a:r>
              <a:rPr lang="en-US" altLang="zh-CN" dirty="0" smtClean="0"/>
              <a:t>Connected Paper,</a:t>
            </a:r>
            <a:r>
              <a:rPr lang="zh-CN" altLang="en-US" dirty="0" smtClean="0"/>
              <a:t>快速建立可视化文献网络：</a:t>
            </a:r>
            <a:endParaRPr lang="en-US" altLang="zh-CN" dirty="0" smtClean="0"/>
          </a:p>
          <a:p>
            <a:r>
              <a:rPr lang="en-US" altLang="zh-CN" dirty="0" smtClean="0"/>
              <a:t>Green frog</a:t>
            </a:r>
            <a:r>
              <a:rPr lang="zh-CN" altLang="en-US" dirty="0" smtClean="0"/>
              <a:t>：</a:t>
            </a:r>
            <a:r>
              <a:rPr lang="zh-CN" altLang="en-US" b="1" dirty="0"/>
              <a:t>解决影响因子不显示</a:t>
            </a:r>
            <a:r>
              <a:rPr lang="zh-CN" altLang="en-US" b="1" dirty="0" smtClean="0"/>
              <a:t>问题</a:t>
            </a:r>
            <a:endParaRPr lang="en-US" altLang="zh-CN" b="1" dirty="0" smtClean="0"/>
          </a:p>
          <a:p>
            <a:r>
              <a:rPr lang="en-US" altLang="zh-CN" b="1" dirty="0" err="1" smtClean="0"/>
              <a:t>Zotero</a:t>
            </a:r>
            <a:r>
              <a:rPr lang="en-US" altLang="zh-CN" b="1" dirty="0" smtClean="0"/>
              <a:t> IF:</a:t>
            </a:r>
            <a:r>
              <a:rPr lang="zh-CN" altLang="en-US" b="1" dirty="0" smtClean="0"/>
              <a:t>解决</a:t>
            </a:r>
            <a:r>
              <a:rPr lang="en-US" altLang="zh-CN" dirty="0"/>
              <a:t>Green </a:t>
            </a:r>
            <a:r>
              <a:rPr lang="en-US" altLang="zh-CN" dirty="0" smtClean="0"/>
              <a:t>frog</a:t>
            </a:r>
            <a:r>
              <a:rPr lang="zh-CN" altLang="en-US" dirty="0" smtClean="0"/>
              <a:t>影响因子不显的问题（影响因子：文库编目；大类分区：索书号）</a:t>
            </a:r>
            <a:endParaRPr lang="en-US" altLang="zh-CN" b="1" dirty="0" smtClean="0"/>
          </a:p>
          <a:p>
            <a:r>
              <a:rPr lang="en-US" altLang="zh-CN" b="1" dirty="0" err="1"/>
              <a:t>Zotero</a:t>
            </a:r>
            <a:r>
              <a:rPr lang="en-US" altLang="zh-CN" b="1" dirty="0"/>
              <a:t> </a:t>
            </a:r>
            <a:r>
              <a:rPr lang="en-US" altLang="zh-CN" b="1" dirty="0" smtClean="0"/>
              <a:t>style</a:t>
            </a:r>
            <a:r>
              <a:rPr lang="zh-CN" altLang="en-US" b="1" dirty="0" smtClean="0"/>
              <a:t>：实现论文</a:t>
            </a:r>
            <a:r>
              <a:rPr lang="zh-CN" altLang="en-US" b="1" dirty="0"/>
              <a:t>进度可视化</a:t>
            </a:r>
            <a:r>
              <a:rPr lang="zh-CN" altLang="en-US" b="1" dirty="0" smtClean="0"/>
              <a:t>管理</a:t>
            </a:r>
            <a:endParaRPr lang="en-US" altLang="zh-CN" b="1" dirty="0" smtClean="0"/>
          </a:p>
          <a:p>
            <a:endParaRPr lang="en-US" altLang="zh-CN" b="1" dirty="0" smtClean="0"/>
          </a:p>
          <a:p>
            <a:endParaRPr lang="zh-CN" altLang="en-US" b="1" dirty="0"/>
          </a:p>
          <a:p>
            <a:endParaRPr lang="zh-CN" altLang="en-US" dirty="0"/>
          </a:p>
        </p:txBody>
      </p:sp>
    </p:spTree>
    <p:extLst>
      <p:ext uri="{BB962C8B-B14F-4D97-AF65-F5344CB8AC3E}">
        <p14:creationId xmlns:p14="http://schemas.microsoft.com/office/powerpoint/2010/main" val="1632673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a:stretch>
            <a:fillRect/>
          </a:stretch>
        </p:blipFill>
        <p:spPr>
          <a:xfrm>
            <a:off x="274297" y="1231097"/>
            <a:ext cx="4103387" cy="3383495"/>
          </a:xfrm>
          <a:prstGeom prst="rect">
            <a:avLst/>
          </a:prstGeom>
        </p:spPr>
      </p:pic>
      <p:pic>
        <p:nvPicPr>
          <p:cNvPr id="8" name="图片 7"/>
          <p:cNvPicPr>
            <a:picLocks noChangeAspect="1"/>
          </p:cNvPicPr>
          <p:nvPr/>
        </p:nvPicPr>
        <p:blipFill>
          <a:blip r:embed="rId3"/>
          <a:stretch>
            <a:fillRect/>
          </a:stretch>
        </p:blipFill>
        <p:spPr>
          <a:xfrm>
            <a:off x="1744279" y="3999945"/>
            <a:ext cx="8596091" cy="2235755"/>
          </a:xfrm>
          <a:prstGeom prst="rect">
            <a:avLst/>
          </a:prstGeom>
        </p:spPr>
      </p:pic>
      <p:pic>
        <p:nvPicPr>
          <p:cNvPr id="9" name="图片 8"/>
          <p:cNvPicPr>
            <a:picLocks noChangeAspect="1"/>
          </p:cNvPicPr>
          <p:nvPr/>
        </p:nvPicPr>
        <p:blipFill>
          <a:blip r:embed="rId4"/>
          <a:stretch>
            <a:fillRect/>
          </a:stretch>
        </p:blipFill>
        <p:spPr>
          <a:xfrm>
            <a:off x="4874789" y="1099509"/>
            <a:ext cx="5189125" cy="3646669"/>
          </a:xfrm>
          <a:prstGeom prst="rect">
            <a:avLst/>
          </a:prstGeom>
        </p:spPr>
      </p:pic>
      <p:sp>
        <p:nvSpPr>
          <p:cNvPr id="7" name="文本框 6"/>
          <p:cNvSpPr txBox="1"/>
          <p:nvPr/>
        </p:nvSpPr>
        <p:spPr>
          <a:xfrm>
            <a:off x="624817" y="333463"/>
            <a:ext cx="10835017" cy="584647"/>
          </a:xfrm>
          <a:prstGeom prst="rect">
            <a:avLst/>
          </a:prstGeom>
          <a:noFill/>
        </p:spPr>
        <p:txBody>
          <a:bodyPr wrap="none" rtlCol="0">
            <a:spAutoFit/>
          </a:bodyPr>
          <a:lstStyle/>
          <a:p>
            <a:r>
              <a:rPr lang="zh-CN" altLang="en-US" sz="3199" b="1" dirty="0" smtClean="0">
                <a:solidFill>
                  <a:srgbClr val="2D07CF"/>
                </a:solidFill>
              </a:rPr>
              <a:t>问</a:t>
            </a:r>
            <a:r>
              <a:rPr lang="en-US" altLang="zh-CN" sz="3199" b="1" dirty="0" smtClean="0">
                <a:solidFill>
                  <a:srgbClr val="2D07CF"/>
                </a:solidFill>
              </a:rPr>
              <a:t>1</a:t>
            </a:r>
            <a:r>
              <a:rPr lang="zh-CN" altLang="en-US" sz="3199" b="1" dirty="0" smtClean="0">
                <a:solidFill>
                  <a:srgbClr val="2D07CF"/>
                </a:solidFill>
              </a:rPr>
              <a:t>：如何安装</a:t>
            </a:r>
            <a:r>
              <a:rPr lang="en-US" altLang="zh-CN" sz="3199" b="1" dirty="0" err="1" smtClean="0">
                <a:solidFill>
                  <a:srgbClr val="2D07CF"/>
                </a:solidFill>
              </a:rPr>
              <a:t>Zotero</a:t>
            </a:r>
            <a:r>
              <a:rPr lang="zh-CN" altLang="en-US" sz="3199" b="1" dirty="0" smtClean="0">
                <a:solidFill>
                  <a:srgbClr val="2D07CF"/>
                </a:solidFill>
              </a:rPr>
              <a:t>的功能插件？</a:t>
            </a:r>
            <a:r>
              <a:rPr lang="en-US" altLang="zh-CN" sz="2400" b="1" dirty="0" smtClean="0">
                <a:solidFill>
                  <a:srgbClr val="FF0000"/>
                </a:solidFill>
              </a:rPr>
              <a:t>(Zoterao6 </a:t>
            </a:r>
            <a:r>
              <a:rPr lang="zh-CN" altLang="en-US" sz="2400" b="1" dirty="0" smtClean="0">
                <a:solidFill>
                  <a:srgbClr val="FF0000"/>
                </a:solidFill>
              </a:rPr>
              <a:t>和</a:t>
            </a:r>
            <a:r>
              <a:rPr lang="en-US" altLang="zh-CN" sz="2400" b="1" dirty="0" smtClean="0">
                <a:solidFill>
                  <a:srgbClr val="FF0000"/>
                </a:solidFill>
              </a:rPr>
              <a:t>7</a:t>
            </a:r>
            <a:r>
              <a:rPr lang="zh-CN" altLang="en-US" sz="2400" b="1" dirty="0" smtClean="0">
                <a:solidFill>
                  <a:srgbClr val="FF0000"/>
                </a:solidFill>
              </a:rPr>
              <a:t>显示的稍稍不同</a:t>
            </a:r>
            <a:r>
              <a:rPr lang="en-US" altLang="zh-CN" sz="2400" b="1" dirty="0" smtClean="0">
                <a:solidFill>
                  <a:srgbClr val="FF0000"/>
                </a:solidFill>
              </a:rPr>
              <a:t>)</a:t>
            </a:r>
            <a:endParaRPr lang="zh-CN" altLang="en-US" sz="2400" b="1" dirty="0">
              <a:solidFill>
                <a:srgbClr val="FF0000"/>
              </a:solidFill>
            </a:endParaRPr>
          </a:p>
        </p:txBody>
      </p:sp>
      <p:sp>
        <p:nvSpPr>
          <p:cNvPr id="10" name="文本框 9"/>
          <p:cNvSpPr txBox="1"/>
          <p:nvPr/>
        </p:nvSpPr>
        <p:spPr>
          <a:xfrm>
            <a:off x="10561019" y="1391740"/>
            <a:ext cx="1429051" cy="20304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defRPr sz="1799"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Zotero6</a:t>
            </a:r>
            <a:r>
              <a:rPr lang="zh-CN" altLang="en-US" dirty="0"/>
              <a:t>：插件安装</a:t>
            </a:r>
            <a:r>
              <a:rPr lang="en-US" altLang="zh-CN" dirty="0"/>
              <a:t>,</a:t>
            </a:r>
            <a:r>
              <a:rPr lang="zh-CN" altLang="en-US" dirty="0"/>
              <a:t>要先把插件下载到本地，保存在特定文件夹中，而后安装。</a:t>
            </a:r>
          </a:p>
        </p:txBody>
      </p:sp>
    </p:spTree>
    <p:extLst>
      <p:ext uri="{BB962C8B-B14F-4D97-AF65-F5344CB8AC3E}">
        <p14:creationId xmlns:p14="http://schemas.microsoft.com/office/powerpoint/2010/main" val="28360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24817" y="333463"/>
            <a:ext cx="10835017" cy="584647"/>
          </a:xfrm>
          <a:prstGeom prst="rect">
            <a:avLst/>
          </a:prstGeom>
          <a:noFill/>
        </p:spPr>
        <p:txBody>
          <a:bodyPr wrap="none" rtlCol="0">
            <a:spAutoFit/>
          </a:bodyPr>
          <a:lstStyle/>
          <a:p>
            <a:r>
              <a:rPr lang="zh-CN" altLang="en-US" sz="3199" b="1" dirty="0" smtClean="0">
                <a:solidFill>
                  <a:srgbClr val="2D07CF"/>
                </a:solidFill>
              </a:rPr>
              <a:t>问</a:t>
            </a:r>
            <a:r>
              <a:rPr lang="en-US" altLang="zh-CN" sz="3199" b="1" dirty="0" smtClean="0">
                <a:solidFill>
                  <a:srgbClr val="2D07CF"/>
                </a:solidFill>
              </a:rPr>
              <a:t>1</a:t>
            </a:r>
            <a:r>
              <a:rPr lang="zh-CN" altLang="en-US" sz="3199" b="1" dirty="0" smtClean="0">
                <a:solidFill>
                  <a:srgbClr val="2D07CF"/>
                </a:solidFill>
              </a:rPr>
              <a:t>：如何安装</a:t>
            </a:r>
            <a:r>
              <a:rPr lang="en-US" altLang="zh-CN" sz="3199" b="1" dirty="0" err="1" smtClean="0">
                <a:solidFill>
                  <a:srgbClr val="2D07CF"/>
                </a:solidFill>
              </a:rPr>
              <a:t>Zotero</a:t>
            </a:r>
            <a:r>
              <a:rPr lang="zh-CN" altLang="en-US" sz="3199" b="1" dirty="0" smtClean="0">
                <a:solidFill>
                  <a:srgbClr val="2D07CF"/>
                </a:solidFill>
              </a:rPr>
              <a:t>的功能插件？</a:t>
            </a:r>
            <a:r>
              <a:rPr lang="en-US" altLang="zh-CN" sz="2400" b="1" dirty="0" smtClean="0">
                <a:solidFill>
                  <a:srgbClr val="FF0000"/>
                </a:solidFill>
              </a:rPr>
              <a:t>(Zotero6 </a:t>
            </a:r>
            <a:r>
              <a:rPr lang="zh-CN" altLang="en-US" sz="2400" b="1" dirty="0" smtClean="0">
                <a:solidFill>
                  <a:srgbClr val="FF0000"/>
                </a:solidFill>
              </a:rPr>
              <a:t>和</a:t>
            </a:r>
            <a:r>
              <a:rPr lang="en-US" altLang="zh-CN" sz="2400" b="1" dirty="0" smtClean="0">
                <a:solidFill>
                  <a:srgbClr val="FF0000"/>
                </a:solidFill>
              </a:rPr>
              <a:t>7</a:t>
            </a:r>
            <a:r>
              <a:rPr lang="zh-CN" altLang="en-US" sz="2400" b="1" dirty="0" smtClean="0">
                <a:solidFill>
                  <a:srgbClr val="FF0000"/>
                </a:solidFill>
              </a:rPr>
              <a:t>显示的稍稍不同</a:t>
            </a:r>
            <a:r>
              <a:rPr lang="en-US" altLang="zh-CN" sz="2400" b="1" dirty="0" smtClean="0">
                <a:solidFill>
                  <a:srgbClr val="FF0000"/>
                </a:solidFill>
              </a:rPr>
              <a:t>)</a:t>
            </a:r>
            <a:endParaRPr lang="zh-CN" altLang="en-US" sz="2400" b="1" dirty="0">
              <a:solidFill>
                <a:srgbClr val="FF0000"/>
              </a:solidFill>
            </a:endParaRPr>
          </a:p>
        </p:txBody>
      </p:sp>
      <p:sp>
        <p:nvSpPr>
          <p:cNvPr id="10" name="文本框 9"/>
          <p:cNvSpPr txBox="1"/>
          <p:nvPr/>
        </p:nvSpPr>
        <p:spPr>
          <a:xfrm>
            <a:off x="10378911" y="1391740"/>
            <a:ext cx="1423448" cy="341478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zh-CN" sz="1799" b="1" dirty="0" smtClean="0">
                <a:solidFill>
                  <a:schemeClr val="bg1"/>
                </a:solidFill>
              </a:rPr>
              <a:t>Zotero7</a:t>
            </a:r>
          </a:p>
          <a:p>
            <a:r>
              <a:rPr lang="zh-CN" altLang="en-US" sz="1799" b="1" dirty="0" smtClean="0">
                <a:solidFill>
                  <a:schemeClr val="bg1"/>
                </a:solidFill>
              </a:rPr>
              <a:t>：插件安装。不管哪个版本，都应该事先把要用的插件下载到特定文件夹，而后按要求安装。</a:t>
            </a:r>
            <a:endParaRPr lang="en-US" altLang="zh-CN" sz="1799" b="1" dirty="0" smtClean="0">
              <a:solidFill>
                <a:schemeClr val="bg1"/>
              </a:solidFill>
            </a:endParaRPr>
          </a:p>
          <a:p>
            <a:r>
              <a:rPr lang="en-US" altLang="zh-CN" sz="1799" b="1" dirty="0">
                <a:solidFill>
                  <a:schemeClr val="bg1"/>
                </a:solidFill>
              </a:rPr>
              <a:t> </a:t>
            </a:r>
            <a:r>
              <a:rPr lang="en-US" altLang="zh-CN" sz="1799" b="1" dirty="0" smtClean="0">
                <a:solidFill>
                  <a:schemeClr val="bg1"/>
                </a:solidFill>
              </a:rPr>
              <a:t>   </a:t>
            </a:r>
            <a:r>
              <a:rPr lang="zh-CN" altLang="en-US" sz="1799" b="1" dirty="0" smtClean="0">
                <a:solidFill>
                  <a:schemeClr val="bg1"/>
                </a:solidFill>
              </a:rPr>
              <a:t>要注意版本和插件的兼容问题。</a:t>
            </a:r>
            <a:endParaRPr lang="zh-CN" altLang="en-US" sz="1799" dirty="0"/>
          </a:p>
        </p:txBody>
      </p:sp>
      <p:pic>
        <p:nvPicPr>
          <p:cNvPr id="3" name="图片 2"/>
          <p:cNvPicPr>
            <a:picLocks noChangeAspect="1"/>
          </p:cNvPicPr>
          <p:nvPr/>
        </p:nvPicPr>
        <p:blipFill>
          <a:blip r:embed="rId2"/>
          <a:stretch>
            <a:fillRect/>
          </a:stretch>
        </p:blipFill>
        <p:spPr>
          <a:xfrm>
            <a:off x="191802" y="1028700"/>
            <a:ext cx="9847619" cy="4933333"/>
          </a:xfrm>
          <a:prstGeom prst="rect">
            <a:avLst/>
          </a:prstGeom>
        </p:spPr>
      </p:pic>
      <p:pic>
        <p:nvPicPr>
          <p:cNvPr id="5" name="图片 4"/>
          <p:cNvPicPr>
            <a:picLocks noChangeAspect="1"/>
          </p:cNvPicPr>
          <p:nvPr/>
        </p:nvPicPr>
        <p:blipFill>
          <a:blip r:embed="rId3"/>
          <a:stretch>
            <a:fillRect/>
          </a:stretch>
        </p:blipFill>
        <p:spPr>
          <a:xfrm>
            <a:off x="191802" y="2314685"/>
            <a:ext cx="9285714" cy="4504762"/>
          </a:xfrm>
          <a:prstGeom prst="rect">
            <a:avLst/>
          </a:prstGeom>
        </p:spPr>
      </p:pic>
      <p:pic>
        <p:nvPicPr>
          <p:cNvPr id="11" name="图片 10"/>
          <p:cNvPicPr>
            <a:picLocks noChangeAspect="1"/>
          </p:cNvPicPr>
          <p:nvPr/>
        </p:nvPicPr>
        <p:blipFill>
          <a:blip r:embed="rId4"/>
          <a:stretch>
            <a:fillRect/>
          </a:stretch>
        </p:blipFill>
        <p:spPr>
          <a:xfrm>
            <a:off x="1300220" y="1598206"/>
            <a:ext cx="9000000" cy="5019048"/>
          </a:xfrm>
          <a:prstGeom prst="rect">
            <a:avLst/>
          </a:prstGeom>
        </p:spPr>
      </p:pic>
    </p:spTree>
    <p:extLst>
      <p:ext uri="{BB962C8B-B14F-4D97-AF65-F5344CB8AC3E}">
        <p14:creationId xmlns:p14="http://schemas.microsoft.com/office/powerpoint/2010/main" val="157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5242" y="296719"/>
            <a:ext cx="10515600" cy="659036"/>
          </a:xfrm>
        </p:spPr>
        <p:txBody>
          <a:bodyPr>
            <a:noAutofit/>
          </a:bodyPr>
          <a:lstStyle/>
          <a:p>
            <a:r>
              <a:rPr lang="zh-CN" altLang="en-US" sz="4000" dirty="0"/>
              <a:t>选</a:t>
            </a:r>
            <a:r>
              <a:rPr lang="en-US" altLang="zh-CN" sz="4000" dirty="0" err="1"/>
              <a:t>Zotero</a:t>
            </a:r>
            <a:r>
              <a:rPr lang="zh-CN" altLang="en-US" sz="4000" dirty="0"/>
              <a:t>和</a:t>
            </a:r>
            <a:r>
              <a:rPr lang="en-US" altLang="zh-CN" sz="4000" dirty="0" err="1"/>
              <a:t>Mendeley</a:t>
            </a:r>
            <a:r>
              <a:rPr lang="zh-CN" altLang="en-US" sz="4000" dirty="0"/>
              <a:t>坚定</a:t>
            </a:r>
            <a:r>
              <a:rPr lang="zh-CN" altLang="en-US" sz="4000" dirty="0" smtClean="0"/>
              <a:t>理由</a:t>
            </a:r>
            <a:endParaRPr lang="zh-CN" altLang="en-US" sz="4000" b="1" dirty="0">
              <a:solidFill>
                <a:schemeClr val="bg2">
                  <a:lumMod val="50000"/>
                </a:schemeClr>
              </a:solidFill>
            </a:endParaRPr>
          </a:p>
        </p:txBody>
      </p:sp>
      <p:grpSp>
        <p:nvGrpSpPr>
          <p:cNvPr id="3" name="ïŝḻiḓ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xmlns="" id="{FA002DE6-D413-4B7B-B35E-08C346E755C9}"/>
              </a:ext>
            </a:extLst>
          </p:cNvPr>
          <p:cNvGrpSpPr>
            <a:grpSpLocks noChangeAspect="1"/>
          </p:cNvGrpSpPr>
          <p:nvPr/>
        </p:nvGrpSpPr>
        <p:grpSpPr>
          <a:xfrm>
            <a:off x="670083" y="2133194"/>
            <a:ext cx="10851835" cy="4451984"/>
            <a:chOff x="669925" y="1784550"/>
            <a:chExt cx="10852149" cy="3708000"/>
          </a:xfrm>
        </p:grpSpPr>
        <p:sp>
          <p:nvSpPr>
            <p:cNvPr id="4" name="í$ḻiḍè">
              <a:extLst>
                <a:ext uri="{FF2B5EF4-FFF2-40B4-BE49-F238E27FC236}">
                  <a16:creationId xmlns:a16="http://schemas.microsoft.com/office/drawing/2014/main" xmlns="" id="{EB91ACF1-3FDE-47B1-93FB-D715CFA0F073}"/>
                </a:ext>
              </a:extLst>
            </p:cNvPr>
            <p:cNvSpPr/>
            <p:nvPr/>
          </p:nvSpPr>
          <p:spPr>
            <a:xfrm>
              <a:off x="5729553" y="3324073"/>
              <a:ext cx="732893" cy="628955"/>
            </a:xfrm>
            <a:prstGeom prst="rect">
              <a:avLst/>
            </a:prstGeom>
          </p:spPr>
          <p:txBody>
            <a:bodyPr wrap="square" lIns="91416" tIns="45708" rIns="91416" bIns="45708">
              <a:normAutofit/>
            </a:bodyPr>
            <a:lstStyle/>
            <a:p>
              <a:pPr algn="ctr">
                <a:lnSpc>
                  <a:spcPct val="120000"/>
                </a:lnSpc>
                <a:spcBef>
                  <a:spcPct val="0"/>
                </a:spcBef>
              </a:pPr>
              <a:r>
                <a:rPr lang="en-US" altLang="zh-CN" sz="3199" b="1" i="1" dirty="0">
                  <a:solidFill>
                    <a:schemeClr val="accent1"/>
                  </a:solidFill>
                </a:rPr>
                <a:t>VS</a:t>
              </a:r>
            </a:p>
          </p:txBody>
        </p:sp>
        <p:sp>
          <p:nvSpPr>
            <p:cNvPr id="5" name="iśḷïḓé">
              <a:extLst>
                <a:ext uri="{FF2B5EF4-FFF2-40B4-BE49-F238E27FC236}">
                  <a16:creationId xmlns:a16="http://schemas.microsoft.com/office/drawing/2014/main" xmlns="" id="{E966B293-EF00-4D62-A371-F6E7B61AFE24}"/>
                </a:ext>
              </a:extLst>
            </p:cNvPr>
            <p:cNvSpPr/>
            <p:nvPr/>
          </p:nvSpPr>
          <p:spPr>
            <a:xfrm>
              <a:off x="1619450" y="1784550"/>
              <a:ext cx="3708000" cy="3708000"/>
            </a:xfrm>
            <a:custGeom>
              <a:avLst/>
              <a:gdLst/>
              <a:ahLst/>
              <a:cxnLst>
                <a:cxn ang="0">
                  <a:pos x="wd2" y="hd2"/>
                </a:cxn>
                <a:cxn ang="5400000">
                  <a:pos x="wd2" y="hd2"/>
                </a:cxn>
                <a:cxn ang="10800000">
                  <a:pos x="wd2" y="hd2"/>
                </a:cxn>
                <a:cxn ang="16200000">
                  <a:pos x="wd2" y="hd2"/>
                </a:cxn>
              </a:cxnLst>
              <a:rect l="0" t="0" r="r" b="b"/>
              <a:pathLst>
                <a:path w="21600" h="21600" extrusionOk="0">
                  <a:moveTo>
                    <a:pt x="0" y="2912"/>
                  </a:moveTo>
                  <a:lnTo>
                    <a:pt x="0" y="0"/>
                  </a:lnTo>
                  <a:lnTo>
                    <a:pt x="21600" y="0"/>
                  </a:lnTo>
                  <a:lnTo>
                    <a:pt x="21600" y="21600"/>
                  </a:lnTo>
                  <a:lnTo>
                    <a:pt x="0" y="21600"/>
                  </a:lnTo>
                  <a:lnTo>
                    <a:pt x="0" y="18688"/>
                  </a:lnTo>
                </a:path>
              </a:pathLst>
            </a:custGeom>
            <a:noFill/>
            <a:ln w="22225" cap="flat">
              <a:solidFill>
                <a:schemeClr val="bg1">
                  <a:lumMod val="75000"/>
                </a:schemeClr>
              </a:solidFill>
              <a:prstDash val="solid"/>
              <a:miter lim="400000"/>
            </a:ln>
            <a:effectLst/>
          </p:spPr>
          <p:txBody>
            <a:bodyPr wrap="square" lIns="91416" tIns="45708" rIns="91416" bIns="45708" numCol="1"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pPr defTabSz="1460062">
                <a:lnSpc>
                  <a:spcPct val="100000"/>
                </a:lnSpc>
                <a:spcBef>
                  <a:spcPts val="0"/>
                </a:spcBef>
                <a:defRPr sz="10400">
                  <a:solidFill>
                    <a:srgbClr val="000000"/>
                  </a:solidFill>
                </a:defRPr>
              </a:pPr>
              <a:endParaRPr sz="1400"/>
            </a:p>
          </p:txBody>
        </p:sp>
        <p:sp>
          <p:nvSpPr>
            <p:cNvPr id="6" name="íṥľiḋê">
              <a:extLst>
                <a:ext uri="{FF2B5EF4-FFF2-40B4-BE49-F238E27FC236}">
                  <a16:creationId xmlns:a16="http://schemas.microsoft.com/office/drawing/2014/main" xmlns="" id="{7F1776AD-843D-4994-9F70-45B30326CFEC}"/>
                </a:ext>
              </a:extLst>
            </p:cNvPr>
            <p:cNvSpPr/>
            <p:nvPr/>
          </p:nvSpPr>
          <p:spPr>
            <a:xfrm>
              <a:off x="669925" y="2084345"/>
              <a:ext cx="1849525" cy="2657475"/>
            </a:xfrm>
            <a:prstGeom prst="rect">
              <a:avLst/>
            </a:prstGeom>
            <a:pattFill prst="pct5">
              <a:fgClr>
                <a:srgbClr val="E4E6EA"/>
              </a:fgClr>
              <a:bgClr>
                <a:srgbClr val="ADB5BF"/>
              </a:bgClr>
            </a:pattFill>
            <a:ln w="3175">
              <a:noFill/>
              <a:prstDash val="sysDash"/>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rmAutofit/>
            </a:bodyPr>
            <a:lstStyle/>
            <a:p>
              <a:pPr algn="ctr"/>
              <a:endParaRPr lang="zh-CN" altLang="en-US" sz="2799" b="1"/>
            </a:p>
          </p:txBody>
        </p:sp>
        <p:sp>
          <p:nvSpPr>
            <p:cNvPr id="7" name="išļíďê">
              <a:extLst>
                <a:ext uri="{FF2B5EF4-FFF2-40B4-BE49-F238E27FC236}">
                  <a16:creationId xmlns:a16="http://schemas.microsoft.com/office/drawing/2014/main" xmlns="" id="{3495B739-E5A7-4F4A-95FD-24BDFE4B18B1}"/>
                </a:ext>
              </a:extLst>
            </p:cNvPr>
            <p:cNvSpPr txBox="1"/>
            <p:nvPr/>
          </p:nvSpPr>
          <p:spPr bwMode="auto">
            <a:xfrm flipH="1">
              <a:off x="2519446" y="1813125"/>
              <a:ext cx="3234221" cy="46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en-US" altLang="zh-CN" sz="1999" b="1" dirty="0" err="1" smtClean="0"/>
                <a:t>Zotero</a:t>
              </a:r>
              <a:r>
                <a:rPr lang="zh-CN" altLang="en-US" sz="1999" b="1" dirty="0" smtClean="0"/>
                <a:t>，</a:t>
              </a:r>
              <a:r>
                <a:rPr lang="en-US" altLang="zh-CN" sz="1999" b="1" dirty="0" err="1" smtClean="0"/>
                <a:t>Mendeley</a:t>
              </a:r>
              <a:endParaRPr lang="en-US" altLang="zh-CN" sz="1999" b="1" dirty="0"/>
            </a:p>
          </p:txBody>
        </p:sp>
        <p:sp>
          <p:nvSpPr>
            <p:cNvPr id="8" name="îṥ1ïďe">
              <a:extLst>
                <a:ext uri="{FF2B5EF4-FFF2-40B4-BE49-F238E27FC236}">
                  <a16:creationId xmlns:a16="http://schemas.microsoft.com/office/drawing/2014/main" xmlns="" id="{AC321F9B-F99D-44D6-95EE-4CF3F8A760F8}"/>
                </a:ext>
              </a:extLst>
            </p:cNvPr>
            <p:cNvSpPr/>
            <p:nvPr/>
          </p:nvSpPr>
          <p:spPr bwMode="auto">
            <a:xfrm flipH="1">
              <a:off x="2519449" y="2460498"/>
              <a:ext cx="2807999"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399" indent="-171399">
                <a:lnSpc>
                  <a:spcPct val="120000"/>
                </a:lnSpc>
                <a:buFont typeface="Arial" panose="020B0604020202020204" pitchFamily="34" charset="0"/>
                <a:buChar char="•"/>
              </a:pPr>
              <a:r>
                <a:rPr lang="en-US" altLang="zh-CN" sz="1999" dirty="0">
                  <a:solidFill>
                    <a:srgbClr val="FF0000"/>
                  </a:solidFill>
                </a:rPr>
                <a:t>1.</a:t>
              </a:r>
              <a:r>
                <a:rPr lang="zh-CN" altLang="en-US" sz="1999" dirty="0">
                  <a:solidFill>
                    <a:srgbClr val="FF0000"/>
                  </a:solidFill>
                </a:rPr>
                <a:t>免费、开源</a:t>
              </a:r>
              <a:endParaRPr lang="en-US" altLang="zh-CN" sz="1999" dirty="0">
                <a:solidFill>
                  <a:srgbClr val="FF0000"/>
                </a:solidFill>
              </a:endParaRPr>
            </a:p>
          </p:txBody>
        </p:sp>
        <p:sp>
          <p:nvSpPr>
            <p:cNvPr id="9" name="ïś1íḑe">
              <a:extLst>
                <a:ext uri="{FF2B5EF4-FFF2-40B4-BE49-F238E27FC236}">
                  <a16:creationId xmlns:a16="http://schemas.microsoft.com/office/drawing/2014/main" xmlns="" id="{AC321F9B-F99D-44D6-95EE-4CF3F8A760F8}"/>
                </a:ext>
              </a:extLst>
            </p:cNvPr>
            <p:cNvSpPr/>
            <p:nvPr/>
          </p:nvSpPr>
          <p:spPr bwMode="auto">
            <a:xfrm flipH="1">
              <a:off x="2519448" y="3054991"/>
              <a:ext cx="2712655" cy="73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399" indent="-171399">
                <a:lnSpc>
                  <a:spcPct val="120000"/>
                </a:lnSpc>
                <a:buFont typeface="Arial" panose="020B0604020202020204" pitchFamily="34" charset="0"/>
                <a:buChar char="•"/>
              </a:pPr>
              <a:r>
                <a:rPr lang="en-US" altLang="zh-CN" sz="1200" dirty="0"/>
                <a:t>2.Mendeley</a:t>
              </a:r>
              <a:r>
                <a:rPr lang="zh-CN" altLang="en-US" sz="1200" dirty="0"/>
                <a:t>其有自身的数据检索源（相当于免费题录数据库，会无缝链接到免费全文），</a:t>
              </a:r>
              <a:r>
                <a:rPr lang="en-US" altLang="zh-CN" sz="1200" dirty="0" err="1"/>
                <a:t>Zotero</a:t>
              </a:r>
              <a:r>
                <a:rPr lang="zh-CN" altLang="en-US" sz="1200" dirty="0"/>
                <a:t>免费下载英文全文非常方便，且利用插件批量下载机构已购置的中文全文也非常方便。</a:t>
              </a:r>
              <a:endParaRPr lang="en-US" altLang="zh-CN" sz="1200" dirty="0"/>
            </a:p>
          </p:txBody>
        </p:sp>
        <p:sp>
          <p:nvSpPr>
            <p:cNvPr id="10" name="ïśḻîḋé">
              <a:extLst>
                <a:ext uri="{FF2B5EF4-FFF2-40B4-BE49-F238E27FC236}">
                  <a16:creationId xmlns:a16="http://schemas.microsoft.com/office/drawing/2014/main" xmlns="" id="{AC321F9B-F99D-44D6-95EE-4CF3F8A760F8}"/>
                </a:ext>
              </a:extLst>
            </p:cNvPr>
            <p:cNvSpPr/>
            <p:nvPr/>
          </p:nvSpPr>
          <p:spPr bwMode="auto">
            <a:xfrm flipH="1">
              <a:off x="2529439" y="4216232"/>
              <a:ext cx="2807999"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399" indent="-171399">
                <a:lnSpc>
                  <a:spcPct val="120000"/>
                </a:lnSpc>
                <a:buFont typeface="Arial" panose="020B0604020202020204" pitchFamily="34" charset="0"/>
                <a:buChar char="•"/>
              </a:pPr>
              <a:r>
                <a:rPr lang="en-US" altLang="zh-CN" sz="1100" dirty="0"/>
                <a:t>3.</a:t>
              </a:r>
              <a:r>
                <a:rPr lang="zh-CN" altLang="en-US" sz="1100" dirty="0"/>
                <a:t>申请账户，桌面和网络在线同步</a:t>
              </a:r>
              <a:endParaRPr lang="en-US" altLang="zh-CN" sz="1100" dirty="0"/>
            </a:p>
          </p:txBody>
        </p:sp>
        <p:sp>
          <p:nvSpPr>
            <p:cNvPr id="11" name="ïśḻiḍê">
              <a:extLst>
                <a:ext uri="{FF2B5EF4-FFF2-40B4-BE49-F238E27FC236}">
                  <a16:creationId xmlns:a16="http://schemas.microsoft.com/office/drawing/2014/main" xmlns="" id="{AC321F9B-F99D-44D6-95EE-4CF3F8A760F8}"/>
                </a:ext>
              </a:extLst>
            </p:cNvPr>
            <p:cNvSpPr/>
            <p:nvPr/>
          </p:nvSpPr>
          <p:spPr bwMode="auto">
            <a:xfrm flipH="1">
              <a:off x="2539427" y="4523847"/>
              <a:ext cx="2807999"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399" indent="-171399">
                <a:lnSpc>
                  <a:spcPct val="120000"/>
                </a:lnSpc>
                <a:buFont typeface="Arial" panose="020B0604020202020204" pitchFamily="34" charset="0"/>
                <a:buChar char="•"/>
              </a:pPr>
              <a:r>
                <a:rPr lang="en-US" altLang="zh-CN" sz="1100" dirty="0"/>
                <a:t>4. </a:t>
              </a:r>
              <a:r>
                <a:rPr lang="zh-CN" altLang="en-US" sz="1100" dirty="0"/>
                <a:t>科研团队资源共享</a:t>
              </a:r>
              <a:endParaRPr lang="en-US" altLang="zh-CN" sz="1100" dirty="0"/>
            </a:p>
          </p:txBody>
        </p:sp>
        <p:sp>
          <p:nvSpPr>
            <p:cNvPr id="12" name="î$lîḍè">
              <a:extLst>
                <a:ext uri="{FF2B5EF4-FFF2-40B4-BE49-F238E27FC236}">
                  <a16:creationId xmlns:a16="http://schemas.microsoft.com/office/drawing/2014/main" xmlns="" id="{AC321F9B-F99D-44D6-95EE-4CF3F8A760F8}"/>
                </a:ext>
              </a:extLst>
            </p:cNvPr>
            <p:cNvSpPr/>
            <p:nvPr/>
          </p:nvSpPr>
          <p:spPr bwMode="auto">
            <a:xfrm flipH="1">
              <a:off x="2519449" y="4838470"/>
              <a:ext cx="2807999"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100" dirty="0"/>
                <a:t>……</a:t>
              </a:r>
            </a:p>
          </p:txBody>
        </p:sp>
        <p:sp>
          <p:nvSpPr>
            <p:cNvPr id="13" name="íŝḷíḑè">
              <a:extLst>
                <a:ext uri="{FF2B5EF4-FFF2-40B4-BE49-F238E27FC236}">
                  <a16:creationId xmlns:a16="http://schemas.microsoft.com/office/drawing/2014/main" xmlns="" id="{DD1B1E7C-93E0-42EA-AA2F-335BE40B70BD}"/>
                </a:ext>
              </a:extLst>
            </p:cNvPr>
            <p:cNvSpPr/>
            <p:nvPr/>
          </p:nvSpPr>
          <p:spPr>
            <a:xfrm flipH="1">
              <a:off x="6864550" y="1784550"/>
              <a:ext cx="3708000" cy="3708000"/>
            </a:xfrm>
            <a:custGeom>
              <a:avLst/>
              <a:gdLst/>
              <a:ahLst/>
              <a:cxnLst>
                <a:cxn ang="0">
                  <a:pos x="wd2" y="hd2"/>
                </a:cxn>
                <a:cxn ang="5400000">
                  <a:pos x="wd2" y="hd2"/>
                </a:cxn>
                <a:cxn ang="10800000">
                  <a:pos x="wd2" y="hd2"/>
                </a:cxn>
                <a:cxn ang="16200000">
                  <a:pos x="wd2" y="hd2"/>
                </a:cxn>
              </a:cxnLst>
              <a:rect l="0" t="0" r="r" b="b"/>
              <a:pathLst>
                <a:path w="21600" h="21600" extrusionOk="0">
                  <a:moveTo>
                    <a:pt x="0" y="2912"/>
                  </a:moveTo>
                  <a:lnTo>
                    <a:pt x="0" y="0"/>
                  </a:lnTo>
                  <a:lnTo>
                    <a:pt x="21600" y="0"/>
                  </a:lnTo>
                  <a:lnTo>
                    <a:pt x="21600" y="21600"/>
                  </a:lnTo>
                  <a:lnTo>
                    <a:pt x="0" y="21600"/>
                  </a:lnTo>
                  <a:lnTo>
                    <a:pt x="0" y="18688"/>
                  </a:lnTo>
                </a:path>
              </a:pathLst>
            </a:custGeom>
            <a:noFill/>
            <a:ln w="22225" cap="flat">
              <a:solidFill>
                <a:schemeClr val="bg1">
                  <a:lumMod val="75000"/>
                </a:schemeClr>
              </a:solidFill>
              <a:prstDash val="solid"/>
              <a:miter lim="400000"/>
            </a:ln>
            <a:effectLst/>
          </p:spPr>
          <p:txBody>
            <a:bodyPr wrap="square" lIns="91416" tIns="45708" rIns="91416" bIns="45708" numCol="1"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pPr defTabSz="1460062">
                <a:lnSpc>
                  <a:spcPct val="100000"/>
                </a:lnSpc>
                <a:spcBef>
                  <a:spcPts val="0"/>
                </a:spcBef>
                <a:defRPr sz="10400">
                  <a:solidFill>
                    <a:srgbClr val="000000"/>
                  </a:solidFill>
                </a:defRPr>
              </a:pPr>
              <a:endParaRPr sz="1400"/>
            </a:p>
          </p:txBody>
        </p:sp>
        <p:sp>
          <p:nvSpPr>
            <p:cNvPr id="14" name="îsḷide">
              <a:extLst>
                <a:ext uri="{FF2B5EF4-FFF2-40B4-BE49-F238E27FC236}">
                  <a16:creationId xmlns:a16="http://schemas.microsoft.com/office/drawing/2014/main" xmlns="" id="{A24F442A-1B4A-4139-9910-3637E38AF9D7}"/>
                </a:ext>
              </a:extLst>
            </p:cNvPr>
            <p:cNvSpPr/>
            <p:nvPr/>
          </p:nvSpPr>
          <p:spPr>
            <a:xfrm flipH="1">
              <a:off x="9672549" y="2125021"/>
              <a:ext cx="1849525" cy="2657475"/>
            </a:xfrm>
            <a:prstGeom prst="rect">
              <a:avLst/>
            </a:prstGeom>
            <a:pattFill prst="pct5">
              <a:fgClr>
                <a:srgbClr val="E4E6EA"/>
              </a:fgClr>
              <a:bgClr>
                <a:srgbClr val="ADB5BF"/>
              </a:bgClr>
            </a:pattFill>
            <a:ln w="3175">
              <a:noFill/>
              <a:prstDash val="sysDash"/>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rmAutofit/>
            </a:bodyPr>
            <a:lstStyle/>
            <a:p>
              <a:pPr algn="ctr"/>
              <a:endParaRPr lang="zh-CN" altLang="en-US" sz="2799" b="1"/>
            </a:p>
          </p:txBody>
        </p:sp>
        <p:sp>
          <p:nvSpPr>
            <p:cNvPr id="15" name="îṣ1iḍè">
              <a:extLst>
                <a:ext uri="{FF2B5EF4-FFF2-40B4-BE49-F238E27FC236}">
                  <a16:creationId xmlns:a16="http://schemas.microsoft.com/office/drawing/2014/main" xmlns="" id="{3495B739-E5A7-4F4A-95FD-24BDFE4B18B1}"/>
                </a:ext>
              </a:extLst>
            </p:cNvPr>
            <p:cNvSpPr txBox="1"/>
            <p:nvPr/>
          </p:nvSpPr>
          <p:spPr bwMode="auto">
            <a:xfrm>
              <a:off x="6438335" y="1844591"/>
              <a:ext cx="2807999" cy="46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spcBef>
                  <a:spcPct val="0"/>
                </a:spcBef>
              </a:pPr>
              <a:r>
                <a:rPr lang="en-US" altLang="zh-CN" sz="1999" b="1" dirty="0"/>
                <a:t>Endnote</a:t>
              </a:r>
            </a:p>
          </p:txBody>
        </p:sp>
        <p:sp>
          <p:nvSpPr>
            <p:cNvPr id="16" name="ïṩļîďe">
              <a:extLst>
                <a:ext uri="{FF2B5EF4-FFF2-40B4-BE49-F238E27FC236}">
                  <a16:creationId xmlns:a16="http://schemas.microsoft.com/office/drawing/2014/main" xmlns="" id="{AC321F9B-F99D-44D6-95EE-4CF3F8A760F8}"/>
                </a:ext>
              </a:extLst>
            </p:cNvPr>
            <p:cNvSpPr/>
            <p:nvPr/>
          </p:nvSpPr>
          <p:spPr bwMode="auto">
            <a:xfrm>
              <a:off x="6864552" y="2460498"/>
              <a:ext cx="297474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399" indent="-171399">
                <a:lnSpc>
                  <a:spcPct val="120000"/>
                </a:lnSpc>
                <a:buFont typeface="Arial" panose="020B0604020202020204" pitchFamily="34" charset="0"/>
                <a:buChar char="•"/>
              </a:pPr>
              <a:r>
                <a:rPr lang="en-US" altLang="zh-CN" sz="1999" dirty="0">
                  <a:solidFill>
                    <a:srgbClr val="FF0000"/>
                  </a:solidFill>
                </a:rPr>
                <a:t>1.</a:t>
              </a:r>
              <a:r>
                <a:rPr lang="zh-CN" altLang="en-US" sz="1999" dirty="0">
                  <a:solidFill>
                    <a:srgbClr val="FF0000"/>
                  </a:solidFill>
                </a:rPr>
                <a:t>收费，网上有破解版</a:t>
              </a:r>
              <a:endParaRPr lang="en-US" altLang="zh-CN" sz="1999" dirty="0">
                <a:solidFill>
                  <a:srgbClr val="FF0000"/>
                </a:solidFill>
              </a:endParaRPr>
            </a:p>
          </p:txBody>
        </p:sp>
        <p:sp>
          <p:nvSpPr>
            <p:cNvPr id="17" name="ïšlíḋé">
              <a:extLst>
                <a:ext uri="{FF2B5EF4-FFF2-40B4-BE49-F238E27FC236}">
                  <a16:creationId xmlns:a16="http://schemas.microsoft.com/office/drawing/2014/main" xmlns="" id="{AC321F9B-F99D-44D6-95EE-4CF3F8A760F8}"/>
                </a:ext>
              </a:extLst>
            </p:cNvPr>
            <p:cNvSpPr/>
            <p:nvPr/>
          </p:nvSpPr>
          <p:spPr bwMode="auto">
            <a:xfrm>
              <a:off x="6864552" y="3054991"/>
              <a:ext cx="2807999"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399" indent="-171399">
                <a:lnSpc>
                  <a:spcPct val="120000"/>
                </a:lnSpc>
                <a:buFont typeface="Arial" panose="020B0604020202020204" pitchFamily="34" charset="0"/>
                <a:buChar char="•"/>
              </a:pPr>
              <a:r>
                <a:rPr lang="en-US" altLang="zh-CN" sz="1200" dirty="0"/>
                <a:t>2.</a:t>
              </a:r>
              <a:r>
                <a:rPr lang="zh-CN" altLang="en-US" sz="1200" dirty="0"/>
                <a:t>若为机构版且为合法用户（</a:t>
              </a:r>
              <a:r>
                <a:rPr lang="en-US" altLang="zh-CN" sz="1200" dirty="0"/>
                <a:t>IP</a:t>
              </a:r>
              <a:r>
                <a:rPr lang="zh-CN" altLang="en-US" sz="1200" dirty="0"/>
                <a:t>或</a:t>
              </a:r>
              <a:r>
                <a:rPr lang="en-US" altLang="zh-CN" sz="1200" dirty="0"/>
                <a:t>VPN</a:t>
              </a:r>
              <a:r>
                <a:rPr lang="zh-CN" altLang="en-US" sz="1200" dirty="0"/>
                <a:t>），若机构购买了</a:t>
              </a:r>
              <a:r>
                <a:rPr lang="en-US" altLang="zh-CN" sz="1200" dirty="0"/>
                <a:t>SCI</a:t>
              </a:r>
              <a:r>
                <a:rPr lang="zh-CN" altLang="en-US" sz="1200" dirty="0"/>
                <a:t>等，会自动把机构数据库做接入，且能在线下载全文，若无机构版，？？？？？？</a:t>
              </a:r>
              <a:endParaRPr lang="en-US" altLang="zh-CN" sz="1200" dirty="0"/>
            </a:p>
          </p:txBody>
        </p:sp>
        <p:sp>
          <p:nvSpPr>
            <p:cNvPr id="18" name="îṧḻiḍe">
              <a:extLst>
                <a:ext uri="{FF2B5EF4-FFF2-40B4-BE49-F238E27FC236}">
                  <a16:creationId xmlns:a16="http://schemas.microsoft.com/office/drawing/2014/main" xmlns="" id="{AC321F9B-F99D-44D6-95EE-4CF3F8A760F8}"/>
                </a:ext>
              </a:extLst>
            </p:cNvPr>
            <p:cNvSpPr/>
            <p:nvPr/>
          </p:nvSpPr>
          <p:spPr bwMode="auto">
            <a:xfrm>
              <a:off x="6864551" y="3912807"/>
              <a:ext cx="2807999"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399" indent="-171399">
                <a:lnSpc>
                  <a:spcPct val="120000"/>
                </a:lnSpc>
                <a:buFont typeface="Arial" panose="020B0604020202020204" pitchFamily="34" charset="0"/>
                <a:buChar char="•"/>
              </a:pPr>
              <a:r>
                <a:rPr lang="en-US" altLang="zh-CN" sz="1100" dirty="0"/>
                <a:t>3. </a:t>
              </a:r>
              <a:r>
                <a:rPr lang="zh-CN" altLang="en-US" sz="1100" dirty="0"/>
                <a:t>申请账号之后多端同步</a:t>
              </a:r>
              <a:endParaRPr lang="en-US" altLang="zh-CN" sz="1100" dirty="0"/>
            </a:p>
          </p:txBody>
        </p:sp>
        <p:sp>
          <p:nvSpPr>
            <p:cNvPr id="19" name="is1îďê">
              <a:extLst>
                <a:ext uri="{FF2B5EF4-FFF2-40B4-BE49-F238E27FC236}">
                  <a16:creationId xmlns:a16="http://schemas.microsoft.com/office/drawing/2014/main" xmlns="" id="{AC321F9B-F99D-44D6-95EE-4CF3F8A760F8}"/>
                </a:ext>
              </a:extLst>
            </p:cNvPr>
            <p:cNvSpPr/>
            <p:nvPr/>
          </p:nvSpPr>
          <p:spPr bwMode="auto">
            <a:xfrm>
              <a:off x="6884526" y="4302640"/>
              <a:ext cx="2807999"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399" indent="-171399">
                <a:lnSpc>
                  <a:spcPct val="120000"/>
                </a:lnSpc>
                <a:buFont typeface="Arial" panose="020B0604020202020204" pitchFamily="34" charset="0"/>
                <a:buChar char="•"/>
              </a:pPr>
              <a:r>
                <a:rPr lang="en-US" altLang="zh-CN" sz="1100" dirty="0"/>
                <a:t>4.  </a:t>
              </a:r>
              <a:r>
                <a:rPr lang="zh-CN" altLang="en-US" sz="1100" dirty="0"/>
                <a:t>科研团队资源共享</a:t>
              </a:r>
              <a:endParaRPr lang="en-US" altLang="zh-CN" sz="1100" dirty="0"/>
            </a:p>
            <a:p>
              <a:pPr marL="171399" indent="-171399">
                <a:lnSpc>
                  <a:spcPct val="120000"/>
                </a:lnSpc>
                <a:buFont typeface="Arial" panose="020B0604020202020204" pitchFamily="34" charset="0"/>
                <a:buChar char="•"/>
              </a:pPr>
              <a:r>
                <a:rPr lang="en-US" altLang="zh-CN" sz="1100" dirty="0"/>
                <a:t>…….</a:t>
              </a:r>
            </a:p>
          </p:txBody>
        </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646" y="2980310"/>
            <a:ext cx="1046590" cy="1026967"/>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9186" y="2787007"/>
            <a:ext cx="1466468" cy="1456946"/>
          </a:xfrm>
          <a:prstGeom prst="rect">
            <a:avLst/>
          </a:prstGeom>
        </p:spPr>
      </p:pic>
      <p:pic>
        <p:nvPicPr>
          <p:cNvPr id="20" name="图片 19"/>
          <p:cNvPicPr>
            <a:picLocks noChangeAspect="1"/>
          </p:cNvPicPr>
          <p:nvPr/>
        </p:nvPicPr>
        <p:blipFill>
          <a:blip r:embed="rId5"/>
          <a:stretch>
            <a:fillRect/>
          </a:stretch>
        </p:blipFill>
        <p:spPr>
          <a:xfrm>
            <a:off x="381418" y="2967844"/>
            <a:ext cx="995447" cy="996612"/>
          </a:xfrm>
          <a:prstGeom prst="rect">
            <a:avLst/>
          </a:prstGeom>
          <a:ln>
            <a:noFill/>
          </a:ln>
          <a:effectLst>
            <a:outerShdw blurRad="292100" dist="139700" dir="2700000" algn="tl" rotWithShape="0">
              <a:srgbClr val="333333">
                <a:alpha val="65000"/>
              </a:srgbClr>
            </a:outerShdw>
          </a:effectLst>
        </p:spPr>
      </p:pic>
      <p:sp>
        <p:nvSpPr>
          <p:cNvPr id="23" name="文本框 22"/>
          <p:cNvSpPr txBox="1"/>
          <p:nvPr/>
        </p:nvSpPr>
        <p:spPr>
          <a:xfrm>
            <a:off x="670084" y="1216263"/>
            <a:ext cx="10851834" cy="1138477"/>
          </a:xfrm>
          <a:prstGeom prst="rect">
            <a:avLst/>
          </a:prstGeom>
          <a:noFill/>
        </p:spPr>
        <p:txBody>
          <a:bodyPr wrap="square" rtlCol="0">
            <a:spAutoFit/>
          </a:bodyPr>
          <a:lstStyle/>
          <a:p>
            <a:r>
              <a:rPr lang="zh-CN" altLang="en-US" sz="2799" dirty="0"/>
              <a:t>      </a:t>
            </a:r>
            <a:r>
              <a:rPr lang="zh-CN" altLang="en-US" sz="2799" b="1" dirty="0">
                <a:solidFill>
                  <a:srgbClr val="2D07CF"/>
                </a:solidFill>
              </a:rPr>
              <a:t>在基本功能都</a:t>
            </a:r>
            <a:r>
              <a:rPr lang="zh-CN" altLang="en-US" sz="2800" b="1" dirty="0">
                <a:latin typeface="+mj-lt"/>
                <a:ea typeface="+mj-ea"/>
                <a:cs typeface="+mj-cs"/>
              </a:rPr>
              <a:t>满足</a:t>
            </a:r>
            <a:r>
              <a:rPr lang="zh-CN" altLang="en-US" sz="2799" b="1" dirty="0">
                <a:solidFill>
                  <a:srgbClr val="2D07CF"/>
                </a:solidFill>
              </a:rPr>
              <a:t>的前提下，是否</a:t>
            </a:r>
            <a:r>
              <a:rPr lang="zh-CN" altLang="en-US" sz="3999" b="1" dirty="0">
                <a:solidFill>
                  <a:srgbClr val="FF0000"/>
                </a:solidFill>
              </a:rPr>
              <a:t>免费</a:t>
            </a:r>
            <a:r>
              <a:rPr lang="zh-CN" altLang="en-US" sz="2799" b="1" dirty="0">
                <a:solidFill>
                  <a:srgbClr val="2D07CF"/>
                </a:solidFill>
              </a:rPr>
              <a:t>对普通用户就显得特别重要！</a:t>
            </a:r>
          </a:p>
        </p:txBody>
      </p:sp>
    </p:spTree>
    <p:custDataLst>
      <p:tags r:id="rId1"/>
    </p:custDataLst>
    <p:extLst>
      <p:ext uri="{BB962C8B-B14F-4D97-AF65-F5344CB8AC3E}">
        <p14:creationId xmlns:p14="http://schemas.microsoft.com/office/powerpoint/2010/main" val="296284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4817" y="333463"/>
            <a:ext cx="6957144" cy="584623"/>
          </a:xfrm>
          <a:prstGeom prst="rect">
            <a:avLst/>
          </a:prstGeom>
          <a:noFill/>
        </p:spPr>
        <p:txBody>
          <a:bodyPr wrap="none" rtlCol="0">
            <a:spAutoFit/>
          </a:bodyPr>
          <a:lstStyle/>
          <a:p>
            <a:r>
              <a:rPr lang="zh-CN" altLang="en-US" sz="3199" b="1" dirty="0" smtClean="0">
                <a:solidFill>
                  <a:srgbClr val="2D07CF"/>
                </a:solidFill>
              </a:rPr>
              <a:t>问</a:t>
            </a:r>
            <a:r>
              <a:rPr lang="en-US" altLang="zh-CN" sz="3199" b="1" dirty="0" smtClean="0">
                <a:solidFill>
                  <a:srgbClr val="2D07CF"/>
                </a:solidFill>
              </a:rPr>
              <a:t>2</a:t>
            </a:r>
            <a:r>
              <a:rPr lang="zh-CN" altLang="en-US" sz="3199" b="1" dirty="0" smtClean="0">
                <a:solidFill>
                  <a:srgbClr val="2D07CF"/>
                </a:solidFill>
              </a:rPr>
              <a:t>：</a:t>
            </a:r>
            <a:r>
              <a:rPr lang="zh-CN" altLang="en-US" sz="3199" b="1" dirty="0">
                <a:solidFill>
                  <a:srgbClr val="2D07CF"/>
                </a:solidFill>
              </a:rPr>
              <a:t>如何保证网络捕手为最新设置？</a:t>
            </a:r>
          </a:p>
        </p:txBody>
      </p:sp>
      <p:pic>
        <p:nvPicPr>
          <p:cNvPr id="3" name="图片 2"/>
          <p:cNvPicPr/>
          <p:nvPr/>
        </p:nvPicPr>
        <p:blipFill>
          <a:blip r:embed="rId2"/>
          <a:stretch>
            <a:fillRect/>
          </a:stretch>
        </p:blipFill>
        <p:spPr>
          <a:xfrm>
            <a:off x="8173767" y="1773247"/>
            <a:ext cx="6036594" cy="4436751"/>
          </a:xfrm>
          <a:prstGeom prst="rect">
            <a:avLst/>
          </a:prstGeom>
        </p:spPr>
      </p:pic>
      <p:pic>
        <p:nvPicPr>
          <p:cNvPr id="5" name="图片 4"/>
          <p:cNvPicPr>
            <a:picLocks noChangeAspect="1"/>
          </p:cNvPicPr>
          <p:nvPr/>
        </p:nvPicPr>
        <p:blipFill>
          <a:blip r:embed="rId3"/>
          <a:stretch>
            <a:fillRect/>
          </a:stretch>
        </p:blipFill>
        <p:spPr>
          <a:xfrm>
            <a:off x="1" y="918085"/>
            <a:ext cx="3113475" cy="2189906"/>
          </a:xfrm>
          <a:prstGeom prst="rect">
            <a:avLst/>
          </a:prstGeom>
        </p:spPr>
      </p:pic>
      <p:pic>
        <p:nvPicPr>
          <p:cNvPr id="6" name="图片 5"/>
          <p:cNvPicPr>
            <a:picLocks noChangeAspect="1"/>
          </p:cNvPicPr>
          <p:nvPr/>
        </p:nvPicPr>
        <p:blipFill>
          <a:blip r:embed="rId4"/>
          <a:stretch>
            <a:fillRect/>
          </a:stretch>
        </p:blipFill>
        <p:spPr>
          <a:xfrm>
            <a:off x="1087186" y="2925076"/>
            <a:ext cx="3589541" cy="3437200"/>
          </a:xfrm>
          <a:prstGeom prst="rect">
            <a:avLst/>
          </a:prstGeom>
        </p:spPr>
      </p:pic>
      <p:pic>
        <p:nvPicPr>
          <p:cNvPr id="7" name="图片 6"/>
          <p:cNvPicPr>
            <a:picLocks noChangeAspect="1"/>
          </p:cNvPicPr>
          <p:nvPr/>
        </p:nvPicPr>
        <p:blipFill>
          <a:blip r:embed="rId5"/>
          <a:stretch>
            <a:fillRect/>
          </a:stretch>
        </p:blipFill>
        <p:spPr>
          <a:xfrm>
            <a:off x="4599778" y="981365"/>
            <a:ext cx="3650939" cy="3786638"/>
          </a:xfrm>
          <a:prstGeom prst="rect">
            <a:avLst/>
          </a:prstGeom>
        </p:spPr>
      </p:pic>
    </p:spTree>
    <p:extLst>
      <p:ext uri="{BB962C8B-B14F-4D97-AF65-F5344CB8AC3E}">
        <p14:creationId xmlns:p14="http://schemas.microsoft.com/office/powerpoint/2010/main" val="200846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4817" y="333463"/>
            <a:ext cx="8598192" cy="584623"/>
          </a:xfrm>
          <a:prstGeom prst="rect">
            <a:avLst/>
          </a:prstGeom>
          <a:noFill/>
        </p:spPr>
        <p:txBody>
          <a:bodyPr wrap="none" rtlCol="0">
            <a:spAutoFit/>
          </a:bodyPr>
          <a:lstStyle/>
          <a:p>
            <a:r>
              <a:rPr lang="zh-CN" altLang="en-US" sz="3199" b="1" dirty="0" smtClean="0">
                <a:solidFill>
                  <a:srgbClr val="2D07CF"/>
                </a:solidFill>
              </a:rPr>
              <a:t>问</a:t>
            </a:r>
            <a:r>
              <a:rPr lang="en-US" altLang="zh-CN" sz="3199" b="1" dirty="0" smtClean="0">
                <a:solidFill>
                  <a:srgbClr val="2D07CF"/>
                </a:solidFill>
              </a:rPr>
              <a:t>3</a:t>
            </a:r>
            <a:r>
              <a:rPr lang="zh-CN" altLang="en-US" sz="3199" b="1" dirty="0" smtClean="0">
                <a:solidFill>
                  <a:srgbClr val="2D07CF"/>
                </a:solidFill>
              </a:rPr>
              <a:t>：</a:t>
            </a:r>
            <a:r>
              <a:rPr lang="zh-CN" altLang="en-US" sz="3199" b="1" dirty="0">
                <a:solidFill>
                  <a:srgbClr val="2D07CF"/>
                </a:solidFill>
              </a:rPr>
              <a:t>如何保证中文全文获取插件为最新设置？</a:t>
            </a:r>
          </a:p>
        </p:txBody>
      </p:sp>
      <p:pic>
        <p:nvPicPr>
          <p:cNvPr id="4" name="图片 3"/>
          <p:cNvPicPr>
            <a:picLocks noChangeAspect="1"/>
          </p:cNvPicPr>
          <p:nvPr/>
        </p:nvPicPr>
        <p:blipFill>
          <a:blip r:embed="rId2"/>
          <a:stretch>
            <a:fillRect/>
          </a:stretch>
        </p:blipFill>
        <p:spPr>
          <a:xfrm>
            <a:off x="408850" y="1341312"/>
            <a:ext cx="2637408" cy="3237252"/>
          </a:xfrm>
          <a:prstGeom prst="rect">
            <a:avLst/>
          </a:prstGeom>
        </p:spPr>
      </p:pic>
      <p:pic>
        <p:nvPicPr>
          <p:cNvPr id="8" name="图片 7"/>
          <p:cNvPicPr>
            <a:picLocks noChangeAspect="1"/>
          </p:cNvPicPr>
          <p:nvPr/>
        </p:nvPicPr>
        <p:blipFill>
          <a:blip r:embed="rId3"/>
          <a:stretch>
            <a:fillRect/>
          </a:stretch>
        </p:blipFill>
        <p:spPr>
          <a:xfrm>
            <a:off x="1920623" y="884606"/>
            <a:ext cx="5795159" cy="5964362"/>
          </a:xfrm>
          <a:prstGeom prst="rect">
            <a:avLst/>
          </a:prstGeom>
        </p:spPr>
      </p:pic>
      <p:pic>
        <p:nvPicPr>
          <p:cNvPr id="9" name="图片 8"/>
          <p:cNvPicPr>
            <a:picLocks noChangeAspect="1"/>
          </p:cNvPicPr>
          <p:nvPr/>
        </p:nvPicPr>
        <p:blipFill>
          <a:blip r:embed="rId4"/>
          <a:stretch>
            <a:fillRect/>
          </a:stretch>
        </p:blipFill>
        <p:spPr>
          <a:xfrm>
            <a:off x="7463796" y="918084"/>
            <a:ext cx="4809231" cy="6118394"/>
          </a:xfrm>
          <a:prstGeom prst="rect">
            <a:avLst/>
          </a:prstGeom>
        </p:spPr>
      </p:pic>
    </p:spTree>
    <p:extLst>
      <p:ext uri="{BB962C8B-B14F-4D97-AF65-F5344CB8AC3E}">
        <p14:creationId xmlns:p14="http://schemas.microsoft.com/office/powerpoint/2010/main" val="269056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descr="74439761-4aac-425d-b710-8da014341275"/>
          <p:cNvSpPr>
            <a:spLocks noGrp="1"/>
          </p:cNvSpPr>
          <p:nvPr>
            <p:ph type="title"/>
          </p:nvPr>
        </p:nvSpPr>
        <p:spPr>
          <a:xfrm>
            <a:off x="5558674" y="1861523"/>
            <a:ext cx="4989922" cy="1343660"/>
          </a:xfrm>
        </p:spPr>
        <p:txBody>
          <a:bodyPr/>
          <a:lstStyle/>
          <a:p>
            <a:r>
              <a:rPr lang="en-US" altLang="zh-CN" dirty="0" smtClean="0"/>
              <a:t>2 </a:t>
            </a:r>
            <a:r>
              <a:rPr lang="zh-CN" altLang="en-US" dirty="0" smtClean="0"/>
              <a:t>在写作过程中自动生成参考文献</a:t>
            </a:r>
            <a:endParaRPr lang="en-US" dirty="0"/>
          </a:p>
        </p:txBody>
      </p:sp>
      <p:sp>
        <p:nvSpPr>
          <p:cNvPr id="25" name="文本占位符 24"/>
          <p:cNvSpPr>
            <a:spLocks noGrp="1"/>
          </p:cNvSpPr>
          <p:nvPr>
            <p:ph type="body" sz="quarter" idx="1"/>
          </p:nvPr>
        </p:nvSpPr>
        <p:spPr/>
        <p:txBody>
          <a:bodyPr/>
          <a:lstStyle/>
          <a:p>
            <a:r>
              <a:rPr lang="zh-CN" altLang="en-US" dirty="0" smtClean="0"/>
              <a:t>节省时间，提高质量和效率</a:t>
            </a:r>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en-US" dirty="0"/>
          </a:p>
        </p:txBody>
      </p:sp>
      <p:grpSp>
        <p:nvGrpSpPr>
          <p:cNvPr id="119" name="2712fb83-98be-4d9f-adb4-de64ece085d6.source.6.zh-Hans">
            <a:extLst>
              <a:ext uri="{FF2B5EF4-FFF2-40B4-BE49-F238E27FC236}">
                <a16:creationId xmlns:a16="http://schemas.microsoft.com/office/drawing/2014/main" xmlns="" id="{D3F22E27-939A-3498-D871-5B87A4F528BB}"/>
              </a:ext>
            </a:extLst>
          </p:cNvPr>
          <p:cNvGrpSpPr/>
          <p:nvPr/>
        </p:nvGrpSpPr>
        <p:grpSpPr>
          <a:xfrm>
            <a:off x="527049" y="1757815"/>
            <a:ext cx="11125202" cy="5100185"/>
            <a:chOff x="533398" y="1757816"/>
            <a:chExt cx="11125202" cy="5100185"/>
          </a:xfrm>
        </p:grpSpPr>
        <p:grpSp>
          <p:nvGrpSpPr>
            <p:cNvPr id="117" name="组合 116">
              <a:extLst>
                <a:ext uri="{FF2B5EF4-FFF2-40B4-BE49-F238E27FC236}">
                  <a16:creationId xmlns:a16="http://schemas.microsoft.com/office/drawing/2014/main" xmlns="" id="{1F18D5C6-C6E8-945F-49B6-1A8A91669F3E}"/>
                </a:ext>
              </a:extLst>
            </p:cNvPr>
            <p:cNvGrpSpPr/>
            <p:nvPr/>
          </p:nvGrpSpPr>
          <p:grpSpPr>
            <a:xfrm>
              <a:off x="986765" y="1757816"/>
              <a:ext cx="5042211" cy="5100185"/>
              <a:chOff x="986765" y="1757816"/>
              <a:chExt cx="5042211" cy="5100185"/>
            </a:xfrm>
          </p:grpSpPr>
          <p:sp>
            <p:nvSpPr>
              <p:cNvPr id="107" name="ComponentBackground1">
                <a:extLst>
                  <a:ext uri="{FF2B5EF4-FFF2-40B4-BE49-F238E27FC236}">
                    <a16:creationId xmlns:a16="http://schemas.microsoft.com/office/drawing/2014/main" xmlns="" id="{E131450E-BB45-B6D9-6A3D-A34E69378412}"/>
                  </a:ext>
                </a:extLst>
              </p:cNvPr>
              <p:cNvSpPr/>
              <p:nvPr/>
            </p:nvSpPr>
            <p:spPr>
              <a:xfrm rot="16200000" flipH="1" flipV="1">
                <a:off x="957780" y="1786804"/>
                <a:ext cx="5100182" cy="5042211"/>
              </a:xfrm>
              <a:custGeom>
                <a:avLst/>
                <a:gdLst>
                  <a:gd name="connsiteX0" fmla="*/ 0 w 5100182"/>
                  <a:gd name="connsiteY0" fmla="*/ 5042211 h 5042211"/>
                  <a:gd name="connsiteX1" fmla="*/ 0 w 5100182"/>
                  <a:gd name="connsiteY1" fmla="*/ 1257741 h 5042211"/>
                  <a:gd name="connsiteX2" fmla="*/ 228094 w 5100182"/>
                  <a:gd name="connsiteY2" fmla="*/ 1029647 h 5042211"/>
                  <a:gd name="connsiteX3" fmla="*/ 398199 w 5100182"/>
                  <a:gd name="connsiteY3" fmla="*/ 1029647 h 5042211"/>
                  <a:gd name="connsiteX4" fmla="*/ 398199 w 5100182"/>
                  <a:gd name="connsiteY4" fmla="*/ 528580 h 5042211"/>
                  <a:gd name="connsiteX5" fmla="*/ 926779 w 5100182"/>
                  <a:gd name="connsiteY5" fmla="*/ 0 h 5042211"/>
                  <a:gd name="connsiteX6" fmla="*/ 5100182 w 5100182"/>
                  <a:gd name="connsiteY6" fmla="*/ 0 h 5042211"/>
                  <a:gd name="connsiteX7" fmla="*/ 5100182 w 5100182"/>
                  <a:gd name="connsiteY7" fmla="*/ 114105 h 5042211"/>
                  <a:gd name="connsiteX8" fmla="*/ 926779 w 5100182"/>
                  <a:gd name="connsiteY8" fmla="*/ 114105 h 5042211"/>
                  <a:gd name="connsiteX9" fmla="*/ 512305 w 5100182"/>
                  <a:gd name="connsiteY9" fmla="*/ 528579 h 5042211"/>
                  <a:gd name="connsiteX10" fmla="*/ 512304 w 5100182"/>
                  <a:gd name="connsiteY10" fmla="*/ 1029647 h 5042211"/>
                  <a:gd name="connsiteX11" fmla="*/ 799172 w 5100182"/>
                  <a:gd name="connsiteY11" fmla="*/ 1029647 h 5042211"/>
                  <a:gd name="connsiteX12" fmla="*/ 1027266 w 5100182"/>
                  <a:gd name="connsiteY12" fmla="*/ 1257741 h 5042211"/>
                  <a:gd name="connsiteX13" fmla="*/ 1027266 w 5100182"/>
                  <a:gd name="connsiteY13" fmla="*/ 5042211 h 50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182" h="5042211">
                    <a:moveTo>
                      <a:pt x="0" y="5042211"/>
                    </a:moveTo>
                    <a:lnTo>
                      <a:pt x="0" y="1257741"/>
                    </a:lnTo>
                    <a:cubicBezTo>
                      <a:pt x="0" y="1131768"/>
                      <a:pt x="102121" y="1029647"/>
                      <a:pt x="228094" y="1029647"/>
                    </a:cubicBezTo>
                    <a:lnTo>
                      <a:pt x="398199" y="1029647"/>
                    </a:lnTo>
                    <a:lnTo>
                      <a:pt x="398199" y="528580"/>
                    </a:lnTo>
                    <a:cubicBezTo>
                      <a:pt x="398199" y="236652"/>
                      <a:pt x="634852" y="0"/>
                      <a:pt x="926779" y="0"/>
                    </a:cubicBezTo>
                    <a:lnTo>
                      <a:pt x="5100182" y="0"/>
                    </a:lnTo>
                    <a:lnTo>
                      <a:pt x="5100182" y="114105"/>
                    </a:lnTo>
                    <a:lnTo>
                      <a:pt x="926779" y="114105"/>
                    </a:lnTo>
                    <a:cubicBezTo>
                      <a:pt x="697871" y="114105"/>
                      <a:pt x="512305" y="299671"/>
                      <a:pt x="512305" y="528579"/>
                    </a:cubicBezTo>
                    <a:cubicBezTo>
                      <a:pt x="512305" y="695602"/>
                      <a:pt x="512304" y="862624"/>
                      <a:pt x="512304" y="1029647"/>
                    </a:cubicBezTo>
                    <a:lnTo>
                      <a:pt x="799172" y="1029647"/>
                    </a:lnTo>
                    <a:cubicBezTo>
                      <a:pt x="925145" y="1029647"/>
                      <a:pt x="1027266" y="1131768"/>
                      <a:pt x="1027266" y="1257741"/>
                    </a:cubicBezTo>
                    <a:lnTo>
                      <a:pt x="1027266" y="5042211"/>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30" name="IconBackground1">
                <a:extLst>
                  <a:ext uri="{FF2B5EF4-FFF2-40B4-BE49-F238E27FC236}">
                    <a16:creationId xmlns:a16="http://schemas.microsoft.com/office/drawing/2014/main" xmlns="" id="{088AE186-5AAA-43D7-83B7-149967ABADF0}"/>
                  </a:ext>
                </a:extLst>
              </p:cNvPr>
              <p:cNvSpPr/>
              <p:nvPr/>
            </p:nvSpPr>
            <p:spPr>
              <a:xfrm rot="10800000">
                <a:off x="4103457" y="1932906"/>
                <a:ext cx="677091" cy="677090"/>
              </a:xfrm>
              <a:prstGeom prst="ellipse">
                <a:avLst/>
              </a:prstGeom>
              <a:solidFill>
                <a:schemeClr val="tx2">
                  <a:alpha val="70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tx2"/>
                  </a:solidFill>
                </a:endParaRPr>
              </a:p>
            </p:txBody>
          </p:sp>
          <p:sp>
            <p:nvSpPr>
              <p:cNvPr id="31" name="Icon1">
                <a:extLst>
                  <a:ext uri="{FF2B5EF4-FFF2-40B4-BE49-F238E27FC236}">
                    <a16:creationId xmlns:a16="http://schemas.microsoft.com/office/drawing/2014/main" xmlns="" id="{37E5BDC9-DAFB-432C-8CC0-7EB43C39287E}"/>
                  </a:ext>
                </a:extLst>
              </p:cNvPr>
              <p:cNvSpPr/>
              <p:nvPr/>
            </p:nvSpPr>
            <p:spPr bwMode="auto">
              <a:xfrm>
                <a:off x="4245789" y="2075511"/>
                <a:ext cx="392427" cy="391879"/>
              </a:xfrm>
              <a:custGeom>
                <a:avLst/>
                <a:gdLst>
                  <a:gd name="T0" fmla="*/ 5645 w 6302"/>
                  <a:gd name="T1" fmla="*/ 4726 h 6302"/>
                  <a:gd name="T2" fmla="*/ 5645 w 6302"/>
                  <a:gd name="T3" fmla="*/ 3212 h 6302"/>
                  <a:gd name="T4" fmla="*/ 3282 w 6302"/>
                  <a:gd name="T5" fmla="*/ 3212 h 6302"/>
                  <a:gd name="T6" fmla="*/ 3282 w 6302"/>
                  <a:gd name="T7" fmla="*/ 2101 h 6302"/>
                  <a:gd name="T8" fmla="*/ 4857 w 6302"/>
                  <a:gd name="T9" fmla="*/ 2101 h 6302"/>
                  <a:gd name="T10" fmla="*/ 4857 w 6302"/>
                  <a:gd name="T11" fmla="*/ 0 h 6302"/>
                  <a:gd name="T12" fmla="*/ 1444 w 6302"/>
                  <a:gd name="T13" fmla="*/ 0 h 6302"/>
                  <a:gd name="T14" fmla="*/ 1444 w 6302"/>
                  <a:gd name="T15" fmla="*/ 2101 h 6302"/>
                  <a:gd name="T16" fmla="*/ 3019 w 6302"/>
                  <a:gd name="T17" fmla="*/ 2101 h 6302"/>
                  <a:gd name="T18" fmla="*/ 3019 w 6302"/>
                  <a:gd name="T19" fmla="*/ 3212 h 6302"/>
                  <a:gd name="T20" fmla="*/ 656 w 6302"/>
                  <a:gd name="T21" fmla="*/ 3212 h 6302"/>
                  <a:gd name="T22" fmla="*/ 656 w 6302"/>
                  <a:gd name="T23" fmla="*/ 4726 h 6302"/>
                  <a:gd name="T24" fmla="*/ 0 w 6302"/>
                  <a:gd name="T25" fmla="*/ 4726 h 6302"/>
                  <a:gd name="T26" fmla="*/ 0 w 6302"/>
                  <a:gd name="T27" fmla="*/ 6302 h 6302"/>
                  <a:gd name="T28" fmla="*/ 1575 w 6302"/>
                  <a:gd name="T29" fmla="*/ 6302 h 6302"/>
                  <a:gd name="T30" fmla="*/ 1575 w 6302"/>
                  <a:gd name="T31" fmla="*/ 4726 h 6302"/>
                  <a:gd name="T32" fmla="*/ 919 w 6302"/>
                  <a:gd name="T33" fmla="*/ 4726 h 6302"/>
                  <a:gd name="T34" fmla="*/ 919 w 6302"/>
                  <a:gd name="T35" fmla="*/ 3475 h 6302"/>
                  <a:gd name="T36" fmla="*/ 3019 w 6302"/>
                  <a:gd name="T37" fmla="*/ 3475 h 6302"/>
                  <a:gd name="T38" fmla="*/ 3019 w 6302"/>
                  <a:gd name="T39" fmla="*/ 4726 h 6302"/>
                  <a:gd name="T40" fmla="*/ 2363 w 6302"/>
                  <a:gd name="T41" fmla="*/ 4726 h 6302"/>
                  <a:gd name="T42" fmla="*/ 2363 w 6302"/>
                  <a:gd name="T43" fmla="*/ 6302 h 6302"/>
                  <a:gd name="T44" fmla="*/ 3938 w 6302"/>
                  <a:gd name="T45" fmla="*/ 6302 h 6302"/>
                  <a:gd name="T46" fmla="*/ 3938 w 6302"/>
                  <a:gd name="T47" fmla="*/ 4726 h 6302"/>
                  <a:gd name="T48" fmla="*/ 3282 w 6302"/>
                  <a:gd name="T49" fmla="*/ 4726 h 6302"/>
                  <a:gd name="T50" fmla="*/ 3282 w 6302"/>
                  <a:gd name="T51" fmla="*/ 3475 h 6302"/>
                  <a:gd name="T52" fmla="*/ 5383 w 6302"/>
                  <a:gd name="T53" fmla="*/ 3475 h 6302"/>
                  <a:gd name="T54" fmla="*/ 5383 w 6302"/>
                  <a:gd name="T55" fmla="*/ 4726 h 6302"/>
                  <a:gd name="T56" fmla="*/ 4726 w 6302"/>
                  <a:gd name="T57" fmla="*/ 4726 h 6302"/>
                  <a:gd name="T58" fmla="*/ 4726 w 6302"/>
                  <a:gd name="T59" fmla="*/ 6302 h 6302"/>
                  <a:gd name="T60" fmla="*/ 6302 w 6302"/>
                  <a:gd name="T61" fmla="*/ 6302 h 6302"/>
                  <a:gd name="T62" fmla="*/ 6302 w 6302"/>
                  <a:gd name="T63" fmla="*/ 4726 h 6302"/>
                  <a:gd name="T64" fmla="*/ 5645 w 6302"/>
                  <a:gd name="T65" fmla="*/ 4726 h 6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02" h="6302">
                    <a:moveTo>
                      <a:pt x="5645" y="4726"/>
                    </a:moveTo>
                    <a:lnTo>
                      <a:pt x="5645" y="3212"/>
                    </a:lnTo>
                    <a:lnTo>
                      <a:pt x="3282" y="3212"/>
                    </a:lnTo>
                    <a:lnTo>
                      <a:pt x="3282" y="2101"/>
                    </a:lnTo>
                    <a:lnTo>
                      <a:pt x="4857" y="2101"/>
                    </a:lnTo>
                    <a:lnTo>
                      <a:pt x="4857" y="0"/>
                    </a:lnTo>
                    <a:lnTo>
                      <a:pt x="1444" y="0"/>
                    </a:lnTo>
                    <a:lnTo>
                      <a:pt x="1444" y="2101"/>
                    </a:lnTo>
                    <a:lnTo>
                      <a:pt x="3019" y="2101"/>
                    </a:lnTo>
                    <a:lnTo>
                      <a:pt x="3019" y="3212"/>
                    </a:lnTo>
                    <a:lnTo>
                      <a:pt x="656" y="3212"/>
                    </a:lnTo>
                    <a:lnTo>
                      <a:pt x="656" y="4726"/>
                    </a:lnTo>
                    <a:lnTo>
                      <a:pt x="0" y="4726"/>
                    </a:lnTo>
                    <a:lnTo>
                      <a:pt x="0" y="6302"/>
                    </a:lnTo>
                    <a:lnTo>
                      <a:pt x="1575" y="6302"/>
                    </a:lnTo>
                    <a:lnTo>
                      <a:pt x="1575" y="4726"/>
                    </a:lnTo>
                    <a:lnTo>
                      <a:pt x="919" y="4726"/>
                    </a:lnTo>
                    <a:lnTo>
                      <a:pt x="919" y="3475"/>
                    </a:lnTo>
                    <a:lnTo>
                      <a:pt x="3019" y="3475"/>
                    </a:lnTo>
                    <a:lnTo>
                      <a:pt x="3019" y="4726"/>
                    </a:lnTo>
                    <a:lnTo>
                      <a:pt x="2363" y="4726"/>
                    </a:lnTo>
                    <a:lnTo>
                      <a:pt x="2363" y="6302"/>
                    </a:lnTo>
                    <a:lnTo>
                      <a:pt x="3938" y="6302"/>
                    </a:lnTo>
                    <a:lnTo>
                      <a:pt x="3938" y="4726"/>
                    </a:lnTo>
                    <a:lnTo>
                      <a:pt x="3282" y="4726"/>
                    </a:lnTo>
                    <a:lnTo>
                      <a:pt x="3282" y="3475"/>
                    </a:lnTo>
                    <a:lnTo>
                      <a:pt x="5383" y="3475"/>
                    </a:lnTo>
                    <a:lnTo>
                      <a:pt x="5383" y="4726"/>
                    </a:lnTo>
                    <a:lnTo>
                      <a:pt x="4726" y="4726"/>
                    </a:lnTo>
                    <a:lnTo>
                      <a:pt x="4726" y="6302"/>
                    </a:lnTo>
                    <a:lnTo>
                      <a:pt x="6302" y="6302"/>
                    </a:lnTo>
                    <a:lnTo>
                      <a:pt x="6302" y="4726"/>
                    </a:lnTo>
                    <a:lnTo>
                      <a:pt x="5645" y="4726"/>
                    </a:lnTo>
                    <a:close/>
                  </a:path>
                </a:pathLst>
              </a:custGeom>
              <a:solidFill>
                <a:srgbClr val="FFFFFF"/>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5" name="Bullet1">
                <a:extLst>
                  <a:ext uri="{FF2B5EF4-FFF2-40B4-BE49-F238E27FC236}">
                    <a16:creationId xmlns:a16="http://schemas.microsoft.com/office/drawing/2014/main" xmlns="" id="{79D8CCCD-2A03-487E-A73C-9D8DEA1061DB}"/>
                  </a:ext>
                </a:extLst>
              </p:cNvPr>
              <p:cNvSpPr/>
              <p:nvPr/>
            </p:nvSpPr>
            <p:spPr>
              <a:xfrm>
                <a:off x="1113769" y="1757816"/>
                <a:ext cx="2724218" cy="472437"/>
              </a:xfrm>
              <a:prstGeom prst="rect">
                <a:avLst/>
              </a:prstGeom>
            </p:spPr>
            <p:txBody>
              <a:bodyPr wrap="square" lIns="91440" tIns="45720" rIns="91440" bIns="45720" anchor="b" anchorCtr="0">
                <a:normAutofit/>
              </a:bodyPr>
              <a:lstStyle/>
              <a:p>
                <a:r>
                  <a:rPr lang="zh-CN" altLang="en-US" b="1" dirty="0" smtClean="0"/>
                  <a:t>在</a:t>
                </a:r>
                <a:r>
                  <a:rPr lang="en-US" altLang="zh-CN" b="1" dirty="0" smtClean="0"/>
                  <a:t>word</a:t>
                </a:r>
                <a:r>
                  <a:rPr lang="zh-CN" altLang="en-US" b="1" dirty="0" smtClean="0"/>
                  <a:t>中装好</a:t>
                </a:r>
                <a:r>
                  <a:rPr lang="en-US" altLang="zh-CN" b="1" dirty="0" err="1" smtClean="0"/>
                  <a:t>Zotero</a:t>
                </a:r>
                <a:endParaRPr lang="en-US" dirty="0"/>
              </a:p>
            </p:txBody>
          </p:sp>
          <p:sp>
            <p:nvSpPr>
              <p:cNvPr id="46" name="Text1">
                <a:extLst>
                  <a:ext uri="{FF2B5EF4-FFF2-40B4-BE49-F238E27FC236}">
                    <a16:creationId xmlns:a16="http://schemas.microsoft.com/office/drawing/2014/main" xmlns="" id="{E83CDB86-DC55-4FDE-9CFC-735CBF813491}"/>
                  </a:ext>
                </a:extLst>
              </p:cNvPr>
              <p:cNvSpPr/>
              <p:nvPr/>
            </p:nvSpPr>
            <p:spPr>
              <a:xfrm>
                <a:off x="1113768" y="2230252"/>
                <a:ext cx="2724218" cy="554831"/>
              </a:xfrm>
              <a:prstGeom prst="rect">
                <a:avLst/>
              </a:prstGeom>
            </p:spPr>
            <p:txBody>
              <a:bodyPr wrap="square" lIns="91440" tIns="45720" rIns="91440" bIns="45720">
                <a:normAutofit/>
              </a:bodyPr>
              <a:lstStyle/>
              <a:p>
                <a:pPr>
                  <a:lnSpc>
                    <a:spcPct val="120000"/>
                  </a:lnSpc>
                </a:pPr>
                <a:r>
                  <a:rPr lang="zh-CN" altLang="en-US" sz="1200" dirty="0" smtClean="0"/>
                  <a:t>安装时先关闭办公软件</a:t>
                </a:r>
                <a:endParaRPr lang="en-US" dirty="0"/>
              </a:p>
            </p:txBody>
          </p:sp>
          <p:sp>
            <p:nvSpPr>
              <p:cNvPr id="44" name="Number1">
                <a:extLst>
                  <a:ext uri="{FF2B5EF4-FFF2-40B4-BE49-F238E27FC236}">
                    <a16:creationId xmlns:a16="http://schemas.microsoft.com/office/drawing/2014/main" xmlns="" id="{67FD7D49-82D0-4900-B88B-28D0B7668012}"/>
                  </a:ext>
                </a:extLst>
              </p:cNvPr>
              <p:cNvSpPr txBox="1"/>
              <p:nvPr/>
            </p:nvSpPr>
            <p:spPr>
              <a:xfrm flipH="1">
                <a:off x="5111210" y="2750892"/>
                <a:ext cx="686085" cy="445369"/>
              </a:xfrm>
              <a:prstGeom prst="rect">
                <a:avLst/>
              </a:prstGeom>
              <a:noFill/>
            </p:spPr>
            <p:txBody>
              <a:bodyPr wrap="square" lIns="91440" tIns="45720" rIns="91440" bIns="45720" anchor="ctr">
                <a:normAutofit fontScale="92500" lnSpcReduction="20000"/>
              </a:bodyPr>
              <a:lstStyle/>
              <a:p>
                <a:pPr defTabSz="1219140">
                  <a:lnSpc>
                    <a:spcPct val="120000"/>
                  </a:lnSpc>
                  <a:spcBef>
                    <a:spcPct val="0"/>
                  </a:spcBef>
                  <a:defRPr/>
                </a:pPr>
                <a:r>
                  <a:rPr lang="en-US" altLang="zh-CN" sz="2400" b="1" dirty="0" smtClean="0"/>
                  <a:t>1</a:t>
                </a:r>
                <a:endParaRPr lang="en-US" sz="2400" b="1" dirty="0"/>
              </a:p>
            </p:txBody>
          </p:sp>
        </p:grpSp>
        <p:grpSp>
          <p:nvGrpSpPr>
            <p:cNvPr id="113" name="组合 112">
              <a:extLst>
                <a:ext uri="{FF2B5EF4-FFF2-40B4-BE49-F238E27FC236}">
                  <a16:creationId xmlns:a16="http://schemas.microsoft.com/office/drawing/2014/main" xmlns="" id="{D97024A6-B03D-87F9-D85F-33B9859D94FD}"/>
                </a:ext>
              </a:extLst>
            </p:cNvPr>
            <p:cNvGrpSpPr/>
            <p:nvPr/>
          </p:nvGrpSpPr>
          <p:grpSpPr>
            <a:xfrm>
              <a:off x="6163022" y="1757816"/>
              <a:ext cx="5042212" cy="5100184"/>
              <a:chOff x="6163022" y="1757816"/>
              <a:chExt cx="5042212" cy="5100184"/>
            </a:xfrm>
          </p:grpSpPr>
          <p:sp>
            <p:nvSpPr>
              <p:cNvPr id="108" name="ComponentBackground2">
                <a:extLst>
                  <a:ext uri="{FF2B5EF4-FFF2-40B4-BE49-F238E27FC236}">
                    <a16:creationId xmlns:a16="http://schemas.microsoft.com/office/drawing/2014/main" xmlns="" id="{B503E708-4F66-FEF5-6890-706A6C7DF687}"/>
                  </a:ext>
                </a:extLst>
              </p:cNvPr>
              <p:cNvSpPr/>
              <p:nvPr/>
            </p:nvSpPr>
            <p:spPr>
              <a:xfrm rot="5400000" flipV="1">
                <a:off x="6134037" y="1786803"/>
                <a:ext cx="5100182" cy="5042212"/>
              </a:xfrm>
              <a:custGeom>
                <a:avLst/>
                <a:gdLst>
                  <a:gd name="connsiteX0" fmla="*/ 398200 w 5100182"/>
                  <a:gd name="connsiteY0" fmla="*/ 528580 h 5042212"/>
                  <a:gd name="connsiteX1" fmla="*/ 398200 w 5100182"/>
                  <a:gd name="connsiteY1" fmla="*/ 1029647 h 5042212"/>
                  <a:gd name="connsiteX2" fmla="*/ 512305 w 5100182"/>
                  <a:gd name="connsiteY2" fmla="*/ 1029647 h 5042212"/>
                  <a:gd name="connsiteX3" fmla="*/ 512306 w 5100182"/>
                  <a:gd name="connsiteY3" fmla="*/ 528579 h 5042212"/>
                  <a:gd name="connsiteX4" fmla="*/ 926780 w 5100182"/>
                  <a:gd name="connsiteY4" fmla="*/ 114105 h 5042212"/>
                  <a:gd name="connsiteX5" fmla="*/ 5100182 w 5100182"/>
                  <a:gd name="connsiteY5" fmla="*/ 114105 h 5042212"/>
                  <a:gd name="connsiteX6" fmla="*/ 5100182 w 5100182"/>
                  <a:gd name="connsiteY6" fmla="*/ 0 h 5042212"/>
                  <a:gd name="connsiteX7" fmla="*/ 926780 w 5100182"/>
                  <a:gd name="connsiteY7" fmla="*/ 0 h 5042212"/>
                  <a:gd name="connsiteX8" fmla="*/ 398200 w 5100182"/>
                  <a:gd name="connsiteY8" fmla="*/ 528580 h 5042212"/>
                  <a:gd name="connsiteX9" fmla="*/ 0 w 5100182"/>
                  <a:gd name="connsiteY9" fmla="*/ 1257742 h 5042212"/>
                  <a:gd name="connsiteX10" fmla="*/ 0 w 5100182"/>
                  <a:gd name="connsiteY10" fmla="*/ 5042212 h 5042212"/>
                  <a:gd name="connsiteX11" fmla="*/ 1027266 w 5100182"/>
                  <a:gd name="connsiteY11" fmla="*/ 5042212 h 5042212"/>
                  <a:gd name="connsiteX12" fmla="*/ 1027266 w 5100182"/>
                  <a:gd name="connsiteY12" fmla="*/ 1257742 h 5042212"/>
                  <a:gd name="connsiteX13" fmla="*/ 799172 w 5100182"/>
                  <a:gd name="connsiteY13" fmla="*/ 1029648 h 5042212"/>
                  <a:gd name="connsiteX14" fmla="*/ 228094 w 5100182"/>
                  <a:gd name="connsiteY14" fmla="*/ 1029648 h 5042212"/>
                  <a:gd name="connsiteX15" fmla="*/ 0 w 5100182"/>
                  <a:gd name="connsiteY15" fmla="*/ 1257742 h 50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0182" h="5042212">
                    <a:moveTo>
                      <a:pt x="398200" y="528580"/>
                    </a:moveTo>
                    <a:lnTo>
                      <a:pt x="398200" y="1029647"/>
                    </a:lnTo>
                    <a:lnTo>
                      <a:pt x="512305" y="1029647"/>
                    </a:lnTo>
                    <a:cubicBezTo>
                      <a:pt x="512305" y="862624"/>
                      <a:pt x="512306" y="695602"/>
                      <a:pt x="512306" y="528579"/>
                    </a:cubicBezTo>
                    <a:cubicBezTo>
                      <a:pt x="512306" y="299671"/>
                      <a:pt x="697872" y="114105"/>
                      <a:pt x="926780" y="114105"/>
                    </a:cubicBezTo>
                    <a:lnTo>
                      <a:pt x="5100182" y="114105"/>
                    </a:lnTo>
                    <a:lnTo>
                      <a:pt x="5100182" y="0"/>
                    </a:lnTo>
                    <a:lnTo>
                      <a:pt x="926780" y="0"/>
                    </a:lnTo>
                    <a:cubicBezTo>
                      <a:pt x="634853" y="0"/>
                      <a:pt x="398200" y="236653"/>
                      <a:pt x="398200" y="528580"/>
                    </a:cubicBezTo>
                    <a:close/>
                    <a:moveTo>
                      <a:pt x="0" y="1257742"/>
                    </a:moveTo>
                    <a:lnTo>
                      <a:pt x="0" y="5042212"/>
                    </a:lnTo>
                    <a:lnTo>
                      <a:pt x="1027266" y="5042212"/>
                    </a:lnTo>
                    <a:lnTo>
                      <a:pt x="1027266" y="1257742"/>
                    </a:lnTo>
                    <a:cubicBezTo>
                      <a:pt x="1027266" y="1131769"/>
                      <a:pt x="925145" y="1029648"/>
                      <a:pt x="799172" y="1029648"/>
                    </a:cubicBezTo>
                    <a:lnTo>
                      <a:pt x="228094" y="1029648"/>
                    </a:lnTo>
                    <a:cubicBezTo>
                      <a:pt x="102121" y="1029648"/>
                      <a:pt x="0" y="1131769"/>
                      <a:pt x="0" y="125774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5" name="IconBackground2">
                <a:extLst>
                  <a:ext uri="{FF2B5EF4-FFF2-40B4-BE49-F238E27FC236}">
                    <a16:creationId xmlns:a16="http://schemas.microsoft.com/office/drawing/2014/main" xmlns="" id="{A151D82D-12EB-4762-ACC3-ED258B5B6A50}"/>
                  </a:ext>
                </a:extLst>
              </p:cNvPr>
              <p:cNvSpPr/>
              <p:nvPr/>
            </p:nvSpPr>
            <p:spPr>
              <a:xfrm>
                <a:off x="7411452" y="1932906"/>
                <a:ext cx="677091" cy="677090"/>
              </a:xfrm>
              <a:prstGeom prst="ellipse">
                <a:avLst/>
              </a:prstGeom>
              <a:solidFill>
                <a:schemeClr val="accent1"/>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16" name="Icon2">
                <a:extLst>
                  <a:ext uri="{FF2B5EF4-FFF2-40B4-BE49-F238E27FC236}">
                    <a16:creationId xmlns:a16="http://schemas.microsoft.com/office/drawing/2014/main" xmlns="" id="{9DCECE04-F889-4E0D-BD67-ED472B97B64A}"/>
                  </a:ext>
                </a:extLst>
              </p:cNvPr>
              <p:cNvSpPr/>
              <p:nvPr/>
            </p:nvSpPr>
            <p:spPr bwMode="auto">
              <a:xfrm rot="10800000">
                <a:off x="7553784" y="2075534"/>
                <a:ext cx="392427" cy="391835"/>
              </a:xfrm>
              <a:custGeom>
                <a:avLst/>
                <a:gdLst>
                  <a:gd name="T0" fmla="*/ 5063 w 5239"/>
                  <a:gd name="T1" fmla="*/ 2473 h 5239"/>
                  <a:gd name="T2" fmla="*/ 4717 w 5239"/>
                  <a:gd name="T3" fmla="*/ 2473 h 5239"/>
                  <a:gd name="T4" fmla="*/ 2792 w 5239"/>
                  <a:gd name="T5" fmla="*/ 565 h 5239"/>
                  <a:gd name="T6" fmla="*/ 2792 w 5239"/>
                  <a:gd name="T7" fmla="*/ 176 h 5239"/>
                  <a:gd name="T8" fmla="*/ 2629 w 5239"/>
                  <a:gd name="T9" fmla="*/ 0 h 5239"/>
                  <a:gd name="T10" fmla="*/ 2465 w 5239"/>
                  <a:gd name="T11" fmla="*/ 176 h 5239"/>
                  <a:gd name="T12" fmla="*/ 2465 w 5239"/>
                  <a:gd name="T13" fmla="*/ 565 h 5239"/>
                  <a:gd name="T14" fmla="*/ 522 w 5239"/>
                  <a:gd name="T15" fmla="*/ 2473 h 5239"/>
                  <a:gd name="T16" fmla="*/ 176 w 5239"/>
                  <a:gd name="T17" fmla="*/ 2473 h 5239"/>
                  <a:gd name="T18" fmla="*/ 0 w 5239"/>
                  <a:gd name="T19" fmla="*/ 2637 h 5239"/>
                  <a:gd name="T20" fmla="*/ 176 w 5239"/>
                  <a:gd name="T21" fmla="*/ 2801 h 5239"/>
                  <a:gd name="T22" fmla="*/ 516 w 5239"/>
                  <a:gd name="T23" fmla="*/ 2801 h 5239"/>
                  <a:gd name="T24" fmla="*/ 2465 w 5239"/>
                  <a:gd name="T25" fmla="*/ 4768 h 5239"/>
                  <a:gd name="T26" fmla="*/ 2465 w 5239"/>
                  <a:gd name="T27" fmla="*/ 5063 h 5239"/>
                  <a:gd name="T28" fmla="*/ 2629 w 5239"/>
                  <a:gd name="T29" fmla="*/ 5239 h 5239"/>
                  <a:gd name="T30" fmla="*/ 2792 w 5239"/>
                  <a:gd name="T31" fmla="*/ 5063 h 5239"/>
                  <a:gd name="T32" fmla="*/ 2792 w 5239"/>
                  <a:gd name="T33" fmla="*/ 4768 h 5239"/>
                  <a:gd name="T34" fmla="*/ 4723 w 5239"/>
                  <a:gd name="T35" fmla="*/ 2801 h 5239"/>
                  <a:gd name="T36" fmla="*/ 5063 w 5239"/>
                  <a:gd name="T37" fmla="*/ 2801 h 5239"/>
                  <a:gd name="T38" fmla="*/ 5239 w 5239"/>
                  <a:gd name="T39" fmla="*/ 2637 h 5239"/>
                  <a:gd name="T40" fmla="*/ 5063 w 5239"/>
                  <a:gd name="T41" fmla="*/ 2473 h 5239"/>
                  <a:gd name="T42" fmla="*/ 3463 w 5239"/>
                  <a:gd name="T43" fmla="*/ 2883 h 5239"/>
                  <a:gd name="T44" fmla="*/ 2792 w 5239"/>
                  <a:gd name="T45" fmla="*/ 2883 h 5239"/>
                  <a:gd name="T46" fmla="*/ 2792 w 5239"/>
                  <a:gd name="T47" fmla="*/ 3510 h 5239"/>
                  <a:gd name="T48" fmla="*/ 2629 w 5239"/>
                  <a:gd name="T49" fmla="*/ 3666 h 5239"/>
                  <a:gd name="T50" fmla="*/ 2465 w 5239"/>
                  <a:gd name="T51" fmla="*/ 3510 h 5239"/>
                  <a:gd name="T52" fmla="*/ 2465 w 5239"/>
                  <a:gd name="T53" fmla="*/ 2883 h 5239"/>
                  <a:gd name="T54" fmla="*/ 1776 w 5239"/>
                  <a:gd name="T55" fmla="*/ 2883 h 5239"/>
                  <a:gd name="T56" fmla="*/ 1620 w 5239"/>
                  <a:gd name="T57" fmla="*/ 2719 h 5239"/>
                  <a:gd name="T58" fmla="*/ 1776 w 5239"/>
                  <a:gd name="T59" fmla="*/ 2555 h 5239"/>
                  <a:gd name="T60" fmla="*/ 2465 w 5239"/>
                  <a:gd name="T61" fmla="*/ 2555 h 5239"/>
                  <a:gd name="T62" fmla="*/ 2465 w 5239"/>
                  <a:gd name="T63" fmla="*/ 1823 h 5239"/>
                  <a:gd name="T64" fmla="*/ 2629 w 5239"/>
                  <a:gd name="T65" fmla="*/ 1667 h 5239"/>
                  <a:gd name="T66" fmla="*/ 2792 w 5239"/>
                  <a:gd name="T67" fmla="*/ 1823 h 5239"/>
                  <a:gd name="T68" fmla="*/ 2792 w 5239"/>
                  <a:gd name="T69" fmla="*/ 2555 h 5239"/>
                  <a:gd name="T70" fmla="*/ 3463 w 5239"/>
                  <a:gd name="T71" fmla="*/ 2555 h 5239"/>
                  <a:gd name="T72" fmla="*/ 3619 w 5239"/>
                  <a:gd name="T73" fmla="*/ 2719 h 5239"/>
                  <a:gd name="T74" fmla="*/ 3463 w 5239"/>
                  <a:gd name="T75" fmla="*/ 2883 h 5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9" h="5239">
                    <a:moveTo>
                      <a:pt x="5063" y="2473"/>
                    </a:moveTo>
                    <a:lnTo>
                      <a:pt x="4717" y="2473"/>
                    </a:lnTo>
                    <a:cubicBezTo>
                      <a:pt x="4612" y="1489"/>
                      <a:pt x="3858" y="649"/>
                      <a:pt x="2792" y="565"/>
                    </a:cubicBezTo>
                    <a:lnTo>
                      <a:pt x="2792" y="176"/>
                    </a:lnTo>
                    <a:cubicBezTo>
                      <a:pt x="2792" y="79"/>
                      <a:pt x="2726" y="0"/>
                      <a:pt x="2629" y="0"/>
                    </a:cubicBezTo>
                    <a:cubicBezTo>
                      <a:pt x="2531" y="0"/>
                      <a:pt x="2465" y="79"/>
                      <a:pt x="2465" y="176"/>
                    </a:cubicBezTo>
                    <a:lnTo>
                      <a:pt x="2465" y="565"/>
                    </a:lnTo>
                    <a:cubicBezTo>
                      <a:pt x="1481" y="649"/>
                      <a:pt x="627" y="1489"/>
                      <a:pt x="522" y="2473"/>
                    </a:cubicBezTo>
                    <a:lnTo>
                      <a:pt x="176" y="2473"/>
                    </a:lnTo>
                    <a:cubicBezTo>
                      <a:pt x="79" y="2473"/>
                      <a:pt x="0" y="2539"/>
                      <a:pt x="0" y="2637"/>
                    </a:cubicBezTo>
                    <a:cubicBezTo>
                      <a:pt x="0" y="2734"/>
                      <a:pt x="79" y="2801"/>
                      <a:pt x="176" y="2801"/>
                    </a:cubicBezTo>
                    <a:lnTo>
                      <a:pt x="516" y="2801"/>
                    </a:lnTo>
                    <a:cubicBezTo>
                      <a:pt x="580" y="3866"/>
                      <a:pt x="1399" y="4681"/>
                      <a:pt x="2465" y="4768"/>
                    </a:cubicBezTo>
                    <a:lnTo>
                      <a:pt x="2465" y="5063"/>
                    </a:lnTo>
                    <a:cubicBezTo>
                      <a:pt x="2465" y="5160"/>
                      <a:pt x="2531" y="5239"/>
                      <a:pt x="2629" y="5239"/>
                    </a:cubicBezTo>
                    <a:cubicBezTo>
                      <a:pt x="2726" y="5239"/>
                      <a:pt x="2792" y="5160"/>
                      <a:pt x="2792" y="5063"/>
                    </a:cubicBezTo>
                    <a:lnTo>
                      <a:pt x="2792" y="4768"/>
                    </a:lnTo>
                    <a:cubicBezTo>
                      <a:pt x="3858" y="4681"/>
                      <a:pt x="4659" y="3866"/>
                      <a:pt x="4723" y="2801"/>
                    </a:cubicBezTo>
                    <a:lnTo>
                      <a:pt x="5063" y="2801"/>
                    </a:lnTo>
                    <a:cubicBezTo>
                      <a:pt x="5160" y="2801"/>
                      <a:pt x="5239" y="2734"/>
                      <a:pt x="5239" y="2637"/>
                    </a:cubicBezTo>
                    <a:cubicBezTo>
                      <a:pt x="5239" y="2539"/>
                      <a:pt x="5160" y="2473"/>
                      <a:pt x="5063" y="2473"/>
                    </a:cubicBezTo>
                    <a:close/>
                    <a:moveTo>
                      <a:pt x="3463" y="2883"/>
                    </a:moveTo>
                    <a:lnTo>
                      <a:pt x="2792" y="2883"/>
                    </a:lnTo>
                    <a:lnTo>
                      <a:pt x="2792" y="3510"/>
                    </a:lnTo>
                    <a:cubicBezTo>
                      <a:pt x="2792" y="3596"/>
                      <a:pt x="2715" y="3666"/>
                      <a:pt x="2629" y="3666"/>
                    </a:cubicBezTo>
                    <a:cubicBezTo>
                      <a:pt x="2542" y="3666"/>
                      <a:pt x="2465" y="3596"/>
                      <a:pt x="2465" y="3510"/>
                    </a:cubicBezTo>
                    <a:lnTo>
                      <a:pt x="2465" y="2883"/>
                    </a:lnTo>
                    <a:lnTo>
                      <a:pt x="1776" y="2883"/>
                    </a:lnTo>
                    <a:cubicBezTo>
                      <a:pt x="1690" y="2883"/>
                      <a:pt x="1620" y="2805"/>
                      <a:pt x="1620" y="2719"/>
                    </a:cubicBezTo>
                    <a:cubicBezTo>
                      <a:pt x="1620" y="2632"/>
                      <a:pt x="1690" y="2555"/>
                      <a:pt x="1776" y="2555"/>
                    </a:cubicBezTo>
                    <a:lnTo>
                      <a:pt x="2465" y="2555"/>
                    </a:lnTo>
                    <a:lnTo>
                      <a:pt x="2465" y="1823"/>
                    </a:lnTo>
                    <a:cubicBezTo>
                      <a:pt x="2465" y="1737"/>
                      <a:pt x="2542" y="1667"/>
                      <a:pt x="2629" y="1667"/>
                    </a:cubicBezTo>
                    <a:cubicBezTo>
                      <a:pt x="2715" y="1667"/>
                      <a:pt x="2792" y="1737"/>
                      <a:pt x="2792" y="1823"/>
                    </a:cubicBezTo>
                    <a:lnTo>
                      <a:pt x="2792" y="2555"/>
                    </a:lnTo>
                    <a:lnTo>
                      <a:pt x="3463" y="2555"/>
                    </a:lnTo>
                    <a:cubicBezTo>
                      <a:pt x="3549" y="2555"/>
                      <a:pt x="3619" y="2632"/>
                      <a:pt x="3619" y="2719"/>
                    </a:cubicBezTo>
                    <a:cubicBezTo>
                      <a:pt x="3619" y="2805"/>
                      <a:pt x="3549" y="2883"/>
                      <a:pt x="3463" y="2883"/>
                    </a:cubicBezTo>
                    <a:close/>
                  </a:path>
                </a:pathLst>
              </a:custGeom>
              <a:solidFill>
                <a:srgbClr val="FFFFFF"/>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1" name="Bullet2">
                <a:extLst>
                  <a:ext uri="{FF2B5EF4-FFF2-40B4-BE49-F238E27FC236}">
                    <a16:creationId xmlns:a16="http://schemas.microsoft.com/office/drawing/2014/main" xmlns="" id="{E839EA69-5CDF-4BBC-8CA2-D179329CB9F1}"/>
                  </a:ext>
                </a:extLst>
              </p:cNvPr>
              <p:cNvSpPr/>
              <p:nvPr/>
            </p:nvSpPr>
            <p:spPr>
              <a:xfrm>
                <a:off x="8354015" y="1757816"/>
                <a:ext cx="2692270" cy="472437"/>
              </a:xfrm>
              <a:prstGeom prst="rect">
                <a:avLst/>
              </a:prstGeom>
            </p:spPr>
            <p:txBody>
              <a:bodyPr wrap="square" lIns="91440" tIns="45720" rIns="91440" bIns="45720" anchor="b" anchorCtr="0">
                <a:normAutofit/>
              </a:bodyPr>
              <a:lstStyle/>
              <a:p>
                <a:pPr algn="r"/>
                <a:r>
                  <a:rPr lang="zh-CN" altLang="en-US" b="1" dirty="0" smtClean="0">
                    <a:solidFill>
                      <a:srgbClr val="FFFFFF"/>
                    </a:solidFill>
                  </a:rPr>
                  <a:t>变成普通</a:t>
                </a:r>
                <a:r>
                  <a:rPr lang="en-US" altLang="zh-CN" b="1" dirty="0" smtClean="0">
                    <a:solidFill>
                      <a:srgbClr val="FFFFFF"/>
                    </a:solidFill>
                  </a:rPr>
                  <a:t>word</a:t>
                </a:r>
                <a:r>
                  <a:rPr lang="zh-CN" altLang="en-US" b="1" dirty="0" smtClean="0">
                    <a:solidFill>
                      <a:srgbClr val="FFFFFF"/>
                    </a:solidFill>
                  </a:rPr>
                  <a:t>文档</a:t>
                </a:r>
                <a:endParaRPr lang="en-US" dirty="0"/>
              </a:p>
            </p:txBody>
          </p:sp>
          <p:sp>
            <p:nvSpPr>
              <p:cNvPr id="52" name="Text2">
                <a:extLst>
                  <a:ext uri="{FF2B5EF4-FFF2-40B4-BE49-F238E27FC236}">
                    <a16:creationId xmlns:a16="http://schemas.microsoft.com/office/drawing/2014/main" xmlns="" id="{B05341DA-031B-4F1F-96FF-B9CAE69DB425}"/>
                  </a:ext>
                </a:extLst>
              </p:cNvPr>
              <p:cNvSpPr/>
              <p:nvPr/>
            </p:nvSpPr>
            <p:spPr>
              <a:xfrm>
                <a:off x="8354014" y="2230252"/>
                <a:ext cx="2692270" cy="554831"/>
              </a:xfrm>
              <a:prstGeom prst="rect">
                <a:avLst/>
              </a:prstGeom>
            </p:spPr>
            <p:txBody>
              <a:bodyPr wrap="square" lIns="91440" tIns="45720" rIns="91440" bIns="45720">
                <a:normAutofit/>
              </a:bodyPr>
              <a:lstStyle/>
              <a:p>
                <a:pPr algn="r">
                  <a:lnSpc>
                    <a:spcPct val="120000"/>
                  </a:lnSpc>
                </a:pPr>
                <a:r>
                  <a:rPr lang="zh-CN" altLang="en-US" sz="1200" dirty="0" smtClean="0">
                    <a:solidFill>
                      <a:srgbClr val="FFFFFF"/>
                    </a:solidFill>
                  </a:rPr>
                  <a:t>选择“</a:t>
                </a:r>
                <a:r>
                  <a:rPr lang="en-US" altLang="zh-CN" sz="1200" dirty="0" smtClean="0">
                    <a:solidFill>
                      <a:srgbClr val="FFFFFF"/>
                    </a:solidFill>
                  </a:rPr>
                  <a:t>unlink  Citation’</a:t>
                </a:r>
                <a:r>
                  <a:rPr lang="zh-CN" altLang="en-US" sz="1200" dirty="0" smtClean="0">
                    <a:solidFill>
                      <a:srgbClr val="FFFFFF"/>
                    </a:solidFill>
                  </a:rPr>
                  <a:t>”即可</a:t>
                </a:r>
                <a:endParaRPr lang="en-US" dirty="0"/>
              </a:p>
            </p:txBody>
          </p:sp>
          <p:sp>
            <p:nvSpPr>
              <p:cNvPr id="38" name="Number2">
                <a:extLst>
                  <a:ext uri="{FF2B5EF4-FFF2-40B4-BE49-F238E27FC236}">
                    <a16:creationId xmlns:a16="http://schemas.microsoft.com/office/drawing/2014/main" xmlns="" id="{87B75E61-2BA4-4980-90C6-1375E834928E}"/>
                  </a:ext>
                </a:extLst>
              </p:cNvPr>
              <p:cNvSpPr txBox="1"/>
              <p:nvPr/>
            </p:nvSpPr>
            <p:spPr>
              <a:xfrm>
                <a:off x="6404506" y="2750892"/>
                <a:ext cx="686085" cy="445369"/>
              </a:xfrm>
              <a:prstGeom prst="rect">
                <a:avLst/>
              </a:prstGeom>
              <a:noFill/>
            </p:spPr>
            <p:txBody>
              <a:bodyPr wrap="square" lIns="91440" tIns="45720" rIns="91440" bIns="45720" anchor="ctr">
                <a:normAutofit fontScale="92500" lnSpcReduction="20000"/>
              </a:bodyPr>
              <a:lstStyle/>
              <a:p>
                <a:pPr defTabSz="1219140">
                  <a:lnSpc>
                    <a:spcPct val="120000"/>
                  </a:lnSpc>
                  <a:spcBef>
                    <a:spcPct val="0"/>
                  </a:spcBef>
                  <a:defRPr/>
                </a:pPr>
                <a:r>
                  <a:rPr lang="en-US" altLang="zh-CN" sz="2400" b="1" dirty="0" smtClean="0">
                    <a:solidFill>
                      <a:schemeClr val="accent1"/>
                    </a:solidFill>
                  </a:rPr>
                  <a:t>6</a:t>
                </a:r>
                <a:endParaRPr lang="en-US" sz="2400" b="1" dirty="0">
                  <a:solidFill>
                    <a:schemeClr val="accent1"/>
                  </a:solidFill>
                </a:endParaRPr>
              </a:p>
            </p:txBody>
          </p:sp>
        </p:grpSp>
        <p:grpSp>
          <p:nvGrpSpPr>
            <p:cNvPr id="116" name="组合 115">
              <a:extLst>
                <a:ext uri="{FF2B5EF4-FFF2-40B4-BE49-F238E27FC236}">
                  <a16:creationId xmlns:a16="http://schemas.microsoft.com/office/drawing/2014/main" xmlns="" id="{E0670750-10DB-46B4-A13D-FEFCF16FF085}"/>
                </a:ext>
              </a:extLst>
            </p:cNvPr>
            <p:cNvGrpSpPr/>
            <p:nvPr/>
          </p:nvGrpSpPr>
          <p:grpSpPr>
            <a:xfrm>
              <a:off x="716290" y="3254645"/>
              <a:ext cx="5042210" cy="3603355"/>
              <a:chOff x="716290" y="3254645"/>
              <a:chExt cx="5042210" cy="3603355"/>
            </a:xfrm>
          </p:grpSpPr>
          <p:sp>
            <p:nvSpPr>
              <p:cNvPr id="109" name="ComponentBackground3">
                <a:extLst>
                  <a:ext uri="{FF2B5EF4-FFF2-40B4-BE49-F238E27FC236}">
                    <a16:creationId xmlns:a16="http://schemas.microsoft.com/office/drawing/2014/main" xmlns="" id="{1A310E0C-9801-16D0-09B3-A125C19A642E}"/>
                  </a:ext>
                </a:extLst>
              </p:cNvPr>
              <p:cNvSpPr/>
              <p:nvPr/>
            </p:nvSpPr>
            <p:spPr>
              <a:xfrm rot="16200000" flipH="1" flipV="1">
                <a:off x="1435718" y="2535218"/>
                <a:ext cx="3603354" cy="5042210"/>
              </a:xfrm>
              <a:custGeom>
                <a:avLst/>
                <a:gdLst>
                  <a:gd name="connsiteX0" fmla="*/ 0 w 3603354"/>
                  <a:gd name="connsiteY0" fmla="*/ 5042210 h 5042210"/>
                  <a:gd name="connsiteX1" fmla="*/ 0 w 3603354"/>
                  <a:gd name="connsiteY1" fmla="*/ 1257741 h 5042210"/>
                  <a:gd name="connsiteX2" fmla="*/ 228094 w 3603354"/>
                  <a:gd name="connsiteY2" fmla="*/ 1029647 h 5042210"/>
                  <a:gd name="connsiteX3" fmla="*/ 498202 w 3603354"/>
                  <a:gd name="connsiteY3" fmla="*/ 1029647 h 5042210"/>
                  <a:gd name="connsiteX4" fmla="*/ 498202 w 3603354"/>
                  <a:gd name="connsiteY4" fmla="*/ 528580 h 5042210"/>
                  <a:gd name="connsiteX5" fmla="*/ 1026782 w 3603354"/>
                  <a:gd name="connsiteY5" fmla="*/ 0 h 5042210"/>
                  <a:gd name="connsiteX6" fmla="*/ 3603354 w 3603354"/>
                  <a:gd name="connsiteY6" fmla="*/ 0 h 5042210"/>
                  <a:gd name="connsiteX7" fmla="*/ 3603354 w 3603354"/>
                  <a:gd name="connsiteY7" fmla="*/ 114105 h 5042210"/>
                  <a:gd name="connsiteX8" fmla="*/ 1026782 w 3603354"/>
                  <a:gd name="connsiteY8" fmla="*/ 114105 h 5042210"/>
                  <a:gd name="connsiteX9" fmla="*/ 612308 w 3603354"/>
                  <a:gd name="connsiteY9" fmla="*/ 528579 h 5042210"/>
                  <a:gd name="connsiteX10" fmla="*/ 612307 w 3603354"/>
                  <a:gd name="connsiteY10" fmla="*/ 1029647 h 5042210"/>
                  <a:gd name="connsiteX11" fmla="*/ 799173 w 3603354"/>
                  <a:gd name="connsiteY11" fmla="*/ 1029647 h 5042210"/>
                  <a:gd name="connsiteX12" fmla="*/ 1027267 w 3603354"/>
                  <a:gd name="connsiteY12" fmla="*/ 1257741 h 5042210"/>
                  <a:gd name="connsiteX13" fmla="*/ 1027266 w 3603354"/>
                  <a:gd name="connsiteY13" fmla="*/ 5042210 h 50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3354" h="5042210">
                    <a:moveTo>
                      <a:pt x="0" y="5042210"/>
                    </a:moveTo>
                    <a:lnTo>
                      <a:pt x="0" y="1257741"/>
                    </a:lnTo>
                    <a:cubicBezTo>
                      <a:pt x="0" y="1131768"/>
                      <a:pt x="102121" y="1029647"/>
                      <a:pt x="228094" y="1029647"/>
                    </a:cubicBezTo>
                    <a:lnTo>
                      <a:pt x="498202" y="1029647"/>
                    </a:lnTo>
                    <a:lnTo>
                      <a:pt x="498202" y="528580"/>
                    </a:lnTo>
                    <a:cubicBezTo>
                      <a:pt x="498202" y="236653"/>
                      <a:pt x="734855" y="0"/>
                      <a:pt x="1026782" y="0"/>
                    </a:cubicBezTo>
                    <a:lnTo>
                      <a:pt x="3603354" y="0"/>
                    </a:lnTo>
                    <a:lnTo>
                      <a:pt x="3603354" y="114105"/>
                    </a:lnTo>
                    <a:lnTo>
                      <a:pt x="1026782" y="114105"/>
                    </a:lnTo>
                    <a:cubicBezTo>
                      <a:pt x="797874" y="114105"/>
                      <a:pt x="612308" y="299671"/>
                      <a:pt x="612308" y="528579"/>
                    </a:cubicBezTo>
                    <a:lnTo>
                      <a:pt x="612307" y="1029647"/>
                    </a:lnTo>
                    <a:lnTo>
                      <a:pt x="799173" y="1029647"/>
                    </a:lnTo>
                    <a:cubicBezTo>
                      <a:pt x="925146" y="1029647"/>
                      <a:pt x="1027267" y="1131768"/>
                      <a:pt x="1027267" y="1257741"/>
                    </a:cubicBezTo>
                    <a:lnTo>
                      <a:pt x="1027266" y="5042210"/>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26" name="IconBackground3">
                <a:extLst>
                  <a:ext uri="{FF2B5EF4-FFF2-40B4-BE49-F238E27FC236}">
                    <a16:creationId xmlns:a16="http://schemas.microsoft.com/office/drawing/2014/main" xmlns="" id="{5EA468AC-7D36-43E6-BD63-23B00C6043D3}"/>
                  </a:ext>
                </a:extLst>
              </p:cNvPr>
              <p:cNvSpPr/>
              <p:nvPr/>
            </p:nvSpPr>
            <p:spPr>
              <a:xfrm rot="10800000">
                <a:off x="3832981" y="3429735"/>
                <a:ext cx="677091" cy="677090"/>
              </a:xfrm>
              <a:prstGeom prst="ellipse">
                <a:avLst/>
              </a:prstGeom>
              <a:solidFill>
                <a:schemeClr val="tx2">
                  <a:alpha val="70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tx2"/>
                  </a:solidFill>
                </a:endParaRPr>
              </a:p>
            </p:txBody>
          </p:sp>
          <p:sp>
            <p:nvSpPr>
              <p:cNvPr id="27" name="Icon3">
                <a:extLst>
                  <a:ext uri="{FF2B5EF4-FFF2-40B4-BE49-F238E27FC236}">
                    <a16:creationId xmlns:a16="http://schemas.microsoft.com/office/drawing/2014/main" xmlns="" id="{AF6CF8CF-1AFA-41A5-BF03-6240AAFC1009}"/>
                  </a:ext>
                </a:extLst>
              </p:cNvPr>
              <p:cNvSpPr/>
              <p:nvPr/>
            </p:nvSpPr>
            <p:spPr bwMode="auto">
              <a:xfrm>
                <a:off x="3975313" y="3579653"/>
                <a:ext cx="392427" cy="377254"/>
              </a:xfrm>
              <a:custGeom>
                <a:avLst/>
                <a:gdLst>
                  <a:gd name="T0" fmla="*/ 5605 w 5814"/>
                  <a:gd name="T1" fmla="*/ 2151 h 5598"/>
                  <a:gd name="T2" fmla="*/ 415 w 5814"/>
                  <a:gd name="T3" fmla="*/ 62 h 5598"/>
                  <a:gd name="T4" fmla="*/ 136 w 5814"/>
                  <a:gd name="T5" fmla="*/ 200 h 5598"/>
                  <a:gd name="T6" fmla="*/ 86 w 5814"/>
                  <a:gd name="T7" fmla="*/ 470 h 5598"/>
                  <a:gd name="T8" fmla="*/ 91 w 5814"/>
                  <a:gd name="T9" fmla="*/ 475 h 5598"/>
                  <a:gd name="T10" fmla="*/ 410 w 5814"/>
                  <a:gd name="T11" fmla="*/ 1188 h 5598"/>
                  <a:gd name="T12" fmla="*/ 722 w 5814"/>
                  <a:gd name="T13" fmla="*/ 1831 h 5598"/>
                  <a:gd name="T14" fmla="*/ 1893 w 5814"/>
                  <a:gd name="T15" fmla="*/ 5251 h 5598"/>
                  <a:gd name="T16" fmla="*/ 2257 w 5814"/>
                  <a:gd name="T17" fmla="*/ 5347 h 5598"/>
                  <a:gd name="T18" fmla="*/ 2931 w 5814"/>
                  <a:gd name="T19" fmla="*/ 4665 h 5598"/>
                  <a:gd name="T20" fmla="*/ 3786 w 5814"/>
                  <a:gd name="T21" fmla="*/ 5293 h 5598"/>
                  <a:gd name="T22" fmla="*/ 3876 w 5814"/>
                  <a:gd name="T23" fmla="*/ 5432 h 5598"/>
                  <a:gd name="T24" fmla="*/ 4247 w 5814"/>
                  <a:gd name="T25" fmla="*/ 5432 h 5598"/>
                  <a:gd name="T26" fmla="*/ 4576 w 5814"/>
                  <a:gd name="T27" fmla="*/ 3265 h 5598"/>
                  <a:gd name="T28" fmla="*/ 5656 w 5814"/>
                  <a:gd name="T29" fmla="*/ 2545 h 5598"/>
                  <a:gd name="T30" fmla="*/ 5605 w 5814"/>
                  <a:gd name="T31" fmla="*/ 2151 h 5598"/>
                  <a:gd name="T32" fmla="*/ 4145 w 5814"/>
                  <a:gd name="T33" fmla="*/ 4175 h 5598"/>
                  <a:gd name="T34" fmla="*/ 3988 w 5814"/>
                  <a:gd name="T35" fmla="*/ 4868 h 5598"/>
                  <a:gd name="T36" fmla="*/ 3545 w 5814"/>
                  <a:gd name="T37" fmla="*/ 4114 h 5598"/>
                  <a:gd name="T38" fmla="*/ 3631 w 5814"/>
                  <a:gd name="T39" fmla="*/ 4039 h 5598"/>
                  <a:gd name="T40" fmla="*/ 3631 w 5814"/>
                  <a:gd name="T41" fmla="*/ 3723 h 5598"/>
                  <a:gd name="T42" fmla="*/ 1052 w 5814"/>
                  <a:gd name="T43" fmla="*/ 997 h 5598"/>
                  <a:gd name="T44" fmla="*/ 2027 w 5814"/>
                  <a:gd name="T45" fmla="*/ 1616 h 5598"/>
                  <a:gd name="T46" fmla="*/ 4030 w 5814"/>
                  <a:gd name="T47" fmla="*/ 3192 h 5598"/>
                  <a:gd name="T48" fmla="*/ 4183 w 5814"/>
                  <a:gd name="T49" fmla="*/ 3252 h 5598"/>
                  <a:gd name="T50" fmla="*/ 4145 w 5814"/>
                  <a:gd name="T51" fmla="*/ 4175 h 5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4" h="5598">
                    <a:moveTo>
                      <a:pt x="5605" y="2151"/>
                    </a:moveTo>
                    <a:cubicBezTo>
                      <a:pt x="3810" y="1594"/>
                      <a:pt x="2113" y="862"/>
                      <a:pt x="415" y="62"/>
                    </a:cubicBezTo>
                    <a:cubicBezTo>
                      <a:pt x="281" y="0"/>
                      <a:pt x="160" y="92"/>
                      <a:pt x="136" y="200"/>
                    </a:cubicBezTo>
                    <a:cubicBezTo>
                      <a:pt x="45" y="245"/>
                      <a:pt x="0" y="368"/>
                      <a:pt x="86" y="470"/>
                    </a:cubicBezTo>
                    <a:cubicBezTo>
                      <a:pt x="88" y="472"/>
                      <a:pt x="89" y="473"/>
                      <a:pt x="91" y="475"/>
                    </a:cubicBezTo>
                    <a:cubicBezTo>
                      <a:pt x="109" y="703"/>
                      <a:pt x="331" y="1028"/>
                      <a:pt x="410" y="1188"/>
                    </a:cubicBezTo>
                    <a:cubicBezTo>
                      <a:pt x="514" y="1397"/>
                      <a:pt x="613" y="1617"/>
                      <a:pt x="722" y="1831"/>
                    </a:cubicBezTo>
                    <a:cubicBezTo>
                      <a:pt x="1109" y="2972"/>
                      <a:pt x="1511" y="4108"/>
                      <a:pt x="1893" y="5251"/>
                    </a:cubicBezTo>
                    <a:cubicBezTo>
                      <a:pt x="1942" y="5396"/>
                      <a:pt x="2142" y="5476"/>
                      <a:pt x="2257" y="5347"/>
                    </a:cubicBezTo>
                    <a:cubicBezTo>
                      <a:pt x="2471" y="5104"/>
                      <a:pt x="2698" y="4882"/>
                      <a:pt x="2931" y="4665"/>
                    </a:cubicBezTo>
                    <a:cubicBezTo>
                      <a:pt x="3191" y="4896"/>
                      <a:pt x="3477" y="5124"/>
                      <a:pt x="3786" y="5293"/>
                    </a:cubicBezTo>
                    <a:cubicBezTo>
                      <a:pt x="3818" y="5339"/>
                      <a:pt x="3842" y="5387"/>
                      <a:pt x="3876" y="5432"/>
                    </a:cubicBezTo>
                    <a:cubicBezTo>
                      <a:pt x="3960" y="5543"/>
                      <a:pt x="4176" y="5598"/>
                      <a:pt x="4247" y="5432"/>
                    </a:cubicBezTo>
                    <a:cubicBezTo>
                      <a:pt x="4506" y="4823"/>
                      <a:pt x="4762" y="3943"/>
                      <a:pt x="4576" y="3265"/>
                    </a:cubicBezTo>
                    <a:cubicBezTo>
                      <a:pt x="4947" y="3166"/>
                      <a:pt x="5272" y="2791"/>
                      <a:pt x="5656" y="2545"/>
                    </a:cubicBezTo>
                    <a:cubicBezTo>
                      <a:pt x="5814" y="2444"/>
                      <a:pt x="5785" y="2207"/>
                      <a:pt x="5605" y="2151"/>
                    </a:cubicBezTo>
                    <a:close/>
                    <a:moveTo>
                      <a:pt x="4145" y="4175"/>
                    </a:moveTo>
                    <a:cubicBezTo>
                      <a:pt x="4115" y="4412"/>
                      <a:pt x="4057" y="4641"/>
                      <a:pt x="3988" y="4868"/>
                    </a:cubicBezTo>
                    <a:cubicBezTo>
                      <a:pt x="3823" y="4627"/>
                      <a:pt x="3679" y="4374"/>
                      <a:pt x="3545" y="4114"/>
                    </a:cubicBezTo>
                    <a:cubicBezTo>
                      <a:pt x="3575" y="4089"/>
                      <a:pt x="3601" y="4063"/>
                      <a:pt x="3631" y="4039"/>
                    </a:cubicBezTo>
                    <a:cubicBezTo>
                      <a:pt x="3726" y="3962"/>
                      <a:pt x="3708" y="3802"/>
                      <a:pt x="3631" y="3723"/>
                    </a:cubicBezTo>
                    <a:cubicBezTo>
                      <a:pt x="2759" y="2826"/>
                      <a:pt x="1908" y="1909"/>
                      <a:pt x="1052" y="997"/>
                    </a:cubicBezTo>
                    <a:cubicBezTo>
                      <a:pt x="1384" y="1191"/>
                      <a:pt x="1709" y="1396"/>
                      <a:pt x="2027" y="1616"/>
                    </a:cubicBezTo>
                    <a:cubicBezTo>
                      <a:pt x="2705" y="2085"/>
                      <a:pt x="3318" y="2793"/>
                      <a:pt x="4030" y="3192"/>
                    </a:cubicBezTo>
                    <a:cubicBezTo>
                      <a:pt x="4083" y="3222"/>
                      <a:pt x="4132" y="3235"/>
                      <a:pt x="4183" y="3252"/>
                    </a:cubicBezTo>
                    <a:cubicBezTo>
                      <a:pt x="4153" y="3558"/>
                      <a:pt x="4183" y="3867"/>
                      <a:pt x="4145" y="4175"/>
                    </a:cubicBezTo>
                    <a:close/>
                  </a:path>
                </a:pathLst>
              </a:custGeom>
              <a:solidFill>
                <a:srgbClr val="FFFFFF"/>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7" name="Bullet3">
                <a:extLst>
                  <a:ext uri="{FF2B5EF4-FFF2-40B4-BE49-F238E27FC236}">
                    <a16:creationId xmlns:a16="http://schemas.microsoft.com/office/drawing/2014/main" xmlns="" id="{B0CE008C-EB58-45BB-B2C0-E98F536961B6}"/>
                  </a:ext>
                </a:extLst>
              </p:cNvPr>
              <p:cNvSpPr/>
              <p:nvPr/>
            </p:nvSpPr>
            <p:spPr>
              <a:xfrm>
                <a:off x="843293" y="3254645"/>
                <a:ext cx="2724218" cy="472437"/>
              </a:xfrm>
              <a:prstGeom prst="rect">
                <a:avLst/>
              </a:prstGeom>
            </p:spPr>
            <p:txBody>
              <a:bodyPr wrap="square" lIns="91440" tIns="45720" rIns="91440" bIns="45720" anchor="b" anchorCtr="0">
                <a:normAutofit fontScale="85000" lnSpcReduction="10000"/>
              </a:bodyPr>
              <a:lstStyle/>
              <a:p>
                <a:r>
                  <a:rPr lang="zh-CN" altLang="en-US" b="1" dirty="0" smtClean="0"/>
                  <a:t>在论文正文中插入引用文献</a:t>
                </a:r>
                <a:endParaRPr lang="en-US" dirty="0"/>
              </a:p>
            </p:txBody>
          </p:sp>
          <p:sp>
            <p:nvSpPr>
              <p:cNvPr id="48" name="Text3">
                <a:extLst>
                  <a:ext uri="{FF2B5EF4-FFF2-40B4-BE49-F238E27FC236}">
                    <a16:creationId xmlns:a16="http://schemas.microsoft.com/office/drawing/2014/main" xmlns="" id="{8E8B9653-EA38-4FA1-91D0-BE9973A7F264}"/>
                  </a:ext>
                </a:extLst>
              </p:cNvPr>
              <p:cNvSpPr/>
              <p:nvPr/>
            </p:nvSpPr>
            <p:spPr>
              <a:xfrm>
                <a:off x="843292" y="3727081"/>
                <a:ext cx="2724218" cy="554831"/>
              </a:xfrm>
              <a:prstGeom prst="rect">
                <a:avLst/>
              </a:prstGeom>
            </p:spPr>
            <p:txBody>
              <a:bodyPr wrap="square" lIns="91440" tIns="45720" rIns="91440" bIns="45720">
                <a:normAutofit/>
              </a:bodyPr>
              <a:lstStyle/>
              <a:p>
                <a:pPr>
                  <a:lnSpc>
                    <a:spcPct val="120000"/>
                  </a:lnSpc>
                </a:pPr>
                <a:r>
                  <a:rPr lang="zh-CN" altLang="en-US" sz="1200" dirty="0" smtClean="0"/>
                  <a:t>把鼠标放在待插入处，点击“</a:t>
                </a:r>
                <a:r>
                  <a:rPr lang="en-US" altLang="zh-CN" sz="1200" dirty="0" smtClean="0"/>
                  <a:t>add/Edit Citation</a:t>
                </a:r>
                <a:r>
                  <a:rPr lang="zh-CN" altLang="en-US" sz="1200" dirty="0" smtClean="0"/>
                  <a:t>”</a:t>
                </a:r>
                <a:endParaRPr lang="en-US" dirty="0"/>
              </a:p>
            </p:txBody>
          </p:sp>
          <p:sp>
            <p:nvSpPr>
              <p:cNvPr id="42" name="Number3">
                <a:extLst>
                  <a:ext uri="{FF2B5EF4-FFF2-40B4-BE49-F238E27FC236}">
                    <a16:creationId xmlns:a16="http://schemas.microsoft.com/office/drawing/2014/main" xmlns="" id="{E758C876-6611-4C2B-A074-DD3C8C066839}"/>
                  </a:ext>
                </a:extLst>
              </p:cNvPr>
              <p:cNvSpPr txBox="1"/>
              <p:nvPr/>
            </p:nvSpPr>
            <p:spPr>
              <a:xfrm flipH="1">
                <a:off x="4842755" y="4308810"/>
                <a:ext cx="686085" cy="445369"/>
              </a:xfrm>
              <a:prstGeom prst="rect">
                <a:avLst/>
              </a:prstGeom>
              <a:noFill/>
            </p:spPr>
            <p:txBody>
              <a:bodyPr wrap="square" lIns="91440" tIns="45720" rIns="91440" bIns="45720" anchor="ctr">
                <a:normAutofit fontScale="92500" lnSpcReduction="20000"/>
              </a:bodyPr>
              <a:lstStyle/>
              <a:p>
                <a:pPr defTabSz="1219140">
                  <a:lnSpc>
                    <a:spcPct val="120000"/>
                  </a:lnSpc>
                  <a:spcBef>
                    <a:spcPct val="0"/>
                  </a:spcBef>
                  <a:defRPr/>
                </a:pPr>
                <a:r>
                  <a:rPr lang="en-US" altLang="zh-CN" sz="2400" b="1" dirty="0" smtClean="0"/>
                  <a:t>2</a:t>
                </a:r>
                <a:endParaRPr lang="en-US" sz="2400" b="1" dirty="0"/>
              </a:p>
            </p:txBody>
          </p:sp>
        </p:grpSp>
        <p:grpSp>
          <p:nvGrpSpPr>
            <p:cNvPr id="115" name="组合 114">
              <a:extLst>
                <a:ext uri="{FF2B5EF4-FFF2-40B4-BE49-F238E27FC236}">
                  <a16:creationId xmlns:a16="http://schemas.microsoft.com/office/drawing/2014/main" xmlns="" id="{90927511-E211-C7BA-6348-BE1D6A39AF06}"/>
                </a:ext>
              </a:extLst>
            </p:cNvPr>
            <p:cNvGrpSpPr/>
            <p:nvPr/>
          </p:nvGrpSpPr>
          <p:grpSpPr>
            <a:xfrm>
              <a:off x="6433499" y="3254645"/>
              <a:ext cx="5042210" cy="3603355"/>
              <a:chOff x="6433499" y="3254645"/>
              <a:chExt cx="5042210" cy="3603355"/>
            </a:xfrm>
          </p:grpSpPr>
          <p:sp>
            <p:nvSpPr>
              <p:cNvPr id="110" name="ComponentBackground4">
                <a:extLst>
                  <a:ext uri="{FF2B5EF4-FFF2-40B4-BE49-F238E27FC236}">
                    <a16:creationId xmlns:a16="http://schemas.microsoft.com/office/drawing/2014/main" xmlns="" id="{DF74078A-3177-7DC6-5868-5E3B78111C9B}"/>
                  </a:ext>
                </a:extLst>
              </p:cNvPr>
              <p:cNvSpPr/>
              <p:nvPr/>
            </p:nvSpPr>
            <p:spPr>
              <a:xfrm rot="16200000">
                <a:off x="7152927" y="2535219"/>
                <a:ext cx="3603353" cy="5042210"/>
              </a:xfrm>
              <a:custGeom>
                <a:avLst/>
                <a:gdLst>
                  <a:gd name="connsiteX0" fmla="*/ 3603353 w 3603353"/>
                  <a:gd name="connsiteY0" fmla="*/ 1257740 h 5042210"/>
                  <a:gd name="connsiteX1" fmla="*/ 3603353 w 3603353"/>
                  <a:gd name="connsiteY1" fmla="*/ 5042210 h 5042210"/>
                  <a:gd name="connsiteX2" fmla="*/ 2576087 w 3603353"/>
                  <a:gd name="connsiteY2" fmla="*/ 5042210 h 5042210"/>
                  <a:gd name="connsiteX3" fmla="*/ 2576087 w 3603353"/>
                  <a:gd name="connsiteY3" fmla="*/ 1257740 h 5042210"/>
                  <a:gd name="connsiteX4" fmla="*/ 2804181 w 3603353"/>
                  <a:gd name="connsiteY4" fmla="*/ 1029646 h 5042210"/>
                  <a:gd name="connsiteX5" fmla="*/ 2991046 w 3603353"/>
                  <a:gd name="connsiteY5" fmla="*/ 1029646 h 5042210"/>
                  <a:gd name="connsiteX6" fmla="*/ 2991045 w 3603353"/>
                  <a:gd name="connsiteY6" fmla="*/ 528579 h 5042210"/>
                  <a:gd name="connsiteX7" fmla="*/ 2576571 w 3603353"/>
                  <a:gd name="connsiteY7" fmla="*/ 114105 h 5042210"/>
                  <a:gd name="connsiteX8" fmla="*/ 0 w 3603353"/>
                  <a:gd name="connsiteY8" fmla="*/ 114105 h 5042210"/>
                  <a:gd name="connsiteX9" fmla="*/ 0 w 3603353"/>
                  <a:gd name="connsiteY9" fmla="*/ 0 h 5042210"/>
                  <a:gd name="connsiteX10" fmla="*/ 2576571 w 3603353"/>
                  <a:gd name="connsiteY10" fmla="*/ 0 h 5042210"/>
                  <a:gd name="connsiteX11" fmla="*/ 3105151 w 3603353"/>
                  <a:gd name="connsiteY11" fmla="*/ 528580 h 5042210"/>
                  <a:gd name="connsiteX12" fmla="*/ 3105151 w 3603353"/>
                  <a:gd name="connsiteY12" fmla="*/ 1029646 h 5042210"/>
                  <a:gd name="connsiteX13" fmla="*/ 3375259 w 3603353"/>
                  <a:gd name="connsiteY13" fmla="*/ 1029646 h 5042210"/>
                  <a:gd name="connsiteX14" fmla="*/ 3603353 w 3603353"/>
                  <a:gd name="connsiteY14" fmla="*/ 1257740 h 50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3353" h="5042210">
                    <a:moveTo>
                      <a:pt x="3603353" y="1257740"/>
                    </a:moveTo>
                    <a:lnTo>
                      <a:pt x="3603353" y="5042210"/>
                    </a:lnTo>
                    <a:lnTo>
                      <a:pt x="2576087" y="5042210"/>
                    </a:lnTo>
                    <a:lnTo>
                      <a:pt x="2576087" y="1257740"/>
                    </a:lnTo>
                    <a:cubicBezTo>
                      <a:pt x="2576087" y="1131767"/>
                      <a:pt x="2678208" y="1029646"/>
                      <a:pt x="2804181" y="1029646"/>
                    </a:cubicBezTo>
                    <a:lnTo>
                      <a:pt x="2991046" y="1029646"/>
                    </a:lnTo>
                    <a:lnTo>
                      <a:pt x="2991045" y="528579"/>
                    </a:lnTo>
                    <a:cubicBezTo>
                      <a:pt x="2991045" y="299671"/>
                      <a:pt x="2805479" y="114105"/>
                      <a:pt x="2576571" y="114105"/>
                    </a:cubicBezTo>
                    <a:lnTo>
                      <a:pt x="0" y="114105"/>
                    </a:lnTo>
                    <a:lnTo>
                      <a:pt x="0" y="0"/>
                    </a:lnTo>
                    <a:lnTo>
                      <a:pt x="2576571" y="0"/>
                    </a:lnTo>
                    <a:cubicBezTo>
                      <a:pt x="2868498" y="0"/>
                      <a:pt x="3105151" y="236653"/>
                      <a:pt x="3105151" y="528580"/>
                    </a:cubicBezTo>
                    <a:lnTo>
                      <a:pt x="3105151" y="1029646"/>
                    </a:lnTo>
                    <a:lnTo>
                      <a:pt x="3375259" y="1029646"/>
                    </a:lnTo>
                    <a:cubicBezTo>
                      <a:pt x="3501232" y="1029646"/>
                      <a:pt x="3603353" y="1131767"/>
                      <a:pt x="3603353" y="1257740"/>
                    </a:cubicBez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1" name="IconBackground4">
                <a:extLst>
                  <a:ext uri="{FF2B5EF4-FFF2-40B4-BE49-F238E27FC236}">
                    <a16:creationId xmlns:a16="http://schemas.microsoft.com/office/drawing/2014/main" xmlns="" id="{D146C0FA-C62F-4583-9B7D-1CF416453F99}"/>
                  </a:ext>
                </a:extLst>
              </p:cNvPr>
              <p:cNvSpPr/>
              <p:nvPr/>
            </p:nvSpPr>
            <p:spPr>
              <a:xfrm rot="10800000">
                <a:off x="7681927" y="3429735"/>
                <a:ext cx="677091" cy="677090"/>
              </a:xfrm>
              <a:prstGeom prst="ellipse">
                <a:avLst/>
              </a:prstGeom>
              <a:solidFill>
                <a:schemeClr val="tx2">
                  <a:alpha val="70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tx2"/>
                  </a:solidFill>
                </a:endParaRPr>
              </a:p>
            </p:txBody>
          </p:sp>
          <p:sp>
            <p:nvSpPr>
              <p:cNvPr id="12" name="Icon4">
                <a:extLst>
                  <a:ext uri="{FF2B5EF4-FFF2-40B4-BE49-F238E27FC236}">
                    <a16:creationId xmlns:a16="http://schemas.microsoft.com/office/drawing/2014/main" xmlns="" id="{ED3D3D33-B149-413B-875D-2F9387FAD4A8}"/>
                  </a:ext>
                </a:extLst>
              </p:cNvPr>
              <p:cNvSpPr/>
              <p:nvPr/>
            </p:nvSpPr>
            <p:spPr bwMode="auto">
              <a:xfrm>
                <a:off x="7859440" y="3572066"/>
                <a:ext cx="322063" cy="392427"/>
              </a:xfrm>
              <a:custGeom>
                <a:avLst/>
                <a:gdLst>
                  <a:gd name="T0" fmla="*/ 2686 w 4118"/>
                  <a:gd name="T1" fmla="*/ 2150 h 5026"/>
                  <a:gd name="T2" fmla="*/ 2685 w 4118"/>
                  <a:gd name="T3" fmla="*/ 1510 h 5026"/>
                  <a:gd name="T4" fmla="*/ 1790 w 4118"/>
                  <a:gd name="T5" fmla="*/ 797 h 5026"/>
                  <a:gd name="T6" fmla="*/ 873 w 4118"/>
                  <a:gd name="T7" fmla="*/ 2366 h 5026"/>
                  <a:gd name="T8" fmla="*/ 873 w 4118"/>
                  <a:gd name="T9" fmla="*/ 2253 h 5026"/>
                  <a:gd name="T10" fmla="*/ 0 w 4118"/>
                  <a:gd name="T11" fmla="*/ 2253 h 5026"/>
                  <a:gd name="T12" fmla="*/ 0 w 4118"/>
                  <a:gd name="T13" fmla="*/ 4616 h 5026"/>
                  <a:gd name="T14" fmla="*/ 873 w 4118"/>
                  <a:gd name="T15" fmla="*/ 4616 h 5026"/>
                  <a:gd name="T16" fmla="*/ 873 w 4118"/>
                  <a:gd name="T17" fmla="*/ 4493 h 5026"/>
                  <a:gd name="T18" fmla="*/ 1101 w 4118"/>
                  <a:gd name="T19" fmla="*/ 4593 h 5026"/>
                  <a:gd name="T20" fmla="*/ 2938 w 4118"/>
                  <a:gd name="T21" fmla="*/ 4997 h 5026"/>
                  <a:gd name="T22" fmla="*/ 4095 w 4118"/>
                  <a:gd name="T23" fmla="*/ 2870 h 5026"/>
                  <a:gd name="T24" fmla="*/ 2686 w 4118"/>
                  <a:gd name="T25" fmla="*/ 2150 h 5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8" h="5026">
                    <a:moveTo>
                      <a:pt x="2686" y="2150"/>
                    </a:moveTo>
                    <a:lnTo>
                      <a:pt x="2685" y="1510"/>
                    </a:lnTo>
                    <a:cubicBezTo>
                      <a:pt x="2654" y="0"/>
                      <a:pt x="1769" y="271"/>
                      <a:pt x="1790" y="797"/>
                    </a:cubicBezTo>
                    <a:cubicBezTo>
                      <a:pt x="1809" y="1290"/>
                      <a:pt x="1828" y="2243"/>
                      <a:pt x="873" y="2366"/>
                    </a:cubicBezTo>
                    <a:lnTo>
                      <a:pt x="873" y="2253"/>
                    </a:lnTo>
                    <a:lnTo>
                      <a:pt x="0" y="2253"/>
                    </a:lnTo>
                    <a:lnTo>
                      <a:pt x="0" y="4616"/>
                    </a:lnTo>
                    <a:lnTo>
                      <a:pt x="873" y="4616"/>
                    </a:lnTo>
                    <a:lnTo>
                      <a:pt x="873" y="4493"/>
                    </a:lnTo>
                    <a:cubicBezTo>
                      <a:pt x="950" y="4524"/>
                      <a:pt x="1029" y="4558"/>
                      <a:pt x="1101" y="4593"/>
                    </a:cubicBezTo>
                    <a:cubicBezTo>
                      <a:pt x="1370" y="4724"/>
                      <a:pt x="1679" y="5026"/>
                      <a:pt x="2938" y="4997"/>
                    </a:cubicBezTo>
                    <a:cubicBezTo>
                      <a:pt x="4096" y="4971"/>
                      <a:pt x="4073" y="3649"/>
                      <a:pt x="4095" y="2870"/>
                    </a:cubicBezTo>
                    <a:cubicBezTo>
                      <a:pt x="4118" y="2079"/>
                      <a:pt x="2686" y="2150"/>
                      <a:pt x="2686" y="2150"/>
                    </a:cubicBezTo>
                    <a:close/>
                  </a:path>
                </a:pathLst>
              </a:custGeom>
              <a:solidFill>
                <a:srgbClr val="FFFFFF"/>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3" name="Bullet4">
                <a:extLst>
                  <a:ext uri="{FF2B5EF4-FFF2-40B4-BE49-F238E27FC236}">
                    <a16:creationId xmlns:a16="http://schemas.microsoft.com/office/drawing/2014/main" xmlns="" id="{7CCD2CBF-FC8A-4588-98B5-5BF11D6A9F15}"/>
                  </a:ext>
                </a:extLst>
              </p:cNvPr>
              <p:cNvSpPr/>
              <p:nvPr/>
            </p:nvSpPr>
            <p:spPr>
              <a:xfrm>
                <a:off x="8624490" y="3254645"/>
                <a:ext cx="2692270" cy="472437"/>
              </a:xfrm>
              <a:prstGeom prst="rect">
                <a:avLst/>
              </a:prstGeom>
            </p:spPr>
            <p:txBody>
              <a:bodyPr wrap="square" lIns="91440" tIns="45720" rIns="91440" bIns="45720" anchor="b" anchorCtr="0">
                <a:normAutofit/>
              </a:bodyPr>
              <a:lstStyle/>
              <a:p>
                <a:pPr algn="r"/>
                <a:r>
                  <a:rPr lang="zh-CN" altLang="en-US" b="1" dirty="0" smtClean="0"/>
                  <a:t>引文样式选择或调整</a:t>
                </a:r>
                <a:endParaRPr lang="en-US" dirty="0"/>
              </a:p>
            </p:txBody>
          </p:sp>
          <p:sp>
            <p:nvSpPr>
              <p:cNvPr id="54" name="Text4">
                <a:extLst>
                  <a:ext uri="{FF2B5EF4-FFF2-40B4-BE49-F238E27FC236}">
                    <a16:creationId xmlns:a16="http://schemas.microsoft.com/office/drawing/2014/main" xmlns="" id="{6BF4ABB9-2E28-4F2A-8C1D-AE413FAC938B}"/>
                  </a:ext>
                </a:extLst>
              </p:cNvPr>
              <p:cNvSpPr/>
              <p:nvPr/>
            </p:nvSpPr>
            <p:spPr>
              <a:xfrm>
                <a:off x="8624489" y="3727081"/>
                <a:ext cx="2692270" cy="554831"/>
              </a:xfrm>
              <a:prstGeom prst="rect">
                <a:avLst/>
              </a:prstGeom>
            </p:spPr>
            <p:txBody>
              <a:bodyPr wrap="square" lIns="91440" tIns="45720" rIns="91440" bIns="45720">
                <a:normAutofit/>
              </a:bodyPr>
              <a:lstStyle/>
              <a:p>
                <a:pPr algn="r">
                  <a:lnSpc>
                    <a:spcPct val="120000"/>
                  </a:lnSpc>
                </a:pPr>
                <a:r>
                  <a:rPr lang="zh-CN" altLang="en-US" sz="1200" dirty="0" smtClean="0"/>
                  <a:t>选择“</a:t>
                </a:r>
                <a:r>
                  <a:rPr lang="en-US" altLang="zh-CN" sz="1200" dirty="0" smtClean="0"/>
                  <a:t>Document Preference</a:t>
                </a:r>
                <a:r>
                  <a:rPr lang="zh-CN" altLang="en-US" sz="1200" dirty="0" smtClean="0"/>
                  <a:t>”，选特定样式或根据需求调整样式</a:t>
                </a:r>
                <a:endParaRPr lang="en-US" dirty="0"/>
              </a:p>
            </p:txBody>
          </p:sp>
          <p:sp>
            <p:nvSpPr>
              <p:cNvPr id="36" name="Number4">
                <a:extLst>
                  <a:ext uri="{FF2B5EF4-FFF2-40B4-BE49-F238E27FC236}">
                    <a16:creationId xmlns:a16="http://schemas.microsoft.com/office/drawing/2014/main" xmlns="" id="{A28A1161-5A1C-453E-B888-25919DFD0C9B}"/>
                  </a:ext>
                </a:extLst>
              </p:cNvPr>
              <p:cNvSpPr txBox="1"/>
              <p:nvPr/>
            </p:nvSpPr>
            <p:spPr>
              <a:xfrm>
                <a:off x="6672961" y="4308810"/>
                <a:ext cx="686085" cy="445369"/>
              </a:xfrm>
              <a:prstGeom prst="rect">
                <a:avLst/>
              </a:prstGeom>
              <a:noFill/>
            </p:spPr>
            <p:txBody>
              <a:bodyPr wrap="square" lIns="91440" tIns="45720" rIns="91440" bIns="45720" anchor="ctr">
                <a:normAutofit fontScale="92500" lnSpcReduction="20000"/>
              </a:bodyPr>
              <a:lstStyle/>
              <a:p>
                <a:pPr defTabSz="1219140">
                  <a:lnSpc>
                    <a:spcPct val="120000"/>
                  </a:lnSpc>
                  <a:spcBef>
                    <a:spcPct val="0"/>
                  </a:spcBef>
                  <a:defRPr/>
                </a:pPr>
                <a:r>
                  <a:rPr lang="en-US" altLang="zh-CN" sz="2400" b="1" dirty="0" smtClean="0"/>
                  <a:t>5</a:t>
                </a:r>
                <a:endParaRPr lang="en-US" sz="2400" b="1" dirty="0"/>
              </a:p>
            </p:txBody>
          </p:sp>
        </p:grpSp>
        <p:grpSp>
          <p:nvGrpSpPr>
            <p:cNvPr id="118" name="组合 117">
              <a:extLst>
                <a:ext uri="{FF2B5EF4-FFF2-40B4-BE49-F238E27FC236}">
                  <a16:creationId xmlns:a16="http://schemas.microsoft.com/office/drawing/2014/main" xmlns="" id="{77E3DD2F-4C51-5564-B185-26E604357CAB}"/>
                </a:ext>
              </a:extLst>
            </p:cNvPr>
            <p:cNvGrpSpPr/>
            <p:nvPr/>
          </p:nvGrpSpPr>
          <p:grpSpPr>
            <a:xfrm>
              <a:off x="533398" y="4751475"/>
              <a:ext cx="4954628" cy="2106526"/>
              <a:chOff x="533398" y="4751475"/>
              <a:chExt cx="4954628" cy="2106526"/>
            </a:xfrm>
          </p:grpSpPr>
          <p:sp>
            <p:nvSpPr>
              <p:cNvPr id="111" name="ComponentBackground5">
                <a:extLst>
                  <a:ext uri="{FF2B5EF4-FFF2-40B4-BE49-F238E27FC236}">
                    <a16:creationId xmlns:a16="http://schemas.microsoft.com/office/drawing/2014/main" xmlns="" id="{49FBED3F-362B-3B14-9061-EA325794B730}"/>
                  </a:ext>
                </a:extLst>
              </p:cNvPr>
              <p:cNvSpPr/>
              <p:nvPr/>
            </p:nvSpPr>
            <p:spPr>
              <a:xfrm rot="5400000" flipH="1">
                <a:off x="1957450" y="3327425"/>
                <a:ext cx="2106524" cy="4954628"/>
              </a:xfrm>
              <a:custGeom>
                <a:avLst/>
                <a:gdLst>
                  <a:gd name="connsiteX0" fmla="*/ 2106524 w 2106524"/>
                  <a:gd name="connsiteY0" fmla="*/ 4954628 h 4954628"/>
                  <a:gd name="connsiteX1" fmla="*/ 2106524 w 2106524"/>
                  <a:gd name="connsiteY1" fmla="*/ 1170158 h 4954628"/>
                  <a:gd name="connsiteX2" fmla="*/ 1878430 w 2106524"/>
                  <a:gd name="connsiteY2" fmla="*/ 942064 h 4954628"/>
                  <a:gd name="connsiteX3" fmla="*/ 1592892 w 2106524"/>
                  <a:gd name="connsiteY3" fmla="*/ 942064 h 4954628"/>
                  <a:gd name="connsiteX4" fmla="*/ 1592892 w 2106524"/>
                  <a:gd name="connsiteY4" fmla="*/ 528581 h 4954628"/>
                  <a:gd name="connsiteX5" fmla="*/ 1064311 w 2106524"/>
                  <a:gd name="connsiteY5" fmla="*/ 0 h 4954628"/>
                  <a:gd name="connsiteX6" fmla="*/ 0 w 2106524"/>
                  <a:gd name="connsiteY6" fmla="*/ 0 h 4954628"/>
                  <a:gd name="connsiteX7" fmla="*/ 0 w 2106524"/>
                  <a:gd name="connsiteY7" fmla="*/ 114106 h 4954628"/>
                  <a:gd name="connsiteX8" fmla="*/ 1064311 w 2106524"/>
                  <a:gd name="connsiteY8" fmla="*/ 114106 h 4954628"/>
                  <a:gd name="connsiteX9" fmla="*/ 1478786 w 2106524"/>
                  <a:gd name="connsiteY9" fmla="*/ 528580 h 4954628"/>
                  <a:gd name="connsiteX10" fmla="*/ 1478787 w 2106524"/>
                  <a:gd name="connsiteY10" fmla="*/ 942064 h 4954628"/>
                  <a:gd name="connsiteX11" fmla="*/ 1307352 w 2106524"/>
                  <a:gd name="connsiteY11" fmla="*/ 942064 h 4954628"/>
                  <a:gd name="connsiteX12" fmla="*/ 1079258 w 2106524"/>
                  <a:gd name="connsiteY12" fmla="*/ 1170158 h 4954628"/>
                  <a:gd name="connsiteX13" fmla="*/ 1079258 w 2106524"/>
                  <a:gd name="connsiteY13" fmla="*/ 4954628 h 495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524" h="4954628">
                    <a:moveTo>
                      <a:pt x="2106524" y="4954628"/>
                    </a:moveTo>
                    <a:lnTo>
                      <a:pt x="2106524" y="1170158"/>
                    </a:lnTo>
                    <a:cubicBezTo>
                      <a:pt x="2106524" y="1044185"/>
                      <a:pt x="2004403" y="942064"/>
                      <a:pt x="1878430" y="942064"/>
                    </a:cubicBezTo>
                    <a:lnTo>
                      <a:pt x="1592892" y="942064"/>
                    </a:lnTo>
                    <a:lnTo>
                      <a:pt x="1592892" y="528581"/>
                    </a:lnTo>
                    <a:cubicBezTo>
                      <a:pt x="1592892" y="236654"/>
                      <a:pt x="1356239" y="0"/>
                      <a:pt x="1064311" y="0"/>
                    </a:cubicBezTo>
                    <a:lnTo>
                      <a:pt x="0" y="0"/>
                    </a:lnTo>
                    <a:lnTo>
                      <a:pt x="0" y="114106"/>
                    </a:lnTo>
                    <a:lnTo>
                      <a:pt x="1064311" y="114106"/>
                    </a:lnTo>
                    <a:cubicBezTo>
                      <a:pt x="1293220" y="114106"/>
                      <a:pt x="1478786" y="299672"/>
                      <a:pt x="1478786" y="528580"/>
                    </a:cubicBezTo>
                    <a:lnTo>
                      <a:pt x="1478787" y="942064"/>
                    </a:lnTo>
                    <a:lnTo>
                      <a:pt x="1307352" y="942064"/>
                    </a:lnTo>
                    <a:cubicBezTo>
                      <a:pt x="1181379" y="942064"/>
                      <a:pt x="1079258" y="1044185"/>
                      <a:pt x="1079258" y="1170158"/>
                    </a:cubicBezTo>
                    <a:lnTo>
                      <a:pt x="1079258" y="4954628"/>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22" name="IconBackground5">
                <a:extLst>
                  <a:ext uri="{FF2B5EF4-FFF2-40B4-BE49-F238E27FC236}">
                    <a16:creationId xmlns:a16="http://schemas.microsoft.com/office/drawing/2014/main" xmlns="" id="{A016E698-228F-4CB2-AEE5-6649CA8ED26A}"/>
                  </a:ext>
                </a:extLst>
              </p:cNvPr>
              <p:cNvSpPr/>
              <p:nvPr/>
            </p:nvSpPr>
            <p:spPr>
              <a:xfrm rot="10800000">
                <a:off x="3650089" y="4926565"/>
                <a:ext cx="677091" cy="677090"/>
              </a:xfrm>
              <a:prstGeom prst="ellipse">
                <a:avLst/>
              </a:prstGeom>
              <a:solidFill>
                <a:schemeClr val="tx2">
                  <a:alpha val="70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tx2"/>
                  </a:solidFill>
                </a:endParaRPr>
              </a:p>
            </p:txBody>
          </p:sp>
          <p:sp>
            <p:nvSpPr>
              <p:cNvPr id="23" name="Icon5">
                <a:extLst>
                  <a:ext uri="{FF2B5EF4-FFF2-40B4-BE49-F238E27FC236}">
                    <a16:creationId xmlns:a16="http://schemas.microsoft.com/office/drawing/2014/main" xmlns="" id="{73BE369C-3C7F-440C-8DC9-AB0C6175C142}"/>
                  </a:ext>
                </a:extLst>
              </p:cNvPr>
              <p:cNvSpPr/>
              <p:nvPr/>
            </p:nvSpPr>
            <p:spPr bwMode="auto">
              <a:xfrm>
                <a:off x="3792421" y="5069180"/>
                <a:ext cx="392427" cy="391859"/>
              </a:xfrm>
              <a:custGeom>
                <a:avLst/>
                <a:gdLst>
                  <a:gd name="connsiteX0" fmla="*/ 96718 w 607590"/>
                  <a:gd name="connsiteY0" fmla="*/ 353867 h 606712"/>
                  <a:gd name="connsiteX1" fmla="*/ 56131 w 607590"/>
                  <a:gd name="connsiteY1" fmla="*/ 556143 h 606712"/>
                  <a:gd name="connsiteX2" fmla="*/ 551459 w 607590"/>
                  <a:gd name="connsiteY2" fmla="*/ 556143 h 606712"/>
                  <a:gd name="connsiteX3" fmla="*/ 510872 w 607590"/>
                  <a:gd name="connsiteY3" fmla="*/ 353867 h 606712"/>
                  <a:gd name="connsiteX4" fmla="*/ 401570 w 607590"/>
                  <a:gd name="connsiteY4" fmla="*/ 353867 h 606712"/>
                  <a:gd name="connsiteX5" fmla="*/ 388664 w 607590"/>
                  <a:gd name="connsiteY5" fmla="*/ 375108 h 606712"/>
                  <a:gd name="connsiteX6" fmla="*/ 372198 w 607590"/>
                  <a:gd name="connsiteY6" fmla="*/ 403459 h 606712"/>
                  <a:gd name="connsiteX7" fmla="*/ 366679 w 607590"/>
                  <a:gd name="connsiteY7" fmla="*/ 413323 h 606712"/>
                  <a:gd name="connsiteX8" fmla="*/ 348255 w 607590"/>
                  <a:gd name="connsiteY8" fmla="*/ 447984 h 606712"/>
                  <a:gd name="connsiteX9" fmla="*/ 326448 w 607590"/>
                  <a:gd name="connsiteY9" fmla="*/ 491621 h 606712"/>
                  <a:gd name="connsiteX10" fmla="*/ 303751 w 607590"/>
                  <a:gd name="connsiteY10" fmla="*/ 505574 h 606712"/>
                  <a:gd name="connsiteX11" fmla="*/ 281143 w 607590"/>
                  <a:gd name="connsiteY11" fmla="*/ 491621 h 606712"/>
                  <a:gd name="connsiteX12" fmla="*/ 270817 w 607590"/>
                  <a:gd name="connsiteY12" fmla="*/ 471002 h 606712"/>
                  <a:gd name="connsiteX13" fmla="*/ 253372 w 607590"/>
                  <a:gd name="connsiteY13" fmla="*/ 436697 h 606712"/>
                  <a:gd name="connsiteX14" fmla="*/ 208245 w 607590"/>
                  <a:gd name="connsiteY14" fmla="*/ 354312 h 606712"/>
                  <a:gd name="connsiteX15" fmla="*/ 208067 w 607590"/>
                  <a:gd name="connsiteY15" fmla="*/ 353867 h 606712"/>
                  <a:gd name="connsiteX16" fmla="*/ 303795 w 607590"/>
                  <a:gd name="connsiteY16" fmla="*/ 151706 h 606712"/>
                  <a:gd name="connsiteX17" fmla="*/ 329093 w 607590"/>
                  <a:gd name="connsiteY17" fmla="*/ 176969 h 606712"/>
                  <a:gd name="connsiteX18" fmla="*/ 303795 w 607590"/>
                  <a:gd name="connsiteY18" fmla="*/ 202232 h 606712"/>
                  <a:gd name="connsiteX19" fmla="*/ 278497 w 607590"/>
                  <a:gd name="connsiteY19" fmla="*/ 176969 h 606712"/>
                  <a:gd name="connsiteX20" fmla="*/ 303795 w 607590"/>
                  <a:gd name="connsiteY20" fmla="*/ 151706 h 606712"/>
                  <a:gd name="connsiteX21" fmla="*/ 303751 w 607590"/>
                  <a:gd name="connsiteY21" fmla="*/ 101111 h 606712"/>
                  <a:gd name="connsiteX22" fmla="*/ 227827 w 607590"/>
                  <a:gd name="connsiteY22" fmla="*/ 176920 h 606712"/>
                  <a:gd name="connsiteX23" fmla="*/ 303751 w 607590"/>
                  <a:gd name="connsiteY23" fmla="*/ 252818 h 606712"/>
                  <a:gd name="connsiteX24" fmla="*/ 379763 w 607590"/>
                  <a:gd name="connsiteY24" fmla="*/ 176920 h 606712"/>
                  <a:gd name="connsiteX25" fmla="*/ 303751 w 607590"/>
                  <a:gd name="connsiteY25" fmla="*/ 101111 h 606712"/>
                  <a:gd name="connsiteX26" fmla="*/ 320727 w 607590"/>
                  <a:gd name="connsiteY26" fmla="*/ 812 h 606712"/>
                  <a:gd name="connsiteX27" fmla="*/ 421775 w 607590"/>
                  <a:gd name="connsiteY27" fmla="*/ 44854 h 606712"/>
                  <a:gd name="connsiteX28" fmla="*/ 480965 w 607590"/>
                  <a:gd name="connsiteY28" fmla="*/ 176920 h 606712"/>
                  <a:gd name="connsiteX29" fmla="*/ 453729 w 607590"/>
                  <a:gd name="connsiteY29" fmla="*/ 271215 h 606712"/>
                  <a:gd name="connsiteX30" fmla="*/ 439221 w 607590"/>
                  <a:gd name="connsiteY30" fmla="*/ 293878 h 606712"/>
                  <a:gd name="connsiteX31" fmla="*/ 433257 w 607590"/>
                  <a:gd name="connsiteY31" fmla="*/ 303387 h 606712"/>
                  <a:gd name="connsiteX32" fmla="*/ 531611 w 607590"/>
                  <a:gd name="connsiteY32" fmla="*/ 303387 h 606712"/>
                  <a:gd name="connsiteX33" fmla="*/ 556444 w 607590"/>
                  <a:gd name="connsiteY33" fmla="*/ 323650 h 606712"/>
                  <a:gd name="connsiteX34" fmla="*/ 607089 w 607590"/>
                  <a:gd name="connsiteY34" fmla="*/ 576495 h 606712"/>
                  <a:gd name="connsiteX35" fmla="*/ 601838 w 607590"/>
                  <a:gd name="connsiteY35" fmla="*/ 597469 h 606712"/>
                  <a:gd name="connsiteX36" fmla="*/ 582256 w 607590"/>
                  <a:gd name="connsiteY36" fmla="*/ 606712 h 606712"/>
                  <a:gd name="connsiteX37" fmla="*/ 25245 w 607590"/>
                  <a:gd name="connsiteY37" fmla="*/ 606712 h 606712"/>
                  <a:gd name="connsiteX38" fmla="*/ 5752 w 607590"/>
                  <a:gd name="connsiteY38" fmla="*/ 597469 h 606712"/>
                  <a:gd name="connsiteX39" fmla="*/ 501 w 607590"/>
                  <a:gd name="connsiteY39" fmla="*/ 576495 h 606712"/>
                  <a:gd name="connsiteX40" fmla="*/ 51146 w 607590"/>
                  <a:gd name="connsiteY40" fmla="*/ 323650 h 606712"/>
                  <a:gd name="connsiteX41" fmla="*/ 75890 w 607590"/>
                  <a:gd name="connsiteY41" fmla="*/ 303387 h 606712"/>
                  <a:gd name="connsiteX42" fmla="*/ 175846 w 607590"/>
                  <a:gd name="connsiteY42" fmla="*/ 303387 h 606712"/>
                  <a:gd name="connsiteX43" fmla="*/ 160982 w 607590"/>
                  <a:gd name="connsiteY43" fmla="*/ 281613 h 606712"/>
                  <a:gd name="connsiteX44" fmla="*/ 128316 w 607590"/>
                  <a:gd name="connsiteY44" fmla="*/ 151769 h 606712"/>
                  <a:gd name="connsiteX45" fmla="*/ 283101 w 607590"/>
                  <a:gd name="connsiteY45" fmla="*/ 1218 h 606712"/>
                  <a:gd name="connsiteX46" fmla="*/ 320727 w 607590"/>
                  <a:gd name="connsiteY46" fmla="*/ 812 h 60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590" h="606712">
                    <a:moveTo>
                      <a:pt x="96718" y="353867"/>
                    </a:moveTo>
                    <a:lnTo>
                      <a:pt x="56131" y="556143"/>
                    </a:lnTo>
                    <a:lnTo>
                      <a:pt x="551459" y="556143"/>
                    </a:lnTo>
                    <a:lnTo>
                      <a:pt x="510872" y="353867"/>
                    </a:lnTo>
                    <a:lnTo>
                      <a:pt x="401570" y="353867"/>
                    </a:lnTo>
                    <a:cubicBezTo>
                      <a:pt x="397387" y="360710"/>
                      <a:pt x="393025" y="367820"/>
                      <a:pt x="388664" y="375108"/>
                    </a:cubicBezTo>
                    <a:cubicBezTo>
                      <a:pt x="383057" y="384528"/>
                      <a:pt x="377538" y="393949"/>
                      <a:pt x="372198" y="403459"/>
                    </a:cubicBezTo>
                    <a:cubicBezTo>
                      <a:pt x="370329" y="406747"/>
                      <a:pt x="368548" y="410035"/>
                      <a:pt x="366679" y="413323"/>
                    </a:cubicBezTo>
                    <a:cubicBezTo>
                      <a:pt x="360360" y="424788"/>
                      <a:pt x="354129" y="436342"/>
                      <a:pt x="348255" y="447984"/>
                    </a:cubicBezTo>
                    <a:lnTo>
                      <a:pt x="326448" y="491621"/>
                    </a:lnTo>
                    <a:cubicBezTo>
                      <a:pt x="322175" y="500153"/>
                      <a:pt x="313364" y="505574"/>
                      <a:pt x="303751" y="505574"/>
                    </a:cubicBezTo>
                    <a:cubicBezTo>
                      <a:pt x="294227" y="505574"/>
                      <a:pt x="285415" y="500153"/>
                      <a:pt x="281143" y="491621"/>
                    </a:cubicBezTo>
                    <a:lnTo>
                      <a:pt x="270817" y="471002"/>
                    </a:lnTo>
                    <a:cubicBezTo>
                      <a:pt x="265032" y="459449"/>
                      <a:pt x="259246" y="448162"/>
                      <a:pt x="253372" y="436697"/>
                    </a:cubicBezTo>
                    <a:cubicBezTo>
                      <a:pt x="239665" y="410035"/>
                      <a:pt x="224533" y="381862"/>
                      <a:pt x="208245" y="354312"/>
                    </a:cubicBezTo>
                    <a:cubicBezTo>
                      <a:pt x="208245" y="354223"/>
                      <a:pt x="208156" y="354045"/>
                      <a:pt x="208067" y="353867"/>
                    </a:cubicBezTo>
                    <a:close/>
                    <a:moveTo>
                      <a:pt x="303795" y="151706"/>
                    </a:moveTo>
                    <a:cubicBezTo>
                      <a:pt x="317767" y="151706"/>
                      <a:pt x="329093" y="163017"/>
                      <a:pt x="329093" y="176969"/>
                    </a:cubicBezTo>
                    <a:cubicBezTo>
                      <a:pt x="329093" y="190921"/>
                      <a:pt x="317767" y="202232"/>
                      <a:pt x="303795" y="202232"/>
                    </a:cubicBezTo>
                    <a:cubicBezTo>
                      <a:pt x="289823" y="202232"/>
                      <a:pt x="278497" y="190921"/>
                      <a:pt x="278497" y="176969"/>
                    </a:cubicBezTo>
                    <a:cubicBezTo>
                      <a:pt x="278497" y="163017"/>
                      <a:pt x="289823" y="151706"/>
                      <a:pt x="303795" y="151706"/>
                    </a:cubicBezTo>
                    <a:close/>
                    <a:moveTo>
                      <a:pt x="303751" y="101111"/>
                    </a:moveTo>
                    <a:cubicBezTo>
                      <a:pt x="261917" y="101111"/>
                      <a:pt x="227827" y="135150"/>
                      <a:pt x="227827" y="176920"/>
                    </a:cubicBezTo>
                    <a:cubicBezTo>
                      <a:pt x="227827" y="218780"/>
                      <a:pt x="261917" y="252818"/>
                      <a:pt x="303751" y="252818"/>
                    </a:cubicBezTo>
                    <a:cubicBezTo>
                      <a:pt x="345673" y="252818"/>
                      <a:pt x="379763" y="218780"/>
                      <a:pt x="379763" y="176920"/>
                    </a:cubicBezTo>
                    <a:cubicBezTo>
                      <a:pt x="379763" y="135150"/>
                      <a:pt x="345673" y="101111"/>
                      <a:pt x="303751" y="101111"/>
                    </a:cubicBezTo>
                    <a:close/>
                    <a:moveTo>
                      <a:pt x="320727" y="812"/>
                    </a:moveTo>
                    <a:cubicBezTo>
                      <a:pt x="357990" y="4395"/>
                      <a:pt x="393537" y="19725"/>
                      <a:pt x="421775" y="44854"/>
                    </a:cubicBezTo>
                    <a:cubicBezTo>
                      <a:pt x="459425" y="78448"/>
                      <a:pt x="480965" y="126618"/>
                      <a:pt x="480965" y="176920"/>
                    </a:cubicBezTo>
                    <a:cubicBezTo>
                      <a:pt x="480965" y="210426"/>
                      <a:pt x="471530" y="242953"/>
                      <a:pt x="453729" y="271215"/>
                    </a:cubicBezTo>
                    <a:lnTo>
                      <a:pt x="439221" y="293878"/>
                    </a:lnTo>
                    <a:cubicBezTo>
                      <a:pt x="437262" y="296988"/>
                      <a:pt x="435215" y="300188"/>
                      <a:pt x="433257" y="303387"/>
                    </a:cubicBezTo>
                    <a:lnTo>
                      <a:pt x="531611" y="303387"/>
                    </a:lnTo>
                    <a:cubicBezTo>
                      <a:pt x="543716" y="303387"/>
                      <a:pt x="554129" y="311830"/>
                      <a:pt x="556444" y="323650"/>
                    </a:cubicBezTo>
                    <a:lnTo>
                      <a:pt x="607089" y="576495"/>
                    </a:lnTo>
                    <a:cubicBezTo>
                      <a:pt x="608602" y="583872"/>
                      <a:pt x="606644" y="591604"/>
                      <a:pt x="601838" y="597469"/>
                    </a:cubicBezTo>
                    <a:cubicBezTo>
                      <a:pt x="597031" y="603246"/>
                      <a:pt x="589911" y="606712"/>
                      <a:pt x="582256" y="606712"/>
                    </a:cubicBezTo>
                    <a:lnTo>
                      <a:pt x="25245" y="606712"/>
                    </a:lnTo>
                    <a:cubicBezTo>
                      <a:pt x="17679" y="606712"/>
                      <a:pt x="10559" y="603246"/>
                      <a:pt x="5752" y="597469"/>
                    </a:cubicBezTo>
                    <a:cubicBezTo>
                      <a:pt x="946" y="591604"/>
                      <a:pt x="-1012" y="583872"/>
                      <a:pt x="501" y="576495"/>
                    </a:cubicBezTo>
                    <a:lnTo>
                      <a:pt x="51146" y="323650"/>
                    </a:lnTo>
                    <a:cubicBezTo>
                      <a:pt x="53460" y="311830"/>
                      <a:pt x="63874" y="303387"/>
                      <a:pt x="75890" y="303387"/>
                    </a:cubicBezTo>
                    <a:lnTo>
                      <a:pt x="175846" y="303387"/>
                    </a:lnTo>
                    <a:cubicBezTo>
                      <a:pt x="170951" y="296099"/>
                      <a:pt x="166233" y="288634"/>
                      <a:pt x="160982" y="281613"/>
                    </a:cubicBezTo>
                    <a:cubicBezTo>
                      <a:pt x="133478" y="244286"/>
                      <a:pt x="121907" y="198250"/>
                      <a:pt x="128316" y="151769"/>
                    </a:cubicBezTo>
                    <a:cubicBezTo>
                      <a:pt x="139175" y="73472"/>
                      <a:pt x="204329" y="10105"/>
                      <a:pt x="283101" y="1218"/>
                    </a:cubicBezTo>
                    <a:cubicBezTo>
                      <a:pt x="295695" y="-271"/>
                      <a:pt x="308307" y="-382"/>
                      <a:pt x="320727" y="812"/>
                    </a:cubicBezTo>
                    <a:close/>
                  </a:path>
                </a:pathLst>
              </a:custGeom>
              <a:solidFill>
                <a:srgbClr val="FFFFFF"/>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9" name="Bullet5">
                <a:extLst>
                  <a:ext uri="{FF2B5EF4-FFF2-40B4-BE49-F238E27FC236}">
                    <a16:creationId xmlns:a16="http://schemas.microsoft.com/office/drawing/2014/main" xmlns="" id="{A1AC65C4-32A4-4497-AA7A-20D3705A2DF2}"/>
                  </a:ext>
                </a:extLst>
              </p:cNvPr>
              <p:cNvSpPr/>
              <p:nvPr/>
            </p:nvSpPr>
            <p:spPr>
              <a:xfrm>
                <a:off x="660401" y="4751475"/>
                <a:ext cx="2724218" cy="472437"/>
              </a:xfrm>
              <a:prstGeom prst="rect">
                <a:avLst/>
              </a:prstGeom>
            </p:spPr>
            <p:txBody>
              <a:bodyPr wrap="square" lIns="91440" tIns="45720" rIns="91440" bIns="45720" anchor="b" anchorCtr="0">
                <a:normAutofit/>
              </a:bodyPr>
              <a:lstStyle/>
              <a:p>
                <a:r>
                  <a:rPr lang="zh-CN" altLang="en-US" b="1" dirty="0" smtClean="0"/>
                  <a:t>在文末生成参考文献题录</a:t>
                </a:r>
                <a:endParaRPr lang="en-US" dirty="0"/>
              </a:p>
            </p:txBody>
          </p:sp>
          <p:sp>
            <p:nvSpPr>
              <p:cNvPr id="50" name="Text5">
                <a:extLst>
                  <a:ext uri="{FF2B5EF4-FFF2-40B4-BE49-F238E27FC236}">
                    <a16:creationId xmlns:a16="http://schemas.microsoft.com/office/drawing/2014/main" xmlns="" id="{58C859E2-B835-40D5-B8D9-B85004F62A2D}"/>
                  </a:ext>
                </a:extLst>
              </p:cNvPr>
              <p:cNvSpPr/>
              <p:nvPr/>
            </p:nvSpPr>
            <p:spPr>
              <a:xfrm>
                <a:off x="660400" y="5223911"/>
                <a:ext cx="2724218" cy="554831"/>
              </a:xfrm>
              <a:prstGeom prst="rect">
                <a:avLst/>
              </a:prstGeom>
            </p:spPr>
            <p:txBody>
              <a:bodyPr wrap="square" lIns="91440" tIns="45720" rIns="91440" bIns="45720">
                <a:normAutofit/>
              </a:bodyPr>
              <a:lstStyle/>
              <a:p>
                <a:pPr>
                  <a:lnSpc>
                    <a:spcPct val="120000"/>
                  </a:lnSpc>
                </a:pPr>
                <a:r>
                  <a:rPr lang="zh-CN" altLang="en-US" sz="1200" dirty="0" smtClean="0"/>
                  <a:t>第一次时，一定要把鼠标指定目标位置，而后点击“</a:t>
                </a:r>
                <a:r>
                  <a:rPr lang="en-US" altLang="zh-CN" sz="1200" dirty="0"/>
                  <a:t>add/Edit </a:t>
                </a:r>
                <a:r>
                  <a:rPr lang="en-US" altLang="zh-CN" sz="1200" dirty="0" smtClean="0"/>
                  <a:t>Bibliography</a:t>
                </a:r>
                <a:r>
                  <a:rPr lang="zh-CN" altLang="en-US" sz="1200" dirty="0" smtClean="0"/>
                  <a:t>”</a:t>
                </a:r>
                <a:endParaRPr lang="en-US" dirty="0"/>
              </a:p>
            </p:txBody>
          </p:sp>
          <p:sp>
            <p:nvSpPr>
              <p:cNvPr id="40" name="Number5">
                <a:extLst>
                  <a:ext uri="{FF2B5EF4-FFF2-40B4-BE49-F238E27FC236}">
                    <a16:creationId xmlns:a16="http://schemas.microsoft.com/office/drawing/2014/main" xmlns="" id="{344B2EBD-7380-4778-95DB-1FD3ED2C77A0}"/>
                  </a:ext>
                </a:extLst>
              </p:cNvPr>
              <p:cNvSpPr txBox="1"/>
              <p:nvPr/>
            </p:nvSpPr>
            <p:spPr>
              <a:xfrm flipH="1">
                <a:off x="4548899" y="5690512"/>
                <a:ext cx="686085" cy="445369"/>
              </a:xfrm>
              <a:prstGeom prst="rect">
                <a:avLst/>
              </a:prstGeom>
              <a:noFill/>
            </p:spPr>
            <p:txBody>
              <a:bodyPr wrap="square" lIns="91440" tIns="45720" rIns="91440" bIns="45720" anchor="ctr">
                <a:normAutofit fontScale="92500" lnSpcReduction="20000"/>
              </a:bodyPr>
              <a:lstStyle/>
              <a:p>
                <a:pPr defTabSz="1219140">
                  <a:lnSpc>
                    <a:spcPct val="120000"/>
                  </a:lnSpc>
                  <a:spcBef>
                    <a:spcPct val="0"/>
                  </a:spcBef>
                  <a:defRPr/>
                </a:pPr>
                <a:r>
                  <a:rPr lang="en-US" altLang="zh-CN" sz="2400" b="1" dirty="0" smtClean="0"/>
                  <a:t>3</a:t>
                </a:r>
                <a:endParaRPr lang="en-US" sz="2400" b="1" dirty="0"/>
              </a:p>
            </p:txBody>
          </p:sp>
        </p:grpSp>
        <p:grpSp>
          <p:nvGrpSpPr>
            <p:cNvPr id="114" name="组合 113">
              <a:extLst>
                <a:ext uri="{FF2B5EF4-FFF2-40B4-BE49-F238E27FC236}">
                  <a16:creationId xmlns:a16="http://schemas.microsoft.com/office/drawing/2014/main" xmlns="" id="{3C36F53F-F935-2A16-FA0D-3435F36EC8FD}"/>
                </a:ext>
              </a:extLst>
            </p:cNvPr>
            <p:cNvGrpSpPr/>
            <p:nvPr/>
          </p:nvGrpSpPr>
          <p:grpSpPr>
            <a:xfrm>
              <a:off x="6703973" y="4751475"/>
              <a:ext cx="4954627" cy="2106526"/>
              <a:chOff x="6703973" y="4751475"/>
              <a:chExt cx="4954627" cy="2106526"/>
            </a:xfrm>
          </p:grpSpPr>
          <p:sp>
            <p:nvSpPr>
              <p:cNvPr id="112" name="ComponentBackground6">
                <a:extLst>
                  <a:ext uri="{FF2B5EF4-FFF2-40B4-BE49-F238E27FC236}">
                    <a16:creationId xmlns:a16="http://schemas.microsoft.com/office/drawing/2014/main" xmlns="" id="{F1D89149-201D-0360-EC1B-7204C5764A37}"/>
                  </a:ext>
                </a:extLst>
              </p:cNvPr>
              <p:cNvSpPr/>
              <p:nvPr/>
            </p:nvSpPr>
            <p:spPr>
              <a:xfrm rot="16200000">
                <a:off x="8128025" y="3327426"/>
                <a:ext cx="2106523" cy="4954627"/>
              </a:xfrm>
              <a:custGeom>
                <a:avLst/>
                <a:gdLst>
                  <a:gd name="connsiteX0" fmla="*/ 2106523 w 2106523"/>
                  <a:gd name="connsiteY0" fmla="*/ 1170157 h 4954627"/>
                  <a:gd name="connsiteX1" fmla="*/ 2106523 w 2106523"/>
                  <a:gd name="connsiteY1" fmla="*/ 4954627 h 4954627"/>
                  <a:gd name="connsiteX2" fmla="*/ 1079257 w 2106523"/>
                  <a:gd name="connsiteY2" fmla="*/ 4954627 h 4954627"/>
                  <a:gd name="connsiteX3" fmla="*/ 1079257 w 2106523"/>
                  <a:gd name="connsiteY3" fmla="*/ 1170157 h 4954627"/>
                  <a:gd name="connsiteX4" fmla="*/ 1307351 w 2106523"/>
                  <a:gd name="connsiteY4" fmla="*/ 942063 h 4954627"/>
                  <a:gd name="connsiteX5" fmla="*/ 1478787 w 2106523"/>
                  <a:gd name="connsiteY5" fmla="*/ 942063 h 4954627"/>
                  <a:gd name="connsiteX6" fmla="*/ 1478786 w 2106523"/>
                  <a:gd name="connsiteY6" fmla="*/ 528579 h 4954627"/>
                  <a:gd name="connsiteX7" fmla="*/ 1064311 w 2106523"/>
                  <a:gd name="connsiteY7" fmla="*/ 114105 h 4954627"/>
                  <a:gd name="connsiteX8" fmla="*/ 0 w 2106523"/>
                  <a:gd name="connsiteY8" fmla="*/ 114105 h 4954627"/>
                  <a:gd name="connsiteX9" fmla="*/ 0 w 2106523"/>
                  <a:gd name="connsiteY9" fmla="*/ 0 h 4954627"/>
                  <a:gd name="connsiteX10" fmla="*/ 1064311 w 2106523"/>
                  <a:gd name="connsiteY10" fmla="*/ 0 h 4954627"/>
                  <a:gd name="connsiteX11" fmla="*/ 1592892 w 2106523"/>
                  <a:gd name="connsiteY11" fmla="*/ 528580 h 4954627"/>
                  <a:gd name="connsiteX12" fmla="*/ 1592892 w 2106523"/>
                  <a:gd name="connsiteY12" fmla="*/ 942063 h 4954627"/>
                  <a:gd name="connsiteX13" fmla="*/ 1878429 w 2106523"/>
                  <a:gd name="connsiteY13" fmla="*/ 942063 h 4954627"/>
                  <a:gd name="connsiteX14" fmla="*/ 2106523 w 2106523"/>
                  <a:gd name="connsiteY14" fmla="*/ 1170157 h 495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6523" h="4954627">
                    <a:moveTo>
                      <a:pt x="2106523" y="1170157"/>
                    </a:moveTo>
                    <a:lnTo>
                      <a:pt x="2106523" y="4954627"/>
                    </a:lnTo>
                    <a:lnTo>
                      <a:pt x="1079257" y="4954627"/>
                    </a:lnTo>
                    <a:lnTo>
                      <a:pt x="1079257" y="1170157"/>
                    </a:lnTo>
                    <a:cubicBezTo>
                      <a:pt x="1079257" y="1044184"/>
                      <a:pt x="1181378" y="942063"/>
                      <a:pt x="1307351" y="942063"/>
                    </a:cubicBezTo>
                    <a:lnTo>
                      <a:pt x="1478787" y="942063"/>
                    </a:lnTo>
                    <a:lnTo>
                      <a:pt x="1478786" y="528579"/>
                    </a:lnTo>
                    <a:cubicBezTo>
                      <a:pt x="1478786" y="299671"/>
                      <a:pt x="1293219" y="114105"/>
                      <a:pt x="1064311" y="114105"/>
                    </a:cubicBezTo>
                    <a:lnTo>
                      <a:pt x="0" y="114105"/>
                    </a:lnTo>
                    <a:lnTo>
                      <a:pt x="0" y="0"/>
                    </a:lnTo>
                    <a:lnTo>
                      <a:pt x="1064311" y="0"/>
                    </a:lnTo>
                    <a:cubicBezTo>
                      <a:pt x="1356239" y="0"/>
                      <a:pt x="1592892" y="236653"/>
                      <a:pt x="1592892" y="528580"/>
                    </a:cubicBezTo>
                    <a:lnTo>
                      <a:pt x="1592892" y="942063"/>
                    </a:lnTo>
                    <a:lnTo>
                      <a:pt x="1878429" y="942063"/>
                    </a:lnTo>
                    <a:cubicBezTo>
                      <a:pt x="2004402" y="942063"/>
                      <a:pt x="2106523" y="1044184"/>
                      <a:pt x="2106523" y="1170157"/>
                    </a:cubicBez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7" name="IconBackground6">
                <a:extLst>
                  <a:ext uri="{FF2B5EF4-FFF2-40B4-BE49-F238E27FC236}">
                    <a16:creationId xmlns:a16="http://schemas.microsoft.com/office/drawing/2014/main" xmlns="" id="{B215A10F-96BA-4256-A75C-0C9B95BA1068}"/>
                  </a:ext>
                </a:extLst>
              </p:cNvPr>
              <p:cNvSpPr/>
              <p:nvPr/>
            </p:nvSpPr>
            <p:spPr>
              <a:xfrm rot="10800000">
                <a:off x="7864819" y="4926565"/>
                <a:ext cx="677091" cy="677090"/>
              </a:xfrm>
              <a:prstGeom prst="ellipse">
                <a:avLst/>
              </a:prstGeom>
              <a:solidFill>
                <a:schemeClr val="tx2">
                  <a:alpha val="70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tx2"/>
                  </a:solidFill>
                </a:endParaRPr>
              </a:p>
            </p:txBody>
          </p:sp>
          <p:sp>
            <p:nvSpPr>
              <p:cNvPr id="8" name="Icon6">
                <a:extLst>
                  <a:ext uri="{FF2B5EF4-FFF2-40B4-BE49-F238E27FC236}">
                    <a16:creationId xmlns:a16="http://schemas.microsoft.com/office/drawing/2014/main" xmlns="" id="{5F8965AF-E9A5-49F8-98BA-E2C1F7D9E1D6}"/>
                  </a:ext>
                </a:extLst>
              </p:cNvPr>
              <p:cNvSpPr/>
              <p:nvPr/>
            </p:nvSpPr>
            <p:spPr bwMode="auto">
              <a:xfrm>
                <a:off x="8007150" y="5111552"/>
                <a:ext cx="392427" cy="307116"/>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headEnd/>
                <a:tailEnd/>
              </a:ln>
            </p:spPr>
            <p:txBody>
              <a:bodyPr wrap="square" lIns="91440" tIns="45720" rIns="91440" bIns="45720" anchor="ctr">
                <a:normAutofit fontScale="92500" lnSpcReduction="20000"/>
              </a:bodyPr>
              <a:lstStyle/>
              <a:p>
                <a:pPr algn="ctr"/>
                <a:endParaRPr/>
              </a:p>
            </p:txBody>
          </p:sp>
          <p:sp>
            <p:nvSpPr>
              <p:cNvPr id="55" name="Bullet6">
                <a:extLst>
                  <a:ext uri="{FF2B5EF4-FFF2-40B4-BE49-F238E27FC236}">
                    <a16:creationId xmlns:a16="http://schemas.microsoft.com/office/drawing/2014/main" xmlns="" id="{A9DF1B92-726F-4FDF-9D50-0D145976D3FF}"/>
                  </a:ext>
                </a:extLst>
              </p:cNvPr>
              <p:cNvSpPr/>
              <p:nvPr/>
            </p:nvSpPr>
            <p:spPr>
              <a:xfrm>
                <a:off x="8807382" y="4751475"/>
                <a:ext cx="2692270" cy="472437"/>
              </a:xfrm>
              <a:prstGeom prst="rect">
                <a:avLst/>
              </a:prstGeom>
            </p:spPr>
            <p:txBody>
              <a:bodyPr wrap="square" lIns="91440" tIns="45720" rIns="91440" bIns="45720" anchor="b" anchorCtr="0">
                <a:normAutofit/>
              </a:bodyPr>
              <a:lstStyle/>
              <a:p>
                <a:pPr algn="r"/>
                <a:r>
                  <a:rPr lang="zh-CN" altLang="en-US" b="1" dirty="0" smtClean="0"/>
                  <a:t>编辑参考文献</a:t>
                </a:r>
                <a:endParaRPr lang="en-US" dirty="0"/>
              </a:p>
            </p:txBody>
          </p:sp>
          <p:sp>
            <p:nvSpPr>
              <p:cNvPr id="56" name="Text6">
                <a:extLst>
                  <a:ext uri="{FF2B5EF4-FFF2-40B4-BE49-F238E27FC236}">
                    <a16:creationId xmlns:a16="http://schemas.microsoft.com/office/drawing/2014/main" xmlns="" id="{2B15DE13-1F22-4013-B893-13A264BA825D}"/>
                  </a:ext>
                </a:extLst>
              </p:cNvPr>
              <p:cNvSpPr/>
              <p:nvPr/>
            </p:nvSpPr>
            <p:spPr>
              <a:xfrm>
                <a:off x="8807381" y="5223911"/>
                <a:ext cx="2692270" cy="554831"/>
              </a:xfrm>
              <a:prstGeom prst="rect">
                <a:avLst/>
              </a:prstGeom>
            </p:spPr>
            <p:txBody>
              <a:bodyPr wrap="square" lIns="91440" tIns="45720" rIns="91440" bIns="45720">
                <a:normAutofit fontScale="85000" lnSpcReduction="20000"/>
              </a:bodyPr>
              <a:lstStyle/>
              <a:p>
                <a:pPr algn="r">
                  <a:lnSpc>
                    <a:spcPct val="120000"/>
                  </a:lnSpc>
                </a:pPr>
                <a:r>
                  <a:rPr lang="zh-CN" altLang="en-US" sz="1200" dirty="0" smtClean="0"/>
                  <a:t>在</a:t>
                </a:r>
                <a:r>
                  <a:rPr lang="en-US" altLang="zh-CN" sz="1200" dirty="0" err="1" smtClean="0"/>
                  <a:t>Zotero</a:t>
                </a:r>
                <a:r>
                  <a:rPr lang="zh-CN" altLang="en-US" sz="1200" dirty="0" smtClean="0"/>
                  <a:t>中修改引用的目标文献，而后在</a:t>
                </a:r>
                <a:r>
                  <a:rPr lang="en-US" altLang="zh-CN" sz="1200" dirty="0" smtClean="0"/>
                  <a:t>word</a:t>
                </a:r>
                <a:r>
                  <a:rPr lang="zh-CN" altLang="en-US" sz="1200" dirty="0" smtClean="0"/>
                  <a:t>的</a:t>
                </a:r>
                <a:r>
                  <a:rPr lang="en-US" altLang="zh-CN" sz="1200" dirty="0" err="1" smtClean="0"/>
                  <a:t>Zotero</a:t>
                </a:r>
                <a:r>
                  <a:rPr lang="zh-CN" altLang="en-US" sz="1200" dirty="0" smtClean="0"/>
                  <a:t>插件中点击“</a:t>
                </a:r>
                <a:r>
                  <a:rPr lang="en-US" altLang="zh-CN" sz="1200" dirty="0" smtClean="0"/>
                  <a:t>refresh</a:t>
                </a:r>
                <a:r>
                  <a:rPr lang="zh-CN" altLang="en-US" sz="1200" dirty="0" smtClean="0"/>
                  <a:t>”即自动更新</a:t>
                </a:r>
                <a:endParaRPr lang="en-US" dirty="0"/>
              </a:p>
            </p:txBody>
          </p:sp>
          <p:sp>
            <p:nvSpPr>
              <p:cNvPr id="34" name="Number6">
                <a:extLst>
                  <a:ext uri="{FF2B5EF4-FFF2-40B4-BE49-F238E27FC236}">
                    <a16:creationId xmlns:a16="http://schemas.microsoft.com/office/drawing/2014/main" xmlns="" id="{92061EF0-AFE9-4690-9648-149DD400646C}"/>
                  </a:ext>
                </a:extLst>
              </p:cNvPr>
              <p:cNvSpPr txBox="1"/>
              <p:nvPr/>
            </p:nvSpPr>
            <p:spPr>
              <a:xfrm>
                <a:off x="6966817" y="5690512"/>
                <a:ext cx="686085" cy="445369"/>
              </a:xfrm>
              <a:prstGeom prst="rect">
                <a:avLst/>
              </a:prstGeom>
              <a:noFill/>
            </p:spPr>
            <p:txBody>
              <a:bodyPr wrap="square" lIns="91440" tIns="45720" rIns="91440" bIns="45720" anchor="ctr">
                <a:normAutofit fontScale="92500" lnSpcReduction="20000"/>
              </a:bodyPr>
              <a:lstStyle/>
              <a:p>
                <a:pPr defTabSz="1219140">
                  <a:lnSpc>
                    <a:spcPct val="120000"/>
                  </a:lnSpc>
                  <a:spcBef>
                    <a:spcPct val="0"/>
                  </a:spcBef>
                  <a:defRPr/>
                </a:pPr>
                <a:r>
                  <a:rPr lang="en-US" sz="2400" b="1" dirty="0" smtClean="0"/>
                  <a:t>4</a:t>
                </a:r>
                <a:endParaRPr lang="en-US" sz="2400" b="1" dirty="0"/>
              </a:p>
            </p:txBody>
          </p:sp>
        </p:grpSp>
        <p:sp>
          <p:nvSpPr>
            <p:cNvPr id="33" name="ïšḻiďè">
              <a:extLst>
                <a:ext uri="{FF2B5EF4-FFF2-40B4-BE49-F238E27FC236}">
                  <a16:creationId xmlns:a16="http://schemas.microsoft.com/office/drawing/2014/main" xmlns="" id="{8D3A3776-7344-4DE8-88CE-6695FF871EA4}"/>
                </a:ext>
              </a:extLst>
            </p:cNvPr>
            <p:cNvSpPr/>
            <p:nvPr/>
          </p:nvSpPr>
          <p:spPr>
            <a:xfrm rot="10800000">
              <a:off x="6646209" y="5608556"/>
              <a:ext cx="258774" cy="258774"/>
            </a:xfrm>
            <a:prstGeom prst="ellipse">
              <a:avLst/>
            </a:prstGeom>
            <a:solidFill>
              <a:srgbClr val="FFFFFF"/>
            </a:solidFill>
            <a:ln w="28575">
              <a:solidFill>
                <a:schemeClr val="tx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p>
          </p:txBody>
        </p:sp>
        <p:sp>
          <p:nvSpPr>
            <p:cNvPr id="35" name="îSḷïdê">
              <a:extLst>
                <a:ext uri="{FF2B5EF4-FFF2-40B4-BE49-F238E27FC236}">
                  <a16:creationId xmlns:a16="http://schemas.microsoft.com/office/drawing/2014/main" xmlns="" id="{0B9AB812-8CA5-4F20-8DF8-8D72FCD972B2}"/>
                </a:ext>
              </a:extLst>
            </p:cNvPr>
            <p:cNvSpPr/>
            <p:nvPr/>
          </p:nvSpPr>
          <p:spPr>
            <a:xfrm rot="10800000">
              <a:off x="6377753" y="4404654"/>
              <a:ext cx="258774" cy="258774"/>
            </a:xfrm>
            <a:prstGeom prst="ellipse">
              <a:avLst/>
            </a:prstGeom>
            <a:solidFill>
              <a:srgbClr val="FFFFFF"/>
            </a:solidFill>
            <a:ln w="28575">
              <a:solidFill>
                <a:schemeClr val="tx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p>
          </p:txBody>
        </p:sp>
        <p:sp>
          <p:nvSpPr>
            <p:cNvPr id="37" name="í$1îḍe">
              <a:extLst>
                <a:ext uri="{FF2B5EF4-FFF2-40B4-BE49-F238E27FC236}">
                  <a16:creationId xmlns:a16="http://schemas.microsoft.com/office/drawing/2014/main" xmlns="" id="{2341E766-D0C5-4F98-9721-1C4402498A1F}"/>
                </a:ext>
              </a:extLst>
            </p:cNvPr>
            <p:cNvSpPr/>
            <p:nvPr/>
          </p:nvSpPr>
          <p:spPr>
            <a:xfrm rot="10800000">
              <a:off x="6109298" y="2846736"/>
              <a:ext cx="258774" cy="258774"/>
            </a:xfrm>
            <a:prstGeom prst="ellipse">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p>
          </p:txBody>
        </p:sp>
        <p:sp>
          <p:nvSpPr>
            <p:cNvPr id="39" name="îṧliḑé">
              <a:extLst>
                <a:ext uri="{FF2B5EF4-FFF2-40B4-BE49-F238E27FC236}">
                  <a16:creationId xmlns:a16="http://schemas.microsoft.com/office/drawing/2014/main" xmlns="" id="{C059BD59-E1EE-4D2C-B9D5-EDEFA5F7150B}"/>
                </a:ext>
              </a:extLst>
            </p:cNvPr>
            <p:cNvSpPr/>
            <p:nvPr/>
          </p:nvSpPr>
          <p:spPr>
            <a:xfrm rot="10800000" flipH="1">
              <a:off x="5301914" y="5608556"/>
              <a:ext cx="258772" cy="258774"/>
            </a:xfrm>
            <a:prstGeom prst="ellipse">
              <a:avLst/>
            </a:prstGeom>
            <a:solidFill>
              <a:srgbClr val="FFFFFF"/>
            </a:solidFill>
            <a:ln w="28575">
              <a:solidFill>
                <a:schemeClr val="tx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p>
          </p:txBody>
        </p:sp>
        <p:sp>
          <p:nvSpPr>
            <p:cNvPr id="41" name="ísḷïďè">
              <a:extLst>
                <a:ext uri="{FF2B5EF4-FFF2-40B4-BE49-F238E27FC236}">
                  <a16:creationId xmlns:a16="http://schemas.microsoft.com/office/drawing/2014/main" xmlns="" id="{25FB20AC-C5B5-4B9B-A374-83DDA5A7F937}"/>
                </a:ext>
              </a:extLst>
            </p:cNvPr>
            <p:cNvSpPr/>
            <p:nvPr/>
          </p:nvSpPr>
          <p:spPr>
            <a:xfrm rot="10800000" flipH="1">
              <a:off x="5570370" y="4404654"/>
              <a:ext cx="258772" cy="258774"/>
            </a:xfrm>
            <a:prstGeom prst="ellipse">
              <a:avLst/>
            </a:prstGeom>
            <a:solidFill>
              <a:srgbClr val="FFFFFF"/>
            </a:solidFill>
            <a:ln w="28575">
              <a:solidFill>
                <a:schemeClr val="tx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p>
          </p:txBody>
        </p:sp>
        <p:sp>
          <p:nvSpPr>
            <p:cNvPr id="43" name="í$1îḋé">
              <a:extLst>
                <a:ext uri="{FF2B5EF4-FFF2-40B4-BE49-F238E27FC236}">
                  <a16:creationId xmlns:a16="http://schemas.microsoft.com/office/drawing/2014/main" xmlns="" id="{F887DEB2-CA47-4B15-8D7C-7E8F1505F655}"/>
                </a:ext>
              </a:extLst>
            </p:cNvPr>
            <p:cNvSpPr/>
            <p:nvPr/>
          </p:nvSpPr>
          <p:spPr>
            <a:xfrm rot="10800000" flipH="1">
              <a:off x="5838825" y="2846736"/>
              <a:ext cx="258772" cy="258774"/>
            </a:xfrm>
            <a:prstGeom prst="ellipse">
              <a:avLst/>
            </a:prstGeom>
            <a:solidFill>
              <a:srgbClr val="FFFFFF"/>
            </a:solidFill>
            <a:ln w="28575">
              <a:solidFill>
                <a:schemeClr val="tx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r>
                <a:rPr lang="en-US" dirty="0"/>
                <a:t>85</a:t>
              </a:r>
              <a:endParaRPr dirty="0"/>
            </a:p>
          </p:txBody>
        </p:sp>
      </p:grpSp>
    </p:spTree>
    <p:custDataLst>
      <p:tags r:id="rId1"/>
    </p:custDataLst>
    <p:extLst>
      <p:ext uri="{BB962C8B-B14F-4D97-AF65-F5344CB8AC3E}">
        <p14:creationId xmlns:p14="http://schemas.microsoft.com/office/powerpoint/2010/main" val="2704316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 </a:t>
            </a:r>
            <a:r>
              <a:rPr lang="zh-CN" altLang="en-US" dirty="0" smtClean="0"/>
              <a:t>保证办公软件中一定要有</a:t>
            </a:r>
            <a:r>
              <a:rPr lang="en-US" altLang="zh-CN" dirty="0" err="1" smtClean="0"/>
              <a:t>Zotero</a:t>
            </a:r>
            <a:r>
              <a:rPr lang="zh-CN" altLang="en-US" dirty="0" smtClean="0"/>
              <a:t>插件</a:t>
            </a:r>
            <a:endParaRPr lang="en-US" dirty="0"/>
          </a:p>
        </p:txBody>
      </p:sp>
      <p:pic>
        <p:nvPicPr>
          <p:cNvPr id="4" name="图片 3"/>
          <p:cNvPicPr>
            <a:picLocks noChangeAspect="1"/>
          </p:cNvPicPr>
          <p:nvPr/>
        </p:nvPicPr>
        <p:blipFill>
          <a:blip r:embed="rId3"/>
          <a:stretch>
            <a:fillRect/>
          </a:stretch>
        </p:blipFill>
        <p:spPr>
          <a:xfrm>
            <a:off x="435884" y="1209964"/>
            <a:ext cx="11749862" cy="5190836"/>
          </a:xfrm>
          <a:prstGeom prst="rect">
            <a:avLst/>
          </a:prstGeom>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 </a:t>
            </a:r>
            <a:r>
              <a:rPr lang="zh-CN" altLang="en-US" dirty="0" smtClean="0"/>
              <a:t>在正文中插入参考文献</a:t>
            </a:r>
            <a:endParaRPr lang="en-US" dirty="0"/>
          </a:p>
        </p:txBody>
      </p:sp>
      <p:pic>
        <p:nvPicPr>
          <p:cNvPr id="3" name="图片 2"/>
          <p:cNvPicPr>
            <a:picLocks noChangeAspect="1"/>
          </p:cNvPicPr>
          <p:nvPr/>
        </p:nvPicPr>
        <p:blipFill>
          <a:blip r:embed="rId3"/>
          <a:stretch>
            <a:fillRect/>
          </a:stretch>
        </p:blipFill>
        <p:spPr>
          <a:xfrm>
            <a:off x="746483" y="1255058"/>
            <a:ext cx="9891192" cy="5350117"/>
          </a:xfrm>
          <a:prstGeom prst="rect">
            <a:avLst/>
          </a:prstGeom>
        </p:spPr>
      </p:pic>
    </p:spTree>
    <p:custDataLst>
      <p:tags r:id="rId1"/>
    </p:custDataLst>
    <p:extLst>
      <p:ext uri="{BB962C8B-B14F-4D97-AF65-F5344CB8AC3E}">
        <p14:creationId xmlns:p14="http://schemas.microsoft.com/office/powerpoint/2010/main" val="190431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1" y="358588"/>
            <a:ext cx="12251392" cy="6499412"/>
          </a:xfrm>
          <a:prstGeom prst="rect">
            <a:avLst/>
          </a:prstGeom>
        </p:spPr>
      </p:pic>
    </p:spTree>
    <p:extLst>
      <p:ext uri="{BB962C8B-B14F-4D97-AF65-F5344CB8AC3E}">
        <p14:creationId xmlns:p14="http://schemas.microsoft.com/office/powerpoint/2010/main" val="103090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2.3 </a:t>
            </a:r>
            <a:r>
              <a:rPr lang="zh-CN" altLang="en-US" dirty="0" smtClean="0"/>
              <a:t>在文末生成文献题录</a:t>
            </a:r>
            <a:endParaRPr lang="en-US" dirty="0"/>
          </a:p>
        </p:txBody>
      </p:sp>
      <p:pic>
        <p:nvPicPr>
          <p:cNvPr id="3" name="图片 2"/>
          <p:cNvPicPr>
            <a:picLocks noChangeAspect="1"/>
          </p:cNvPicPr>
          <p:nvPr/>
        </p:nvPicPr>
        <p:blipFill>
          <a:blip r:embed="rId3"/>
          <a:stretch>
            <a:fillRect/>
          </a:stretch>
        </p:blipFill>
        <p:spPr>
          <a:xfrm>
            <a:off x="485214" y="1130300"/>
            <a:ext cx="11208871" cy="2859552"/>
          </a:xfrm>
          <a:prstGeom prst="rect">
            <a:avLst/>
          </a:prstGeom>
        </p:spPr>
      </p:pic>
      <p:sp>
        <p:nvSpPr>
          <p:cNvPr id="4" name="文本框 3"/>
          <p:cNvSpPr txBox="1"/>
          <p:nvPr/>
        </p:nvSpPr>
        <p:spPr>
          <a:xfrm>
            <a:off x="2124634" y="4285129"/>
            <a:ext cx="8059271" cy="9233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dirty="0" smtClean="0"/>
              <a:t>        </a:t>
            </a:r>
            <a:r>
              <a:rPr lang="zh-CN" altLang="en-US" dirty="0" smtClean="0">
                <a:solidFill>
                  <a:schemeClr val="tx1"/>
                </a:solidFill>
              </a:rPr>
              <a:t>第一次生成参考文献题录时一定要告知软件：参考文献要放在什么位置，只操作一次即可，后续会自动把新增的题录补充在指定位置，并按适当的顺序排列。</a:t>
            </a:r>
            <a:endParaRPr lang="zh-CN" altLang="en-US" dirty="0">
              <a:solidFill>
                <a:schemeClr val="tx1"/>
              </a:solidFill>
            </a:endParaRPr>
          </a:p>
        </p:txBody>
      </p:sp>
    </p:spTree>
    <p:custDataLst>
      <p:tags r:id="rId1"/>
    </p:custDataLst>
    <p:extLst>
      <p:ext uri="{BB962C8B-B14F-4D97-AF65-F5344CB8AC3E}">
        <p14:creationId xmlns:p14="http://schemas.microsoft.com/office/powerpoint/2010/main" val="2557185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 </a:t>
            </a:r>
            <a:r>
              <a:rPr lang="zh-CN" altLang="en-US" dirty="0" smtClean="0"/>
              <a:t>编辑修改引文</a:t>
            </a:r>
            <a:endParaRPr lang="en-US" dirty="0"/>
          </a:p>
        </p:txBody>
      </p:sp>
      <p:pic>
        <p:nvPicPr>
          <p:cNvPr id="5" name="图片 4"/>
          <p:cNvPicPr>
            <a:picLocks noChangeAspect="1"/>
          </p:cNvPicPr>
          <p:nvPr/>
        </p:nvPicPr>
        <p:blipFill>
          <a:blip r:embed="rId3"/>
          <a:stretch>
            <a:fillRect/>
          </a:stretch>
        </p:blipFill>
        <p:spPr>
          <a:xfrm>
            <a:off x="660399" y="1237672"/>
            <a:ext cx="11439207" cy="2778515"/>
          </a:xfrm>
          <a:prstGeom prst="rect">
            <a:avLst/>
          </a:prstGeom>
        </p:spPr>
      </p:pic>
      <p:sp>
        <p:nvSpPr>
          <p:cNvPr id="6" name="文本框 5"/>
          <p:cNvSpPr txBox="1"/>
          <p:nvPr/>
        </p:nvSpPr>
        <p:spPr>
          <a:xfrm>
            <a:off x="2124634" y="4285129"/>
            <a:ext cx="9188825"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dirty="0" smtClean="0"/>
              <a:t>        </a:t>
            </a:r>
            <a:r>
              <a:rPr lang="zh-CN" altLang="en-US" dirty="0" smtClean="0">
                <a:solidFill>
                  <a:schemeClr val="tx1"/>
                </a:solidFill>
              </a:rPr>
              <a:t>特别注意：</a:t>
            </a:r>
            <a:r>
              <a:rPr lang="zh-CN" altLang="zh-CN" b="1" dirty="0">
                <a:solidFill>
                  <a:schemeClr val="tx1"/>
                </a:solidFill>
              </a:rPr>
              <a:t>语言标识</a:t>
            </a:r>
            <a:r>
              <a:rPr lang="zh-CN" altLang="zh-CN" dirty="0">
                <a:solidFill>
                  <a:schemeClr val="tx1"/>
                </a:solidFill>
              </a:rPr>
              <a:t>（中文是</a:t>
            </a:r>
            <a:r>
              <a:rPr lang="en-US" altLang="zh-CN" dirty="0">
                <a:solidFill>
                  <a:schemeClr val="tx1"/>
                </a:solidFill>
              </a:rPr>
              <a:t>CN</a:t>
            </a:r>
            <a:r>
              <a:rPr lang="zh-CN" altLang="zh-CN" dirty="0">
                <a:solidFill>
                  <a:schemeClr val="tx1"/>
                </a:solidFill>
              </a:rPr>
              <a:t>，英文是</a:t>
            </a:r>
            <a:r>
              <a:rPr lang="en-US" altLang="zh-CN" dirty="0">
                <a:solidFill>
                  <a:schemeClr val="tx1"/>
                </a:solidFill>
              </a:rPr>
              <a:t>EN</a:t>
            </a:r>
            <a:r>
              <a:rPr lang="zh-CN" altLang="zh-CN" dirty="0">
                <a:solidFill>
                  <a:schemeClr val="tx1"/>
                </a:solidFill>
              </a:rPr>
              <a:t>，平台中要统一）、作者（每一个作者要</a:t>
            </a:r>
            <a:r>
              <a:rPr lang="zh-CN" altLang="zh-CN" b="1" dirty="0">
                <a:solidFill>
                  <a:schemeClr val="tx1"/>
                </a:solidFill>
              </a:rPr>
              <a:t>单独</a:t>
            </a:r>
            <a:r>
              <a:rPr lang="zh-CN" altLang="zh-CN" dirty="0">
                <a:solidFill>
                  <a:schemeClr val="tx1"/>
                </a:solidFill>
              </a:rPr>
              <a:t>给个字段，不能所有的作者放在一个字段）</a:t>
            </a:r>
            <a:r>
              <a:rPr lang="zh-CN" altLang="zh-CN" dirty="0" smtClean="0">
                <a:solidFill>
                  <a:schemeClr val="tx1"/>
                </a:solidFill>
              </a:rPr>
              <a:t>。</a:t>
            </a:r>
            <a:endParaRPr lang="zh-CN" altLang="en-US" dirty="0">
              <a:solidFill>
                <a:schemeClr val="tx1"/>
              </a:solidFill>
            </a:endParaRPr>
          </a:p>
        </p:txBody>
      </p:sp>
    </p:spTree>
    <p:custDataLst>
      <p:tags r:id="rId1"/>
    </p:custDataLst>
    <p:extLst>
      <p:ext uri="{BB962C8B-B14F-4D97-AF65-F5344CB8AC3E}">
        <p14:creationId xmlns:p14="http://schemas.microsoft.com/office/powerpoint/2010/main" val="1102043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 </a:t>
            </a:r>
            <a:r>
              <a:rPr lang="zh-CN" altLang="en-US" dirty="0" smtClean="0"/>
              <a:t>编辑修改引文</a:t>
            </a:r>
            <a:endParaRPr lang="en-US" dirty="0"/>
          </a:p>
        </p:txBody>
      </p:sp>
      <p:pic>
        <p:nvPicPr>
          <p:cNvPr id="3" name="图片 2"/>
          <p:cNvPicPr>
            <a:picLocks noChangeAspect="1"/>
          </p:cNvPicPr>
          <p:nvPr/>
        </p:nvPicPr>
        <p:blipFill>
          <a:blip r:embed="rId3"/>
          <a:stretch>
            <a:fillRect/>
          </a:stretch>
        </p:blipFill>
        <p:spPr>
          <a:xfrm>
            <a:off x="373613" y="1264548"/>
            <a:ext cx="11818387" cy="5479878"/>
          </a:xfrm>
          <a:prstGeom prst="rect">
            <a:avLst/>
          </a:prstGeom>
        </p:spPr>
      </p:pic>
      <p:sp>
        <p:nvSpPr>
          <p:cNvPr id="6" name="文本框 5"/>
          <p:cNvSpPr txBox="1"/>
          <p:nvPr/>
        </p:nvSpPr>
        <p:spPr>
          <a:xfrm>
            <a:off x="3621740" y="341218"/>
            <a:ext cx="8013702" cy="9233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dirty="0" smtClean="0"/>
              <a:t>        </a:t>
            </a:r>
            <a:r>
              <a:rPr lang="zh-CN" altLang="en-US" dirty="0" smtClean="0">
                <a:solidFill>
                  <a:schemeClr val="tx1"/>
                </a:solidFill>
              </a:rPr>
              <a:t>特别注意：</a:t>
            </a:r>
            <a:r>
              <a:rPr lang="zh-CN" altLang="zh-CN" b="1" dirty="0">
                <a:solidFill>
                  <a:schemeClr val="tx1"/>
                </a:solidFill>
              </a:rPr>
              <a:t>语言标识</a:t>
            </a:r>
            <a:r>
              <a:rPr lang="zh-CN" altLang="zh-CN" dirty="0">
                <a:solidFill>
                  <a:schemeClr val="tx1"/>
                </a:solidFill>
              </a:rPr>
              <a:t>（中文是</a:t>
            </a:r>
            <a:r>
              <a:rPr lang="en-US" altLang="zh-CN" dirty="0">
                <a:solidFill>
                  <a:schemeClr val="tx1"/>
                </a:solidFill>
              </a:rPr>
              <a:t>CN</a:t>
            </a:r>
            <a:r>
              <a:rPr lang="zh-CN" altLang="zh-CN" dirty="0">
                <a:solidFill>
                  <a:schemeClr val="tx1"/>
                </a:solidFill>
              </a:rPr>
              <a:t>，英文是</a:t>
            </a:r>
            <a:r>
              <a:rPr lang="en-US" altLang="zh-CN" dirty="0">
                <a:solidFill>
                  <a:schemeClr val="tx1"/>
                </a:solidFill>
              </a:rPr>
              <a:t>EN</a:t>
            </a:r>
            <a:r>
              <a:rPr lang="zh-CN" altLang="zh-CN" dirty="0">
                <a:solidFill>
                  <a:schemeClr val="tx1"/>
                </a:solidFill>
              </a:rPr>
              <a:t>，平台中要统一）、作者（每一个作者要</a:t>
            </a:r>
            <a:r>
              <a:rPr lang="zh-CN" altLang="zh-CN" b="1" dirty="0">
                <a:solidFill>
                  <a:schemeClr val="tx1"/>
                </a:solidFill>
              </a:rPr>
              <a:t>单独</a:t>
            </a:r>
            <a:r>
              <a:rPr lang="zh-CN" altLang="zh-CN" dirty="0">
                <a:solidFill>
                  <a:schemeClr val="tx1"/>
                </a:solidFill>
              </a:rPr>
              <a:t>给个字段，不能所有的作者放在一个字段</a:t>
            </a:r>
            <a:r>
              <a:rPr lang="zh-CN" altLang="zh-CN" dirty="0" smtClean="0">
                <a:solidFill>
                  <a:schemeClr val="tx1"/>
                </a:solidFill>
              </a:rPr>
              <a:t>）</a:t>
            </a:r>
            <a:r>
              <a:rPr lang="zh-CN" altLang="en-US" dirty="0" smtClean="0">
                <a:solidFill>
                  <a:schemeClr val="tx1"/>
                </a:solidFill>
              </a:rPr>
              <a:t>、必要字段全面而正确。</a:t>
            </a:r>
            <a:endParaRPr lang="zh-CN" altLang="en-US" dirty="0">
              <a:solidFill>
                <a:schemeClr val="tx1"/>
              </a:solidFill>
            </a:endParaRPr>
          </a:p>
        </p:txBody>
      </p:sp>
    </p:spTree>
    <p:custDataLst>
      <p:tags r:id="rId1"/>
    </p:custDataLst>
    <p:extLst>
      <p:ext uri="{BB962C8B-B14F-4D97-AF65-F5344CB8AC3E}">
        <p14:creationId xmlns:p14="http://schemas.microsoft.com/office/powerpoint/2010/main" val="19280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descr="2ba00d3f-ad1d-4dab-a525-f68929cfc65c"/>
          <p:cNvSpPr>
            <a:spLocks noGrp="1"/>
          </p:cNvSpPr>
          <p:nvPr>
            <p:ph type="title"/>
          </p:nvPr>
        </p:nvSpPr>
        <p:spPr/>
        <p:txBody>
          <a:bodyPr>
            <a:normAutofit/>
          </a:bodyPr>
          <a:lstStyle/>
          <a:p>
            <a:r>
              <a:rPr lang="zh-CN" altLang="en-US" sz="4400" dirty="0"/>
              <a:t>目录</a:t>
            </a:r>
            <a:endParaRPr lang="en-US" sz="4400" dirty="0"/>
          </a:p>
        </p:txBody>
      </p:sp>
      <p:sp>
        <p:nvSpPr>
          <p:cNvPr id="3" name="内容占位符 2"/>
          <p:cNvSpPr>
            <a:spLocks noGrp="1"/>
          </p:cNvSpPr>
          <p:nvPr>
            <p:ph sz="quarter" idx="1"/>
          </p:nvPr>
        </p:nvSpPr>
        <p:spPr/>
        <p:txBody>
          <a:bodyPr>
            <a:normAutofit/>
          </a:bodyPr>
          <a:lstStyle/>
          <a:p>
            <a:r>
              <a:rPr lang="zh-CN" altLang="en-US" sz="2400" dirty="0" smtClean="0"/>
              <a:t>软件和插件的下载、安装</a:t>
            </a:r>
            <a:endParaRPr lang="en-US" sz="2400" dirty="0"/>
          </a:p>
          <a:p>
            <a:r>
              <a:rPr lang="zh-CN" altLang="en-US" sz="2400" dirty="0" smtClean="0"/>
              <a:t>在写作过程中自动生成参考文献</a:t>
            </a:r>
            <a:endParaRPr lang="en-US" altLang="zh-CN" sz="2400" dirty="0" smtClean="0"/>
          </a:p>
          <a:p>
            <a:r>
              <a:rPr lang="zh-CN" altLang="en-US" sz="2400" dirty="0" smtClean="0"/>
              <a:t>文献导入到软件中的方法</a:t>
            </a:r>
            <a:endParaRPr lang="en-US" altLang="zh-CN" sz="2400" dirty="0" smtClean="0"/>
          </a:p>
          <a:p>
            <a:r>
              <a:rPr lang="zh-CN" altLang="en-US" sz="2400" dirty="0" smtClean="0"/>
              <a:t>文献管理及插件的功能及使用</a:t>
            </a:r>
            <a:endParaRPr lang="en-US" sz="240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2.5 </a:t>
            </a:r>
            <a:r>
              <a:rPr lang="zh-CN" altLang="en-US" dirty="0" smtClean="0"/>
              <a:t>引文样式选择和调整</a:t>
            </a:r>
            <a:endParaRPr lang="en-US" dirty="0"/>
          </a:p>
        </p:txBody>
      </p:sp>
      <p:pic>
        <p:nvPicPr>
          <p:cNvPr id="5" name="图片 4"/>
          <p:cNvPicPr>
            <a:picLocks noChangeAspect="1"/>
          </p:cNvPicPr>
          <p:nvPr/>
        </p:nvPicPr>
        <p:blipFill>
          <a:blip r:embed="rId3"/>
          <a:stretch>
            <a:fillRect/>
          </a:stretch>
        </p:blipFill>
        <p:spPr>
          <a:xfrm>
            <a:off x="73891" y="1130300"/>
            <a:ext cx="12118109" cy="3697148"/>
          </a:xfrm>
          <a:prstGeom prst="rect">
            <a:avLst/>
          </a:prstGeom>
        </p:spPr>
      </p:pic>
    </p:spTree>
    <p:custDataLst>
      <p:tags r:id="rId1"/>
    </p:custDataLst>
    <p:extLst>
      <p:ext uri="{BB962C8B-B14F-4D97-AF65-F5344CB8AC3E}">
        <p14:creationId xmlns:p14="http://schemas.microsoft.com/office/powerpoint/2010/main" val="1966197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2.6 </a:t>
            </a:r>
            <a:r>
              <a:rPr lang="zh-CN" altLang="en-US" dirty="0" smtClean="0"/>
              <a:t>把论文变成普通</a:t>
            </a:r>
            <a:r>
              <a:rPr lang="en-US" altLang="zh-CN" dirty="0" smtClean="0"/>
              <a:t>word</a:t>
            </a:r>
            <a:r>
              <a:rPr lang="zh-CN" altLang="en-US" dirty="0" smtClean="0"/>
              <a:t>文档</a:t>
            </a:r>
            <a:endParaRPr lang="en-US" dirty="0"/>
          </a:p>
        </p:txBody>
      </p:sp>
      <p:pic>
        <p:nvPicPr>
          <p:cNvPr id="3" name="图片 2"/>
          <p:cNvPicPr>
            <a:picLocks noChangeAspect="1"/>
          </p:cNvPicPr>
          <p:nvPr/>
        </p:nvPicPr>
        <p:blipFill>
          <a:blip r:embed="rId3"/>
          <a:stretch>
            <a:fillRect/>
          </a:stretch>
        </p:blipFill>
        <p:spPr>
          <a:xfrm>
            <a:off x="503068" y="1255806"/>
            <a:ext cx="11596446" cy="3597865"/>
          </a:xfrm>
          <a:prstGeom prst="rect">
            <a:avLst/>
          </a:prstGeom>
        </p:spPr>
      </p:pic>
    </p:spTree>
    <p:custDataLst>
      <p:tags r:id="rId1"/>
    </p:custDataLst>
    <p:extLst>
      <p:ext uri="{BB962C8B-B14F-4D97-AF65-F5344CB8AC3E}">
        <p14:creationId xmlns:p14="http://schemas.microsoft.com/office/powerpoint/2010/main" val="320432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descr="74439761-4aac-425d-b710-8da014341275"/>
          <p:cNvSpPr>
            <a:spLocks noGrp="1"/>
          </p:cNvSpPr>
          <p:nvPr>
            <p:ph type="title"/>
          </p:nvPr>
        </p:nvSpPr>
        <p:spPr>
          <a:xfrm>
            <a:off x="4231341" y="1726752"/>
            <a:ext cx="5422899" cy="1343660"/>
          </a:xfrm>
        </p:spPr>
        <p:txBody>
          <a:bodyPr/>
          <a:lstStyle/>
          <a:p>
            <a:r>
              <a:rPr lang="en-US" altLang="zh-CN" dirty="0" smtClean="0"/>
              <a:t>3 </a:t>
            </a:r>
            <a:r>
              <a:rPr lang="zh-CN" altLang="en-US" dirty="0" smtClean="0"/>
              <a:t>文献导入方式</a:t>
            </a:r>
            <a:endParaRPr lang="en-US" dirty="0"/>
          </a:p>
        </p:txBody>
      </p:sp>
      <p:sp>
        <p:nvSpPr>
          <p:cNvPr id="25" name="文本占位符 24"/>
          <p:cNvSpPr>
            <a:spLocks noGrp="1"/>
          </p:cNvSpPr>
          <p:nvPr>
            <p:ph type="body" sz="quarter" idx="1"/>
          </p:nvPr>
        </p:nvSpPr>
        <p:spPr/>
        <p:txBody>
          <a:bodyPr>
            <a:normAutofit fontScale="92500" lnSpcReduction="10000"/>
          </a:bodyPr>
          <a:lstStyle/>
          <a:p>
            <a:r>
              <a:rPr lang="en-US" altLang="zh-CN" b="1" dirty="0"/>
              <a:t>5</a:t>
            </a:r>
            <a:r>
              <a:rPr lang="zh-CN" altLang="en-US" b="1" dirty="0"/>
              <a:t>种：</a:t>
            </a:r>
            <a:r>
              <a:rPr lang="en-US" altLang="zh-CN" b="1" dirty="0"/>
              <a:t>1.PDF</a:t>
            </a:r>
            <a:r>
              <a:rPr lang="zh-CN" altLang="en-US" b="1" dirty="0"/>
              <a:t>导入；</a:t>
            </a:r>
            <a:r>
              <a:rPr lang="en-US" altLang="zh-CN" b="1" dirty="0"/>
              <a:t>2 </a:t>
            </a:r>
            <a:r>
              <a:rPr lang="zh-CN" altLang="en-US" b="1" dirty="0"/>
              <a:t>在数据库中检索导入</a:t>
            </a:r>
            <a:r>
              <a:rPr lang="zh-CN" altLang="en-US" b="1" dirty="0" smtClean="0"/>
              <a:t>；</a:t>
            </a:r>
            <a:endParaRPr lang="en-US" altLang="zh-CN" b="1" dirty="0" smtClean="0"/>
          </a:p>
          <a:p>
            <a:r>
              <a:rPr lang="en-US" altLang="zh-CN" b="1" dirty="0" smtClean="0"/>
              <a:t>3 </a:t>
            </a:r>
            <a:r>
              <a:rPr lang="zh-CN" altLang="en-US" b="1" dirty="0"/>
              <a:t>网页数据库导入；</a:t>
            </a:r>
            <a:r>
              <a:rPr lang="en-US" altLang="zh-CN" b="1" dirty="0"/>
              <a:t>4.</a:t>
            </a:r>
            <a:r>
              <a:rPr lang="zh-CN" altLang="en-US" b="1" dirty="0"/>
              <a:t>标识符添加</a:t>
            </a:r>
            <a:endParaRPr lang="de-DE" altLang="zh-CN" b="1" dirty="0"/>
          </a:p>
          <a:p>
            <a:r>
              <a:rPr lang="en-US" b="1" dirty="0"/>
              <a:t>5.</a:t>
            </a:r>
            <a:r>
              <a:rPr lang="zh-CN" altLang="en-US" b="1" dirty="0"/>
              <a:t>手工添加</a:t>
            </a:r>
            <a:endParaRPr lang="en-US" b="1"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4BC8DFB5-35CB-03EB-B105-B64C53EDDE57}"/>
              </a:ext>
            </a:extLst>
          </p:cNvPr>
          <p:cNvGrpSpPr/>
          <p:nvPr/>
        </p:nvGrpSpPr>
        <p:grpSpPr>
          <a:xfrm>
            <a:off x="669926" y="1130300"/>
            <a:ext cx="10848974" cy="4927599"/>
            <a:chOff x="669926" y="1130300"/>
            <a:chExt cx="10848974" cy="4927599"/>
          </a:xfrm>
        </p:grpSpPr>
        <p:cxnSp>
          <p:nvCxnSpPr>
            <p:cNvPr id="4" name="í$1ïḍé">
              <a:extLst>
                <a:ext uri="{FF2B5EF4-FFF2-40B4-BE49-F238E27FC236}">
                  <a16:creationId xmlns:a16="http://schemas.microsoft.com/office/drawing/2014/main" xmlns="" id="{13E8528E-FABD-F418-FCBA-F5C7DA6DDBE0}"/>
                </a:ext>
              </a:extLst>
            </p:cNvPr>
            <p:cNvCxnSpPr>
              <a:cxnSpLocks/>
            </p:cNvCxnSpPr>
            <p:nvPr/>
          </p:nvCxnSpPr>
          <p:spPr>
            <a:xfrm flipH="1">
              <a:off x="7788191" y="3311830"/>
              <a:ext cx="3723989" cy="0"/>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 name="ísļiḑê">
              <a:extLst>
                <a:ext uri="{FF2B5EF4-FFF2-40B4-BE49-F238E27FC236}">
                  <a16:creationId xmlns:a16="http://schemas.microsoft.com/office/drawing/2014/main" xmlns="" id="{BACA123D-748A-4C98-DA5D-62867299F5E6}"/>
                </a:ext>
              </a:extLst>
            </p:cNvPr>
            <p:cNvCxnSpPr>
              <a:cxnSpLocks/>
            </p:cNvCxnSpPr>
            <p:nvPr/>
          </p:nvCxnSpPr>
          <p:spPr>
            <a:xfrm flipH="1">
              <a:off x="7788191" y="5339002"/>
              <a:ext cx="3723989" cy="0"/>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 name="iṥļîde">
              <a:extLst>
                <a:ext uri="{FF2B5EF4-FFF2-40B4-BE49-F238E27FC236}">
                  <a16:creationId xmlns:a16="http://schemas.microsoft.com/office/drawing/2014/main" xmlns="" id="{6E5A7B01-275A-B706-5892-DCDC0EE6C20A}"/>
                </a:ext>
              </a:extLst>
            </p:cNvPr>
            <p:cNvSpPr/>
            <p:nvPr/>
          </p:nvSpPr>
          <p:spPr bwMode="auto">
            <a:xfrm rot="3559864">
              <a:off x="4775372" y="3713746"/>
              <a:ext cx="1276779" cy="1280241"/>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52 w 104"/>
                <a:gd name="T11" fmla="*/ 81 h 104"/>
                <a:gd name="T12" fmla="*/ 23 w 104"/>
                <a:gd name="T13" fmla="*/ 52 h 104"/>
                <a:gd name="T14" fmla="*/ 52 w 104"/>
                <a:gd name="T15" fmla="*/ 23 h 104"/>
                <a:gd name="T16" fmla="*/ 81 w 104"/>
                <a:gd name="T17" fmla="*/ 52 h 104"/>
                <a:gd name="T18" fmla="*/ 52 w 104"/>
                <a:gd name="T19" fmla="*/ 8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52" y="81"/>
                  </a:moveTo>
                  <a:cubicBezTo>
                    <a:pt x="36" y="81"/>
                    <a:pt x="23" y="68"/>
                    <a:pt x="23" y="52"/>
                  </a:cubicBezTo>
                  <a:cubicBezTo>
                    <a:pt x="23" y="36"/>
                    <a:pt x="36" y="23"/>
                    <a:pt x="52" y="23"/>
                  </a:cubicBezTo>
                  <a:cubicBezTo>
                    <a:pt x="68" y="23"/>
                    <a:pt x="81" y="36"/>
                    <a:pt x="81" y="52"/>
                  </a:cubicBezTo>
                  <a:cubicBezTo>
                    <a:pt x="81" y="68"/>
                    <a:pt x="68" y="81"/>
                    <a:pt x="52" y="81"/>
                  </a:cubicBezTo>
                  <a:close/>
                </a:path>
              </a:pathLst>
            </a:custGeom>
            <a:solidFill>
              <a:schemeClr val="accent1"/>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7" name="i$ļiḍe">
              <a:extLst>
                <a:ext uri="{FF2B5EF4-FFF2-40B4-BE49-F238E27FC236}">
                  <a16:creationId xmlns:a16="http://schemas.microsoft.com/office/drawing/2014/main" xmlns="" id="{2992F580-20B3-FE80-46B5-EDFB2AF502CF}"/>
                </a:ext>
              </a:extLst>
            </p:cNvPr>
            <p:cNvSpPr/>
            <p:nvPr/>
          </p:nvSpPr>
          <p:spPr bwMode="auto">
            <a:xfrm rot="3559864">
              <a:off x="5255950" y="3775969"/>
              <a:ext cx="588218" cy="479226"/>
            </a:xfrm>
            <a:custGeom>
              <a:avLst/>
              <a:gdLst>
                <a:gd name="T0" fmla="*/ 45 w 48"/>
                <a:gd name="T1" fmla="*/ 0 h 39"/>
                <a:gd name="T2" fmla="*/ 45 w 48"/>
                <a:gd name="T3" fmla="*/ 0 h 39"/>
                <a:gd name="T4" fmla="*/ 42 w 48"/>
                <a:gd name="T5" fmla="*/ 0 h 39"/>
                <a:gd name="T6" fmla="*/ 0 w 48"/>
                <a:gd name="T7" fmla="*/ 39 h 39"/>
                <a:gd name="T8" fmla="*/ 4 w 48"/>
                <a:gd name="T9" fmla="*/ 39 h 39"/>
                <a:gd name="T10" fmla="*/ 42 w 48"/>
                <a:gd name="T11" fmla="*/ 5 h 39"/>
                <a:gd name="T12" fmla="*/ 45 w 48"/>
                <a:gd name="T13" fmla="*/ 5 h 39"/>
                <a:gd name="T14" fmla="*/ 45 w 48"/>
                <a:gd name="T15" fmla="*/ 5 h 39"/>
                <a:gd name="T16" fmla="*/ 48 w 48"/>
                <a:gd name="T17" fmla="*/ 2 h 39"/>
                <a:gd name="T18" fmla="*/ 45 w 4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9">
                  <a:moveTo>
                    <a:pt x="45" y="0"/>
                  </a:moveTo>
                  <a:cubicBezTo>
                    <a:pt x="45" y="0"/>
                    <a:pt x="45" y="0"/>
                    <a:pt x="45" y="0"/>
                  </a:cubicBezTo>
                  <a:cubicBezTo>
                    <a:pt x="44" y="0"/>
                    <a:pt x="43" y="0"/>
                    <a:pt x="42" y="0"/>
                  </a:cubicBezTo>
                  <a:cubicBezTo>
                    <a:pt x="20" y="0"/>
                    <a:pt x="2" y="17"/>
                    <a:pt x="0" y="39"/>
                  </a:cubicBezTo>
                  <a:cubicBezTo>
                    <a:pt x="4" y="39"/>
                    <a:pt x="4" y="39"/>
                    <a:pt x="4" y="39"/>
                  </a:cubicBezTo>
                  <a:cubicBezTo>
                    <a:pt x="6" y="20"/>
                    <a:pt x="22" y="5"/>
                    <a:pt x="42" y="5"/>
                  </a:cubicBezTo>
                  <a:cubicBezTo>
                    <a:pt x="43" y="5"/>
                    <a:pt x="44" y="5"/>
                    <a:pt x="45" y="5"/>
                  </a:cubicBezTo>
                  <a:cubicBezTo>
                    <a:pt x="45" y="5"/>
                    <a:pt x="45" y="5"/>
                    <a:pt x="45" y="5"/>
                  </a:cubicBezTo>
                  <a:cubicBezTo>
                    <a:pt x="47" y="5"/>
                    <a:pt x="48" y="4"/>
                    <a:pt x="48" y="2"/>
                  </a:cubicBezTo>
                  <a:cubicBezTo>
                    <a:pt x="48" y="1"/>
                    <a:pt x="47" y="0"/>
                    <a:pt x="45" y="0"/>
                  </a:cubicBezTo>
                  <a:close/>
                </a:path>
              </a:pathLst>
            </a:custGeom>
            <a:solidFill>
              <a:schemeClr val="bg1">
                <a:alpha val="44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8" name="íṧļïḓè">
              <a:extLst>
                <a:ext uri="{FF2B5EF4-FFF2-40B4-BE49-F238E27FC236}">
                  <a16:creationId xmlns:a16="http://schemas.microsoft.com/office/drawing/2014/main" xmlns="" id="{617E97C0-2182-928F-AF5C-6AC3874ABCAE}"/>
                </a:ext>
              </a:extLst>
            </p:cNvPr>
            <p:cNvSpPr/>
            <p:nvPr/>
          </p:nvSpPr>
          <p:spPr bwMode="auto">
            <a:xfrm rot="3559864">
              <a:off x="5260745" y="2762350"/>
              <a:ext cx="956720" cy="1624522"/>
            </a:xfrm>
            <a:custGeom>
              <a:avLst/>
              <a:gdLst>
                <a:gd name="T0" fmla="*/ 74 w 78"/>
                <a:gd name="T1" fmla="*/ 30 h 132"/>
                <a:gd name="T2" fmla="*/ 46 w 78"/>
                <a:gd name="T3" fmla="*/ 3 h 132"/>
                <a:gd name="T4" fmla="*/ 39 w 78"/>
                <a:gd name="T5" fmla="*/ 0 h 132"/>
                <a:gd name="T6" fmla="*/ 32 w 78"/>
                <a:gd name="T7" fmla="*/ 3 h 132"/>
                <a:gd name="T8" fmla="*/ 4 w 78"/>
                <a:gd name="T9" fmla="*/ 30 h 132"/>
                <a:gd name="T10" fmla="*/ 4 w 78"/>
                <a:gd name="T11" fmla="*/ 45 h 132"/>
                <a:gd name="T12" fmla="*/ 19 w 78"/>
                <a:gd name="T13" fmla="*/ 45 h 132"/>
                <a:gd name="T14" fmla="*/ 29 w 78"/>
                <a:gd name="T15" fmla="*/ 34 h 132"/>
                <a:gd name="T16" fmla="*/ 29 w 78"/>
                <a:gd name="T17" fmla="*/ 121 h 132"/>
                <a:gd name="T18" fmla="*/ 39 w 78"/>
                <a:gd name="T19" fmla="*/ 132 h 132"/>
                <a:gd name="T20" fmla="*/ 49 w 78"/>
                <a:gd name="T21" fmla="*/ 121 h 132"/>
                <a:gd name="T22" fmla="*/ 49 w 78"/>
                <a:gd name="T23" fmla="*/ 34 h 132"/>
                <a:gd name="T24" fmla="*/ 60 w 78"/>
                <a:gd name="T25" fmla="*/ 45 h 132"/>
                <a:gd name="T26" fmla="*/ 74 w 78"/>
                <a:gd name="T27" fmla="*/ 45 h 132"/>
                <a:gd name="T28" fmla="*/ 74 w 78"/>
                <a:gd name="T29"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132">
                  <a:moveTo>
                    <a:pt x="74" y="30"/>
                  </a:moveTo>
                  <a:cubicBezTo>
                    <a:pt x="46" y="3"/>
                    <a:pt x="46" y="3"/>
                    <a:pt x="46" y="3"/>
                  </a:cubicBezTo>
                  <a:cubicBezTo>
                    <a:pt x="44" y="1"/>
                    <a:pt x="42" y="0"/>
                    <a:pt x="39" y="0"/>
                  </a:cubicBezTo>
                  <a:cubicBezTo>
                    <a:pt x="37" y="0"/>
                    <a:pt x="34" y="1"/>
                    <a:pt x="32" y="3"/>
                  </a:cubicBezTo>
                  <a:cubicBezTo>
                    <a:pt x="4" y="30"/>
                    <a:pt x="4" y="30"/>
                    <a:pt x="4" y="30"/>
                  </a:cubicBezTo>
                  <a:cubicBezTo>
                    <a:pt x="0" y="34"/>
                    <a:pt x="0" y="41"/>
                    <a:pt x="4" y="45"/>
                  </a:cubicBezTo>
                  <a:cubicBezTo>
                    <a:pt x="8" y="49"/>
                    <a:pt x="15" y="49"/>
                    <a:pt x="19" y="45"/>
                  </a:cubicBezTo>
                  <a:cubicBezTo>
                    <a:pt x="29" y="34"/>
                    <a:pt x="29" y="34"/>
                    <a:pt x="29" y="34"/>
                  </a:cubicBezTo>
                  <a:cubicBezTo>
                    <a:pt x="29" y="121"/>
                    <a:pt x="29" y="121"/>
                    <a:pt x="29" y="121"/>
                  </a:cubicBezTo>
                  <a:cubicBezTo>
                    <a:pt x="29" y="127"/>
                    <a:pt x="34" y="132"/>
                    <a:pt x="39" y="132"/>
                  </a:cubicBezTo>
                  <a:cubicBezTo>
                    <a:pt x="45" y="132"/>
                    <a:pt x="49" y="127"/>
                    <a:pt x="49" y="121"/>
                  </a:cubicBezTo>
                  <a:cubicBezTo>
                    <a:pt x="49" y="34"/>
                    <a:pt x="49" y="34"/>
                    <a:pt x="49" y="34"/>
                  </a:cubicBezTo>
                  <a:cubicBezTo>
                    <a:pt x="60" y="45"/>
                    <a:pt x="60" y="45"/>
                    <a:pt x="60" y="45"/>
                  </a:cubicBezTo>
                  <a:cubicBezTo>
                    <a:pt x="64" y="49"/>
                    <a:pt x="70" y="49"/>
                    <a:pt x="74" y="45"/>
                  </a:cubicBezTo>
                  <a:cubicBezTo>
                    <a:pt x="78" y="41"/>
                    <a:pt x="78" y="34"/>
                    <a:pt x="74" y="30"/>
                  </a:cubicBezTo>
                  <a:close/>
                </a:path>
              </a:pathLst>
            </a:custGeom>
            <a:solidFill>
              <a:schemeClr val="accent1"/>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9" name="î$1ïḓè">
              <a:extLst>
                <a:ext uri="{FF2B5EF4-FFF2-40B4-BE49-F238E27FC236}">
                  <a16:creationId xmlns:a16="http://schemas.microsoft.com/office/drawing/2014/main" xmlns="" id="{395FE9C9-E4EE-075B-DDBB-7AAB6676EED5}"/>
                </a:ext>
              </a:extLst>
            </p:cNvPr>
            <p:cNvSpPr/>
            <p:nvPr/>
          </p:nvSpPr>
          <p:spPr bwMode="auto">
            <a:xfrm rot="3559864" flipH="1" flipV="1">
              <a:off x="6270480" y="3756315"/>
              <a:ext cx="1276779" cy="1280241"/>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52 w 104"/>
                <a:gd name="T11" fmla="*/ 81 h 104"/>
                <a:gd name="T12" fmla="*/ 23 w 104"/>
                <a:gd name="T13" fmla="*/ 52 h 104"/>
                <a:gd name="T14" fmla="*/ 52 w 104"/>
                <a:gd name="T15" fmla="*/ 23 h 104"/>
                <a:gd name="T16" fmla="*/ 81 w 104"/>
                <a:gd name="T17" fmla="*/ 52 h 104"/>
                <a:gd name="T18" fmla="*/ 52 w 104"/>
                <a:gd name="T19" fmla="*/ 8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52" y="81"/>
                  </a:moveTo>
                  <a:cubicBezTo>
                    <a:pt x="36" y="81"/>
                    <a:pt x="23" y="68"/>
                    <a:pt x="23" y="52"/>
                  </a:cubicBezTo>
                  <a:cubicBezTo>
                    <a:pt x="23" y="36"/>
                    <a:pt x="36" y="23"/>
                    <a:pt x="52" y="23"/>
                  </a:cubicBezTo>
                  <a:cubicBezTo>
                    <a:pt x="68" y="23"/>
                    <a:pt x="81" y="36"/>
                    <a:pt x="81" y="52"/>
                  </a:cubicBezTo>
                  <a:cubicBezTo>
                    <a:pt x="81" y="68"/>
                    <a:pt x="68" y="81"/>
                    <a:pt x="52" y="81"/>
                  </a:cubicBez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10" name="iŝlîḑé">
              <a:extLst>
                <a:ext uri="{FF2B5EF4-FFF2-40B4-BE49-F238E27FC236}">
                  <a16:creationId xmlns:a16="http://schemas.microsoft.com/office/drawing/2014/main" xmlns="" id="{A981B252-FF2C-1FEC-08F6-C9AECF1F0C4D}"/>
                </a:ext>
              </a:extLst>
            </p:cNvPr>
            <p:cNvSpPr/>
            <p:nvPr/>
          </p:nvSpPr>
          <p:spPr bwMode="auto">
            <a:xfrm rot="3559864" flipH="1" flipV="1">
              <a:off x="6478463" y="4495107"/>
              <a:ext cx="588218" cy="479226"/>
            </a:xfrm>
            <a:custGeom>
              <a:avLst/>
              <a:gdLst>
                <a:gd name="T0" fmla="*/ 45 w 48"/>
                <a:gd name="T1" fmla="*/ 0 h 39"/>
                <a:gd name="T2" fmla="*/ 45 w 48"/>
                <a:gd name="T3" fmla="*/ 0 h 39"/>
                <a:gd name="T4" fmla="*/ 42 w 48"/>
                <a:gd name="T5" fmla="*/ 0 h 39"/>
                <a:gd name="T6" fmla="*/ 0 w 48"/>
                <a:gd name="T7" fmla="*/ 39 h 39"/>
                <a:gd name="T8" fmla="*/ 4 w 48"/>
                <a:gd name="T9" fmla="*/ 39 h 39"/>
                <a:gd name="T10" fmla="*/ 42 w 48"/>
                <a:gd name="T11" fmla="*/ 5 h 39"/>
                <a:gd name="T12" fmla="*/ 45 w 48"/>
                <a:gd name="T13" fmla="*/ 5 h 39"/>
                <a:gd name="T14" fmla="*/ 45 w 48"/>
                <a:gd name="T15" fmla="*/ 5 h 39"/>
                <a:gd name="T16" fmla="*/ 48 w 48"/>
                <a:gd name="T17" fmla="*/ 2 h 39"/>
                <a:gd name="T18" fmla="*/ 45 w 4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9">
                  <a:moveTo>
                    <a:pt x="45" y="0"/>
                  </a:moveTo>
                  <a:cubicBezTo>
                    <a:pt x="45" y="0"/>
                    <a:pt x="45" y="0"/>
                    <a:pt x="45" y="0"/>
                  </a:cubicBezTo>
                  <a:cubicBezTo>
                    <a:pt x="44" y="0"/>
                    <a:pt x="43" y="0"/>
                    <a:pt x="42" y="0"/>
                  </a:cubicBezTo>
                  <a:cubicBezTo>
                    <a:pt x="20" y="0"/>
                    <a:pt x="2" y="17"/>
                    <a:pt x="0" y="39"/>
                  </a:cubicBezTo>
                  <a:cubicBezTo>
                    <a:pt x="4" y="39"/>
                    <a:pt x="4" y="39"/>
                    <a:pt x="4" y="39"/>
                  </a:cubicBezTo>
                  <a:cubicBezTo>
                    <a:pt x="6" y="20"/>
                    <a:pt x="22" y="5"/>
                    <a:pt x="42" y="5"/>
                  </a:cubicBezTo>
                  <a:cubicBezTo>
                    <a:pt x="43" y="5"/>
                    <a:pt x="44" y="5"/>
                    <a:pt x="45" y="5"/>
                  </a:cubicBezTo>
                  <a:cubicBezTo>
                    <a:pt x="45" y="5"/>
                    <a:pt x="45" y="5"/>
                    <a:pt x="45" y="5"/>
                  </a:cubicBezTo>
                  <a:cubicBezTo>
                    <a:pt x="47" y="5"/>
                    <a:pt x="48" y="4"/>
                    <a:pt x="48" y="2"/>
                  </a:cubicBezTo>
                  <a:cubicBezTo>
                    <a:pt x="48" y="1"/>
                    <a:pt x="47" y="0"/>
                    <a:pt x="45" y="0"/>
                  </a:cubicBezTo>
                  <a:close/>
                </a:path>
              </a:pathLst>
            </a:custGeom>
            <a:solidFill>
              <a:schemeClr val="bg1">
                <a:alpha val="44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11" name="ïsļíḑe">
              <a:extLst>
                <a:ext uri="{FF2B5EF4-FFF2-40B4-BE49-F238E27FC236}">
                  <a16:creationId xmlns:a16="http://schemas.microsoft.com/office/drawing/2014/main" xmlns="" id="{928F4D05-CC6D-ADFC-A40D-BD4FECE75142}"/>
                </a:ext>
              </a:extLst>
            </p:cNvPr>
            <p:cNvSpPr/>
            <p:nvPr/>
          </p:nvSpPr>
          <p:spPr bwMode="auto">
            <a:xfrm rot="3559864" flipH="1" flipV="1">
              <a:off x="6105166" y="4363429"/>
              <a:ext cx="956720" cy="1624522"/>
            </a:xfrm>
            <a:custGeom>
              <a:avLst/>
              <a:gdLst>
                <a:gd name="T0" fmla="*/ 74 w 78"/>
                <a:gd name="T1" fmla="*/ 30 h 132"/>
                <a:gd name="T2" fmla="*/ 46 w 78"/>
                <a:gd name="T3" fmla="*/ 3 h 132"/>
                <a:gd name="T4" fmla="*/ 39 w 78"/>
                <a:gd name="T5" fmla="*/ 0 h 132"/>
                <a:gd name="T6" fmla="*/ 32 w 78"/>
                <a:gd name="T7" fmla="*/ 3 h 132"/>
                <a:gd name="T8" fmla="*/ 4 w 78"/>
                <a:gd name="T9" fmla="*/ 30 h 132"/>
                <a:gd name="T10" fmla="*/ 4 w 78"/>
                <a:gd name="T11" fmla="*/ 45 h 132"/>
                <a:gd name="T12" fmla="*/ 19 w 78"/>
                <a:gd name="T13" fmla="*/ 45 h 132"/>
                <a:gd name="T14" fmla="*/ 29 w 78"/>
                <a:gd name="T15" fmla="*/ 34 h 132"/>
                <a:gd name="T16" fmla="*/ 29 w 78"/>
                <a:gd name="T17" fmla="*/ 121 h 132"/>
                <a:gd name="T18" fmla="*/ 39 w 78"/>
                <a:gd name="T19" fmla="*/ 132 h 132"/>
                <a:gd name="T20" fmla="*/ 49 w 78"/>
                <a:gd name="T21" fmla="*/ 121 h 132"/>
                <a:gd name="T22" fmla="*/ 49 w 78"/>
                <a:gd name="T23" fmla="*/ 34 h 132"/>
                <a:gd name="T24" fmla="*/ 60 w 78"/>
                <a:gd name="T25" fmla="*/ 45 h 132"/>
                <a:gd name="T26" fmla="*/ 74 w 78"/>
                <a:gd name="T27" fmla="*/ 45 h 132"/>
                <a:gd name="T28" fmla="*/ 74 w 78"/>
                <a:gd name="T29"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132">
                  <a:moveTo>
                    <a:pt x="74" y="30"/>
                  </a:moveTo>
                  <a:cubicBezTo>
                    <a:pt x="46" y="3"/>
                    <a:pt x="46" y="3"/>
                    <a:pt x="46" y="3"/>
                  </a:cubicBezTo>
                  <a:cubicBezTo>
                    <a:pt x="44" y="1"/>
                    <a:pt x="42" y="0"/>
                    <a:pt x="39" y="0"/>
                  </a:cubicBezTo>
                  <a:cubicBezTo>
                    <a:pt x="37" y="0"/>
                    <a:pt x="34" y="1"/>
                    <a:pt x="32" y="3"/>
                  </a:cubicBezTo>
                  <a:cubicBezTo>
                    <a:pt x="4" y="30"/>
                    <a:pt x="4" y="30"/>
                    <a:pt x="4" y="30"/>
                  </a:cubicBezTo>
                  <a:cubicBezTo>
                    <a:pt x="0" y="34"/>
                    <a:pt x="0" y="41"/>
                    <a:pt x="4" y="45"/>
                  </a:cubicBezTo>
                  <a:cubicBezTo>
                    <a:pt x="8" y="49"/>
                    <a:pt x="15" y="49"/>
                    <a:pt x="19" y="45"/>
                  </a:cubicBezTo>
                  <a:cubicBezTo>
                    <a:pt x="29" y="34"/>
                    <a:pt x="29" y="34"/>
                    <a:pt x="29" y="34"/>
                  </a:cubicBezTo>
                  <a:cubicBezTo>
                    <a:pt x="29" y="121"/>
                    <a:pt x="29" y="121"/>
                    <a:pt x="29" y="121"/>
                  </a:cubicBezTo>
                  <a:cubicBezTo>
                    <a:pt x="29" y="127"/>
                    <a:pt x="34" y="132"/>
                    <a:pt x="39" y="132"/>
                  </a:cubicBezTo>
                  <a:cubicBezTo>
                    <a:pt x="45" y="132"/>
                    <a:pt x="49" y="127"/>
                    <a:pt x="49" y="121"/>
                  </a:cubicBezTo>
                  <a:cubicBezTo>
                    <a:pt x="49" y="34"/>
                    <a:pt x="49" y="34"/>
                    <a:pt x="49" y="34"/>
                  </a:cubicBezTo>
                  <a:cubicBezTo>
                    <a:pt x="60" y="45"/>
                    <a:pt x="60" y="45"/>
                    <a:pt x="60" y="45"/>
                  </a:cubicBezTo>
                  <a:cubicBezTo>
                    <a:pt x="64" y="49"/>
                    <a:pt x="70" y="49"/>
                    <a:pt x="74" y="45"/>
                  </a:cubicBezTo>
                  <a:cubicBezTo>
                    <a:pt x="78" y="41"/>
                    <a:pt x="78" y="34"/>
                    <a:pt x="74" y="30"/>
                  </a:cubicBez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12" name="Title">
              <a:extLst>
                <a:ext uri="{FF2B5EF4-FFF2-40B4-BE49-F238E27FC236}">
                  <a16:creationId xmlns:a16="http://schemas.microsoft.com/office/drawing/2014/main" xmlns="" id="{68899E0D-905C-F451-E02F-720CECDF9770}"/>
                </a:ext>
              </a:extLst>
            </p:cNvPr>
            <p:cNvSpPr txBox="1"/>
            <p:nvPr/>
          </p:nvSpPr>
          <p:spPr>
            <a:xfrm>
              <a:off x="673099" y="1130300"/>
              <a:ext cx="10845800" cy="1067776"/>
            </a:xfrm>
            <a:prstGeom prst="rect">
              <a:avLst/>
            </a:prstGeom>
            <a:noFill/>
            <a:ln>
              <a:noFill/>
            </a:ln>
          </p:spPr>
          <p:txBody>
            <a:bodyPr wrap="square" lIns="91440" tIns="45720" rIns="91440" bIns="45720" anchor="ctr" anchorCtr="0">
              <a:normAutofit/>
            </a:bodyPr>
            <a:lstStyle/>
            <a:p>
              <a:pPr marL="0" marR="0" lvl="0" indent="0" algn="ctr" defTabSz="913765" rtl="0" eaLnBrk="1" fontAlgn="auto" latinLnBrk="0" hangingPunct="1">
                <a:spcBef>
                  <a:spcPts val="0"/>
                </a:spcBef>
                <a:spcAft>
                  <a:spcPts val="0"/>
                </a:spcAft>
                <a:buClrTx/>
                <a:buSzPct val="25000"/>
                <a:buFontTx/>
                <a:buNone/>
                <a:defRPr/>
              </a:pPr>
              <a:r>
                <a:rPr kumimoji="0" lang="zh-CN" altLang="en-US" sz="2400" b="1" i="0" u="none" strike="noStrike" kern="1200" cap="none" spc="0" normalizeH="0" baseline="0" noProof="0" dirty="0" smtClean="0">
                  <a:ln>
                    <a:noFill/>
                  </a:ln>
                  <a:effectLst/>
                  <a:uLnTx/>
                  <a:uFillTx/>
                </a:rPr>
                <a:t>根据需要选择</a:t>
              </a:r>
              <a:endParaRPr kumimoji="0" lang="en-US" sz="2400" b="1" i="0" u="none" strike="noStrike" kern="1200" cap="none" spc="0" normalizeH="0" baseline="0" noProof="0" dirty="0">
                <a:ln>
                  <a:noFill/>
                </a:ln>
                <a:effectLst/>
                <a:uLnTx/>
                <a:uFillTx/>
              </a:endParaRPr>
            </a:p>
          </p:txBody>
        </p:sp>
        <p:cxnSp>
          <p:nvCxnSpPr>
            <p:cNvPr id="13" name="ïŝḻídê">
              <a:extLst>
                <a:ext uri="{FF2B5EF4-FFF2-40B4-BE49-F238E27FC236}">
                  <a16:creationId xmlns:a16="http://schemas.microsoft.com/office/drawing/2014/main" xmlns="" id="{13084E73-0ED2-2707-73BF-273A2F4E7DDB}"/>
                </a:ext>
              </a:extLst>
            </p:cNvPr>
            <p:cNvCxnSpPr>
              <a:cxnSpLocks/>
            </p:cNvCxnSpPr>
            <p:nvPr/>
          </p:nvCxnSpPr>
          <p:spPr>
            <a:xfrm flipH="1">
              <a:off x="669926" y="3311830"/>
              <a:ext cx="3750048" cy="0"/>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4" name="îṡḷïḓê">
              <a:extLst>
                <a:ext uri="{FF2B5EF4-FFF2-40B4-BE49-F238E27FC236}">
                  <a16:creationId xmlns:a16="http://schemas.microsoft.com/office/drawing/2014/main" xmlns="" id="{4319C75E-2C41-9328-40A0-F5BE9A6F297B}"/>
                </a:ext>
              </a:extLst>
            </p:cNvPr>
            <p:cNvCxnSpPr>
              <a:cxnSpLocks/>
            </p:cNvCxnSpPr>
            <p:nvPr/>
          </p:nvCxnSpPr>
          <p:spPr>
            <a:xfrm flipH="1">
              <a:off x="669926" y="5339002"/>
              <a:ext cx="3750048" cy="0"/>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xmlns="" id="{39A6EF99-2DBE-8B89-7987-836473079BA4}"/>
                </a:ext>
              </a:extLst>
            </p:cNvPr>
            <p:cNvGrpSpPr/>
            <p:nvPr/>
          </p:nvGrpSpPr>
          <p:grpSpPr>
            <a:xfrm>
              <a:off x="671909" y="2681560"/>
              <a:ext cx="3754832" cy="1349167"/>
              <a:chOff x="671909" y="2681560"/>
              <a:chExt cx="3754832" cy="1349167"/>
            </a:xfrm>
          </p:grpSpPr>
          <p:sp>
            <p:nvSpPr>
              <p:cNvPr id="28" name="Bullet1">
                <a:extLst>
                  <a:ext uri="{FF2B5EF4-FFF2-40B4-BE49-F238E27FC236}">
                    <a16:creationId xmlns:a16="http://schemas.microsoft.com/office/drawing/2014/main" xmlns="" id="{0FA22D55-BCA2-F993-23C2-0B0DAC3B0BBD}"/>
                  </a:ext>
                </a:extLst>
              </p:cNvPr>
              <p:cNvSpPr txBox="1"/>
              <p:nvPr/>
            </p:nvSpPr>
            <p:spPr>
              <a:xfrm>
                <a:off x="671909" y="2681560"/>
                <a:ext cx="3100731" cy="576432"/>
              </a:xfrm>
              <a:prstGeom prst="rect">
                <a:avLst/>
              </a:prstGeom>
              <a:noFill/>
              <a:ln>
                <a:noFill/>
              </a:ln>
            </p:spPr>
            <p:txBody>
              <a:bodyPr wrap="square" lIns="91440" tIns="45720" rIns="91440" bIns="45720" anchor="b" anchorCtr="0">
                <a:normAutofit/>
              </a:bodyPr>
              <a:lstStyle/>
              <a:p>
                <a:pPr>
                  <a:buSzPct val="25000"/>
                </a:pPr>
                <a:r>
                  <a:rPr lang="en-US" altLang="zh-CN" b="1" dirty="0" smtClean="0"/>
                  <a:t>PDF</a:t>
                </a:r>
                <a:endParaRPr lang="de-DE" b="1" dirty="0"/>
              </a:p>
            </p:txBody>
          </p:sp>
          <p:sp>
            <p:nvSpPr>
              <p:cNvPr id="29" name="Text1">
                <a:extLst>
                  <a:ext uri="{FF2B5EF4-FFF2-40B4-BE49-F238E27FC236}">
                    <a16:creationId xmlns:a16="http://schemas.microsoft.com/office/drawing/2014/main" xmlns="" id="{3C542862-112A-4919-039E-CD187F6BB114}"/>
                  </a:ext>
                </a:extLst>
              </p:cNvPr>
              <p:cNvSpPr txBox="1"/>
              <p:nvPr/>
            </p:nvSpPr>
            <p:spPr>
              <a:xfrm>
                <a:off x="671909" y="3365668"/>
                <a:ext cx="3573230" cy="665059"/>
              </a:xfrm>
              <a:prstGeom prst="rect">
                <a:avLst/>
              </a:prstGeom>
              <a:noFill/>
              <a:ln>
                <a:noFill/>
              </a:ln>
            </p:spPr>
            <p:txBody>
              <a:bodyPr wrap="square" lIns="91440" tIns="45720" rIns="91440" bIns="45720" anchor="t" anchorCtr="0">
                <a:normAutofit/>
              </a:bodyPr>
              <a:lstStyle/>
              <a:p>
                <a:pPr>
                  <a:lnSpc>
                    <a:spcPct val="120000"/>
                  </a:lnSpc>
                  <a:buSzPct val="25000"/>
                </a:pPr>
                <a:r>
                  <a:rPr lang="zh-CN" altLang="en-US" sz="1200" dirty="0" smtClean="0"/>
                  <a:t>对以往的</a:t>
                </a:r>
                <a:r>
                  <a:rPr lang="en-US" altLang="zh-CN" sz="1200" dirty="0" smtClean="0"/>
                  <a:t>PDF</a:t>
                </a:r>
                <a:r>
                  <a:rPr lang="zh-CN" altLang="en-US" sz="1200" dirty="0" smtClean="0"/>
                  <a:t>进行科学、统一管理，</a:t>
                </a:r>
                <a:endParaRPr lang="de-DE" sz="1200" dirty="0"/>
              </a:p>
            </p:txBody>
          </p:sp>
          <p:sp>
            <p:nvSpPr>
              <p:cNvPr id="30" name="Icon1" title="WSpneox6o6">
                <a:extLst>
                  <a:ext uri="{FF2B5EF4-FFF2-40B4-BE49-F238E27FC236}">
                    <a16:creationId xmlns:a16="http://schemas.microsoft.com/office/drawing/2014/main" xmlns="" id="{9F65F324-8F46-CB33-5242-E0191429C22C}"/>
                  </a:ext>
                </a:extLst>
              </p:cNvPr>
              <p:cNvSpPr/>
              <p:nvPr/>
            </p:nvSpPr>
            <p:spPr bwMode="auto">
              <a:xfrm>
                <a:off x="4033359" y="2937609"/>
                <a:ext cx="393382"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accent1"/>
              </a:solidFill>
              <a:ln>
                <a:noFill/>
              </a:ln>
            </p:spPr>
            <p:txBody>
              <a:bodyPr anchor="ctr"/>
              <a:lstStyle/>
              <a:p>
                <a:pPr algn="ctr"/>
                <a:endParaRPr/>
              </a:p>
            </p:txBody>
          </p:sp>
        </p:grpSp>
        <p:grpSp>
          <p:nvGrpSpPr>
            <p:cNvPr id="16" name="组合 15">
              <a:extLst>
                <a:ext uri="{FF2B5EF4-FFF2-40B4-BE49-F238E27FC236}">
                  <a16:creationId xmlns:a16="http://schemas.microsoft.com/office/drawing/2014/main" xmlns="" id="{B1ED7370-CC73-7564-2D5F-5B19CB4FF3A1}"/>
                </a:ext>
              </a:extLst>
            </p:cNvPr>
            <p:cNvGrpSpPr/>
            <p:nvPr/>
          </p:nvGrpSpPr>
          <p:grpSpPr>
            <a:xfrm>
              <a:off x="7790161" y="2681560"/>
              <a:ext cx="3728739" cy="1349167"/>
              <a:chOff x="7790161" y="2681560"/>
              <a:chExt cx="3728739" cy="1349167"/>
            </a:xfrm>
          </p:grpSpPr>
          <p:sp>
            <p:nvSpPr>
              <p:cNvPr id="25" name="Bullet2">
                <a:extLst>
                  <a:ext uri="{FF2B5EF4-FFF2-40B4-BE49-F238E27FC236}">
                    <a16:creationId xmlns:a16="http://schemas.microsoft.com/office/drawing/2014/main" xmlns="" id="{7F87D689-8C55-6A5B-A529-9A8A329C21B1}"/>
                  </a:ext>
                </a:extLst>
              </p:cNvPr>
              <p:cNvSpPr txBox="1"/>
              <p:nvPr/>
            </p:nvSpPr>
            <p:spPr>
              <a:xfrm>
                <a:off x="7790161" y="2681560"/>
                <a:ext cx="3079184" cy="576432"/>
              </a:xfrm>
              <a:prstGeom prst="rect">
                <a:avLst/>
              </a:prstGeom>
              <a:noFill/>
              <a:ln>
                <a:noFill/>
              </a:ln>
            </p:spPr>
            <p:txBody>
              <a:bodyPr wrap="square" lIns="91440" tIns="45720" rIns="91440" bIns="45720" anchor="b" anchorCtr="0">
                <a:normAutofit/>
              </a:bodyPr>
              <a:lstStyle/>
              <a:p>
                <a:pPr>
                  <a:buSzPct val="25000"/>
                </a:pPr>
                <a:r>
                  <a:rPr lang="zh-CN" altLang="en-US" b="1" dirty="0" smtClean="0"/>
                  <a:t>标识符添加</a:t>
                </a:r>
                <a:endParaRPr lang="de-DE" b="1" dirty="0"/>
              </a:p>
            </p:txBody>
          </p:sp>
          <p:sp>
            <p:nvSpPr>
              <p:cNvPr id="26" name="Text2">
                <a:extLst>
                  <a:ext uri="{FF2B5EF4-FFF2-40B4-BE49-F238E27FC236}">
                    <a16:creationId xmlns:a16="http://schemas.microsoft.com/office/drawing/2014/main" xmlns="" id="{69AD50D4-101D-7580-F4BC-A551B705C411}"/>
                  </a:ext>
                </a:extLst>
              </p:cNvPr>
              <p:cNvSpPr txBox="1"/>
              <p:nvPr/>
            </p:nvSpPr>
            <p:spPr>
              <a:xfrm>
                <a:off x="7790161" y="3365668"/>
                <a:ext cx="3548400" cy="665059"/>
              </a:xfrm>
              <a:prstGeom prst="rect">
                <a:avLst/>
              </a:prstGeom>
              <a:noFill/>
              <a:ln>
                <a:noFill/>
              </a:ln>
            </p:spPr>
            <p:txBody>
              <a:bodyPr wrap="square" lIns="91440" tIns="45720" rIns="91440" bIns="45720" anchor="t" anchorCtr="0">
                <a:normAutofit/>
              </a:bodyPr>
              <a:lstStyle/>
              <a:p>
                <a:pPr>
                  <a:lnSpc>
                    <a:spcPct val="120000"/>
                  </a:lnSpc>
                  <a:buSzPct val="25000"/>
                </a:pPr>
                <a:r>
                  <a:rPr lang="en-US" altLang="zh-CN" sz="1200" dirty="0" smtClean="0"/>
                  <a:t>ISBN</a:t>
                </a:r>
                <a:r>
                  <a:rPr lang="zh-CN" altLang="en-US" sz="1200" dirty="0" smtClean="0"/>
                  <a:t>、</a:t>
                </a:r>
                <a:r>
                  <a:rPr lang="en-US" altLang="zh-CN" sz="1200" dirty="0" smtClean="0"/>
                  <a:t>DOI</a:t>
                </a:r>
                <a:r>
                  <a:rPr lang="zh-CN" altLang="en-US" sz="1200" dirty="0" smtClean="0"/>
                  <a:t>、</a:t>
                </a:r>
                <a:r>
                  <a:rPr lang="en-US" altLang="zh-CN" sz="1200" dirty="0" smtClean="0"/>
                  <a:t>PMID</a:t>
                </a:r>
                <a:r>
                  <a:rPr lang="zh-CN" altLang="en-US" sz="1200" dirty="0" smtClean="0"/>
                  <a:t>、</a:t>
                </a:r>
                <a:r>
                  <a:rPr lang="en-US" altLang="zh-CN" sz="1200" dirty="0" err="1" smtClean="0"/>
                  <a:t>arXiv</a:t>
                </a:r>
                <a:r>
                  <a:rPr lang="en-US" altLang="zh-CN" sz="1200" dirty="0" smtClean="0"/>
                  <a:t> ID</a:t>
                </a:r>
                <a:r>
                  <a:rPr lang="zh-CN" altLang="en-US" sz="1200" dirty="0" smtClean="0"/>
                  <a:t>或</a:t>
                </a:r>
                <a:r>
                  <a:rPr lang="en-US" altLang="zh-CN" sz="1200" dirty="0" smtClean="0"/>
                  <a:t>ADS</a:t>
                </a:r>
                <a:r>
                  <a:rPr lang="zh-CN" altLang="en-US" sz="1200" dirty="0" smtClean="0"/>
                  <a:t>条码添加到文库</a:t>
                </a:r>
                <a:endParaRPr lang="de-DE" sz="1200" dirty="0"/>
              </a:p>
            </p:txBody>
          </p:sp>
          <p:sp>
            <p:nvSpPr>
              <p:cNvPr id="27" name="Icon2" title="WSpneox6o6">
                <a:extLst>
                  <a:ext uri="{FF2B5EF4-FFF2-40B4-BE49-F238E27FC236}">
                    <a16:creationId xmlns:a16="http://schemas.microsoft.com/office/drawing/2014/main" xmlns="" id="{8A2F046D-3F24-5EF7-F0D9-759C5AD8319E}"/>
                  </a:ext>
                </a:extLst>
              </p:cNvPr>
              <p:cNvSpPr/>
              <p:nvPr/>
            </p:nvSpPr>
            <p:spPr bwMode="auto">
              <a:xfrm>
                <a:off x="11128252" y="2937609"/>
                <a:ext cx="390648"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accent2"/>
              </a:solidFill>
              <a:ln>
                <a:noFill/>
              </a:ln>
            </p:spPr>
            <p:txBody>
              <a:bodyPr anchor="ctr"/>
              <a:lstStyle/>
              <a:p>
                <a:pPr algn="ctr"/>
                <a:endParaRPr/>
              </a:p>
            </p:txBody>
          </p:sp>
        </p:grpSp>
        <p:grpSp>
          <p:nvGrpSpPr>
            <p:cNvPr id="17" name="组合 16">
              <a:extLst>
                <a:ext uri="{FF2B5EF4-FFF2-40B4-BE49-F238E27FC236}">
                  <a16:creationId xmlns:a16="http://schemas.microsoft.com/office/drawing/2014/main" xmlns="" id="{E52970D7-93FB-8291-C970-0A5D294A411E}"/>
                </a:ext>
              </a:extLst>
            </p:cNvPr>
            <p:cNvGrpSpPr/>
            <p:nvPr/>
          </p:nvGrpSpPr>
          <p:grpSpPr>
            <a:xfrm>
              <a:off x="671909" y="4708732"/>
              <a:ext cx="3754832" cy="1349167"/>
              <a:chOff x="671909" y="4708732"/>
              <a:chExt cx="3754832" cy="1349167"/>
            </a:xfrm>
          </p:grpSpPr>
          <p:sp>
            <p:nvSpPr>
              <p:cNvPr id="22" name="Bullet3">
                <a:extLst>
                  <a:ext uri="{FF2B5EF4-FFF2-40B4-BE49-F238E27FC236}">
                    <a16:creationId xmlns:a16="http://schemas.microsoft.com/office/drawing/2014/main" xmlns="" id="{2C00BB70-F2D3-C02C-6304-3B36B1D12648}"/>
                  </a:ext>
                </a:extLst>
              </p:cNvPr>
              <p:cNvSpPr txBox="1"/>
              <p:nvPr/>
            </p:nvSpPr>
            <p:spPr>
              <a:xfrm>
                <a:off x="671909" y="4708732"/>
                <a:ext cx="3100731" cy="576432"/>
              </a:xfrm>
              <a:prstGeom prst="rect">
                <a:avLst/>
              </a:prstGeom>
              <a:noFill/>
              <a:ln>
                <a:noFill/>
              </a:ln>
            </p:spPr>
            <p:txBody>
              <a:bodyPr wrap="square" lIns="91440" tIns="45720" rIns="91440" bIns="45720" anchor="b" anchorCtr="0">
                <a:normAutofit/>
              </a:bodyPr>
              <a:lstStyle/>
              <a:p>
                <a:pPr>
                  <a:buSzPct val="25000"/>
                </a:pPr>
                <a:r>
                  <a:rPr lang="zh-CN" altLang="en-US" b="1" dirty="0" smtClean="0"/>
                  <a:t>在数据库中检索后导入</a:t>
                </a:r>
                <a:endParaRPr lang="de-DE" b="1" dirty="0"/>
              </a:p>
            </p:txBody>
          </p:sp>
          <p:sp>
            <p:nvSpPr>
              <p:cNvPr id="23" name="Text3">
                <a:extLst>
                  <a:ext uri="{FF2B5EF4-FFF2-40B4-BE49-F238E27FC236}">
                    <a16:creationId xmlns:a16="http://schemas.microsoft.com/office/drawing/2014/main" xmlns="" id="{94DB6587-F36E-D1C0-94DF-939736F0A57D}"/>
                  </a:ext>
                </a:extLst>
              </p:cNvPr>
              <p:cNvSpPr txBox="1"/>
              <p:nvPr/>
            </p:nvSpPr>
            <p:spPr>
              <a:xfrm>
                <a:off x="671909" y="5392840"/>
                <a:ext cx="3573230" cy="665059"/>
              </a:xfrm>
              <a:prstGeom prst="rect">
                <a:avLst/>
              </a:prstGeom>
              <a:noFill/>
              <a:ln>
                <a:noFill/>
              </a:ln>
            </p:spPr>
            <p:txBody>
              <a:bodyPr wrap="square" lIns="91440" tIns="45720" rIns="91440" bIns="45720" anchor="t" anchorCtr="0">
                <a:normAutofit/>
              </a:bodyPr>
              <a:lstStyle/>
              <a:p>
                <a:pPr>
                  <a:lnSpc>
                    <a:spcPct val="120000"/>
                  </a:lnSpc>
                  <a:buSzPct val="25000"/>
                </a:pPr>
                <a:r>
                  <a:rPr lang="zh-CN" altLang="en-US" sz="1200" dirty="0" smtClean="0"/>
                  <a:t>只容许特定类型的文献：</a:t>
                </a:r>
                <a:endParaRPr lang="de-DE" sz="1200" dirty="0"/>
              </a:p>
            </p:txBody>
          </p:sp>
          <p:sp>
            <p:nvSpPr>
              <p:cNvPr id="24" name="Icon3" title="WSpneox6o6">
                <a:extLst>
                  <a:ext uri="{FF2B5EF4-FFF2-40B4-BE49-F238E27FC236}">
                    <a16:creationId xmlns:a16="http://schemas.microsoft.com/office/drawing/2014/main" xmlns="" id="{F29A8098-F225-AB9C-732A-07C7F2D87515}"/>
                  </a:ext>
                </a:extLst>
              </p:cNvPr>
              <p:cNvSpPr/>
              <p:nvPr/>
            </p:nvSpPr>
            <p:spPr bwMode="auto">
              <a:xfrm>
                <a:off x="4033359" y="4964781"/>
                <a:ext cx="393382"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accent1"/>
              </a:solidFill>
              <a:ln>
                <a:noFill/>
              </a:ln>
            </p:spPr>
            <p:txBody>
              <a:bodyPr anchor="ctr"/>
              <a:lstStyle/>
              <a:p>
                <a:pPr algn="ctr"/>
                <a:endParaRPr/>
              </a:p>
            </p:txBody>
          </p:sp>
        </p:grpSp>
        <p:grpSp>
          <p:nvGrpSpPr>
            <p:cNvPr id="18" name="组合 17">
              <a:extLst>
                <a:ext uri="{FF2B5EF4-FFF2-40B4-BE49-F238E27FC236}">
                  <a16:creationId xmlns:a16="http://schemas.microsoft.com/office/drawing/2014/main" xmlns="" id="{EA9534F8-B105-6423-96C6-069425B41423}"/>
                </a:ext>
              </a:extLst>
            </p:cNvPr>
            <p:cNvGrpSpPr/>
            <p:nvPr/>
          </p:nvGrpSpPr>
          <p:grpSpPr>
            <a:xfrm>
              <a:off x="7790161" y="4708732"/>
              <a:ext cx="3728739" cy="1349167"/>
              <a:chOff x="7790161" y="4708732"/>
              <a:chExt cx="3728739" cy="1349167"/>
            </a:xfrm>
          </p:grpSpPr>
          <p:sp>
            <p:nvSpPr>
              <p:cNvPr id="19" name="Bullet4">
                <a:extLst>
                  <a:ext uri="{FF2B5EF4-FFF2-40B4-BE49-F238E27FC236}">
                    <a16:creationId xmlns:a16="http://schemas.microsoft.com/office/drawing/2014/main" xmlns="" id="{7856603B-6A61-5C73-FBBA-A6F5B24E47EA}"/>
                  </a:ext>
                </a:extLst>
              </p:cNvPr>
              <p:cNvSpPr txBox="1"/>
              <p:nvPr/>
            </p:nvSpPr>
            <p:spPr>
              <a:xfrm>
                <a:off x="7790161" y="4708732"/>
                <a:ext cx="3079184" cy="576432"/>
              </a:xfrm>
              <a:prstGeom prst="rect">
                <a:avLst/>
              </a:prstGeom>
              <a:noFill/>
              <a:ln>
                <a:noFill/>
              </a:ln>
            </p:spPr>
            <p:txBody>
              <a:bodyPr wrap="square" lIns="91440" tIns="45720" rIns="91440" bIns="45720" anchor="b" anchorCtr="0">
                <a:normAutofit/>
              </a:bodyPr>
              <a:lstStyle/>
              <a:p>
                <a:pPr>
                  <a:buSzPct val="25000"/>
                </a:pPr>
                <a:r>
                  <a:rPr lang="zh-CN" altLang="en-US" b="1" dirty="0" smtClean="0"/>
                  <a:t>网络捕手</a:t>
                </a:r>
                <a:endParaRPr lang="de-DE" b="1" dirty="0"/>
              </a:p>
            </p:txBody>
          </p:sp>
          <p:sp>
            <p:nvSpPr>
              <p:cNvPr id="20" name="Text4">
                <a:extLst>
                  <a:ext uri="{FF2B5EF4-FFF2-40B4-BE49-F238E27FC236}">
                    <a16:creationId xmlns:a16="http://schemas.microsoft.com/office/drawing/2014/main" xmlns="" id="{6B389940-7E56-E6A2-37AB-F965D0B100D4}"/>
                  </a:ext>
                </a:extLst>
              </p:cNvPr>
              <p:cNvSpPr txBox="1"/>
              <p:nvPr/>
            </p:nvSpPr>
            <p:spPr>
              <a:xfrm>
                <a:off x="7790161" y="5392840"/>
                <a:ext cx="3548400" cy="665059"/>
              </a:xfrm>
              <a:prstGeom prst="rect">
                <a:avLst/>
              </a:prstGeom>
              <a:noFill/>
              <a:ln>
                <a:noFill/>
              </a:ln>
            </p:spPr>
            <p:txBody>
              <a:bodyPr wrap="square" lIns="91440" tIns="45720" rIns="91440" bIns="45720" anchor="t" anchorCtr="0">
                <a:normAutofit/>
              </a:bodyPr>
              <a:lstStyle/>
              <a:p>
                <a:pPr>
                  <a:lnSpc>
                    <a:spcPct val="120000"/>
                  </a:lnSpc>
                  <a:buSzPct val="25000"/>
                </a:pPr>
                <a:r>
                  <a:rPr lang="zh-CN" altLang="en-US" sz="1200" dirty="0" smtClean="0"/>
                  <a:t>要装插件：</a:t>
                </a:r>
                <a:r>
                  <a:rPr lang="en-US" altLang="zh-CN" sz="1200" dirty="0" err="1" smtClean="0"/>
                  <a:t>Zotero</a:t>
                </a:r>
                <a:r>
                  <a:rPr lang="en-US" altLang="zh-CN" sz="1200" dirty="0" smtClean="0"/>
                  <a:t> Connector</a:t>
                </a:r>
                <a:endParaRPr lang="de-DE" sz="1200" dirty="0"/>
              </a:p>
            </p:txBody>
          </p:sp>
          <p:sp>
            <p:nvSpPr>
              <p:cNvPr id="21" name="Icon4" title="WSpneox6o6">
                <a:extLst>
                  <a:ext uri="{FF2B5EF4-FFF2-40B4-BE49-F238E27FC236}">
                    <a16:creationId xmlns:a16="http://schemas.microsoft.com/office/drawing/2014/main" xmlns="" id="{53667B2B-3059-565B-A82E-1F1A70A14F4F}"/>
                  </a:ext>
                </a:extLst>
              </p:cNvPr>
              <p:cNvSpPr/>
              <p:nvPr/>
            </p:nvSpPr>
            <p:spPr bwMode="auto">
              <a:xfrm>
                <a:off x="11128252" y="4964781"/>
                <a:ext cx="390648"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accent2"/>
              </a:solidFill>
              <a:ln>
                <a:noFill/>
              </a:ln>
            </p:spPr>
            <p:txBody>
              <a:bodyPr anchor="ctr"/>
              <a:lstStyle/>
              <a:p>
                <a:pPr algn="ctr"/>
                <a:endParaRPr/>
              </a:p>
            </p:txBody>
          </p:sp>
        </p:grpSp>
      </p:grpSp>
      <p:sp>
        <p:nvSpPr>
          <p:cNvPr id="2" name="标题 1">
            <a:extLst>
              <a:ext uri="{FF2B5EF4-FFF2-40B4-BE49-F238E27FC236}">
                <a16:creationId xmlns:a16="http://schemas.microsoft.com/office/drawing/2014/main" xmlns="" id="{1765B185-E717-ECBE-50B8-8D685DDCE672}"/>
              </a:ext>
            </a:extLst>
          </p:cNvPr>
          <p:cNvSpPr>
            <a:spLocks noGrp="1"/>
          </p:cNvSpPr>
          <p:nvPr>
            <p:ph type="title"/>
          </p:nvPr>
        </p:nvSpPr>
        <p:spPr/>
        <p:txBody>
          <a:bodyPr/>
          <a:lstStyle/>
          <a:p>
            <a:r>
              <a:rPr lang="zh-CN" altLang="en-US" dirty="0" smtClean="0"/>
              <a:t>文献导入途径：</a:t>
            </a:r>
            <a:r>
              <a:rPr lang="en-US" altLang="zh-CN" dirty="0" smtClean="0"/>
              <a:t>5</a:t>
            </a:r>
            <a:r>
              <a:rPr lang="zh-CN" altLang="en-US" dirty="0" smtClean="0"/>
              <a:t>种，其中手工不建议</a:t>
            </a:r>
            <a:endParaRPr lang="zh-CN" altLang="en-US" dirty="0"/>
          </a:p>
        </p:txBody>
      </p:sp>
    </p:spTree>
    <p:custDataLst>
      <p:tags r:id="rId1"/>
    </p:custDataLst>
    <p:extLst>
      <p:ext uri="{BB962C8B-B14F-4D97-AF65-F5344CB8AC3E}">
        <p14:creationId xmlns:p14="http://schemas.microsoft.com/office/powerpoint/2010/main" val="939786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PDF</a:t>
            </a:r>
            <a:r>
              <a:rPr lang="zh-CN" altLang="en-US" dirty="0" smtClean="0"/>
              <a:t>文件批量导入</a:t>
            </a:r>
            <a:endParaRPr lang="zh-CN" altLang="en-US" dirty="0"/>
          </a:p>
        </p:txBody>
      </p:sp>
      <p:pic>
        <p:nvPicPr>
          <p:cNvPr id="3" name="图片 2"/>
          <p:cNvPicPr>
            <a:picLocks noChangeAspect="1"/>
          </p:cNvPicPr>
          <p:nvPr/>
        </p:nvPicPr>
        <p:blipFill>
          <a:blip r:embed="rId2"/>
          <a:stretch>
            <a:fillRect/>
          </a:stretch>
        </p:blipFill>
        <p:spPr>
          <a:xfrm>
            <a:off x="537882" y="1298386"/>
            <a:ext cx="9318344" cy="5209990"/>
          </a:xfrm>
          <a:prstGeom prst="rect">
            <a:avLst/>
          </a:prstGeom>
        </p:spPr>
      </p:pic>
      <p:pic>
        <p:nvPicPr>
          <p:cNvPr id="4" name="图片 3"/>
          <p:cNvPicPr>
            <a:picLocks noChangeAspect="1"/>
          </p:cNvPicPr>
          <p:nvPr/>
        </p:nvPicPr>
        <p:blipFill>
          <a:blip r:embed="rId3"/>
          <a:stretch>
            <a:fillRect/>
          </a:stretch>
        </p:blipFill>
        <p:spPr>
          <a:xfrm>
            <a:off x="1665567" y="1422254"/>
            <a:ext cx="8848165" cy="4962254"/>
          </a:xfrm>
          <a:prstGeom prst="rect">
            <a:avLst/>
          </a:prstGeom>
        </p:spPr>
      </p:pic>
      <p:pic>
        <p:nvPicPr>
          <p:cNvPr id="5" name="图片 4"/>
          <p:cNvPicPr>
            <a:picLocks noChangeAspect="1"/>
          </p:cNvPicPr>
          <p:nvPr/>
        </p:nvPicPr>
        <p:blipFill>
          <a:blip r:embed="rId4"/>
          <a:stretch>
            <a:fillRect/>
          </a:stretch>
        </p:blipFill>
        <p:spPr>
          <a:xfrm>
            <a:off x="2347339" y="1298386"/>
            <a:ext cx="8752381" cy="5923809"/>
          </a:xfrm>
          <a:prstGeom prst="rect">
            <a:avLst/>
          </a:prstGeom>
        </p:spPr>
      </p:pic>
      <p:pic>
        <p:nvPicPr>
          <p:cNvPr id="6" name="图片 5"/>
          <p:cNvPicPr>
            <a:picLocks noChangeAspect="1"/>
          </p:cNvPicPr>
          <p:nvPr/>
        </p:nvPicPr>
        <p:blipFill>
          <a:blip r:embed="rId5"/>
          <a:stretch>
            <a:fillRect/>
          </a:stretch>
        </p:blipFill>
        <p:spPr>
          <a:xfrm>
            <a:off x="1518422" y="2119589"/>
            <a:ext cx="8995310" cy="3567584"/>
          </a:xfrm>
          <a:prstGeom prst="rect">
            <a:avLst/>
          </a:prstGeom>
        </p:spPr>
      </p:pic>
      <p:pic>
        <p:nvPicPr>
          <p:cNvPr id="7" name="图片 6"/>
          <p:cNvPicPr>
            <a:picLocks noChangeAspect="1"/>
          </p:cNvPicPr>
          <p:nvPr/>
        </p:nvPicPr>
        <p:blipFill>
          <a:blip r:embed="rId6"/>
          <a:stretch>
            <a:fillRect/>
          </a:stretch>
        </p:blipFill>
        <p:spPr>
          <a:xfrm>
            <a:off x="1434352" y="2316036"/>
            <a:ext cx="9757892" cy="2784881"/>
          </a:xfrm>
          <a:prstGeom prst="rect">
            <a:avLst/>
          </a:prstGeom>
        </p:spPr>
      </p:pic>
    </p:spTree>
    <p:extLst>
      <p:ext uri="{BB962C8B-B14F-4D97-AF65-F5344CB8AC3E}">
        <p14:creationId xmlns:p14="http://schemas.microsoft.com/office/powerpoint/2010/main" val="32220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en-US" dirty="0" smtClean="0"/>
              <a:t>在数据库种检索导入：注意从数据库中导出的</a:t>
            </a:r>
            <a:r>
              <a:rPr lang="zh-CN" altLang="en-US" dirty="0" smtClean="0">
                <a:solidFill>
                  <a:srgbClr val="FF0000"/>
                </a:solidFill>
              </a:rPr>
              <a:t>文献格式</a:t>
            </a:r>
            <a:endParaRPr lang="zh-CN" altLang="en-US" dirty="0">
              <a:solidFill>
                <a:srgbClr val="FF0000"/>
              </a:solidFill>
            </a:endParaRPr>
          </a:p>
        </p:txBody>
      </p:sp>
      <p:pic>
        <p:nvPicPr>
          <p:cNvPr id="8" name="图片 7"/>
          <p:cNvPicPr>
            <a:picLocks noChangeAspect="1"/>
          </p:cNvPicPr>
          <p:nvPr/>
        </p:nvPicPr>
        <p:blipFill>
          <a:blip r:embed="rId2"/>
          <a:stretch>
            <a:fillRect/>
          </a:stretch>
        </p:blipFill>
        <p:spPr>
          <a:xfrm>
            <a:off x="386461" y="1245224"/>
            <a:ext cx="6685714" cy="4990476"/>
          </a:xfrm>
          <a:prstGeom prst="rect">
            <a:avLst/>
          </a:prstGeom>
        </p:spPr>
      </p:pic>
      <p:pic>
        <p:nvPicPr>
          <p:cNvPr id="9" name="图片 8"/>
          <p:cNvPicPr>
            <a:picLocks noChangeAspect="1"/>
          </p:cNvPicPr>
          <p:nvPr/>
        </p:nvPicPr>
        <p:blipFill>
          <a:blip r:embed="rId3"/>
          <a:stretch>
            <a:fillRect/>
          </a:stretch>
        </p:blipFill>
        <p:spPr>
          <a:xfrm>
            <a:off x="5959925" y="1443901"/>
            <a:ext cx="5704762" cy="4866667"/>
          </a:xfrm>
          <a:prstGeom prst="rect">
            <a:avLst/>
          </a:prstGeom>
        </p:spPr>
      </p:pic>
    </p:spTree>
    <p:extLst>
      <p:ext uri="{BB962C8B-B14F-4D97-AF65-F5344CB8AC3E}">
        <p14:creationId xmlns:p14="http://schemas.microsoft.com/office/powerpoint/2010/main" val="36949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a:t>
            </a:r>
            <a:r>
              <a:rPr lang="zh-CN" altLang="en-US" dirty="0" smtClean="0"/>
              <a:t>网络捕手：以前可批量全文下载，现在单篇很顺利</a:t>
            </a:r>
            <a:endParaRPr lang="zh-CN" altLang="en-US" dirty="0">
              <a:solidFill>
                <a:srgbClr val="FF0000"/>
              </a:solidFill>
            </a:endParaRPr>
          </a:p>
        </p:txBody>
      </p:sp>
      <p:pic>
        <p:nvPicPr>
          <p:cNvPr id="3" name="图片 2"/>
          <p:cNvPicPr>
            <a:picLocks noChangeAspect="1"/>
          </p:cNvPicPr>
          <p:nvPr/>
        </p:nvPicPr>
        <p:blipFill>
          <a:blip r:embed="rId2"/>
          <a:stretch>
            <a:fillRect/>
          </a:stretch>
        </p:blipFill>
        <p:spPr>
          <a:xfrm>
            <a:off x="25878" y="1130300"/>
            <a:ext cx="12127543" cy="5648961"/>
          </a:xfrm>
          <a:prstGeom prst="rect">
            <a:avLst/>
          </a:prstGeom>
        </p:spPr>
      </p:pic>
    </p:spTree>
    <p:extLst>
      <p:ext uri="{BB962C8B-B14F-4D97-AF65-F5344CB8AC3E}">
        <p14:creationId xmlns:p14="http://schemas.microsoft.com/office/powerpoint/2010/main" val="2101172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t>网络捕手</a:t>
            </a:r>
            <a:endParaRPr lang="zh-CN" altLang="en-US" sz="4800" dirty="0">
              <a:solidFill>
                <a:srgbClr val="FF0000"/>
              </a:solidFill>
            </a:endParaRPr>
          </a:p>
        </p:txBody>
      </p:sp>
      <p:pic>
        <p:nvPicPr>
          <p:cNvPr id="4" name="图片 3"/>
          <p:cNvPicPr>
            <a:picLocks noChangeAspect="1"/>
          </p:cNvPicPr>
          <p:nvPr/>
        </p:nvPicPr>
        <p:blipFill>
          <a:blip r:embed="rId2"/>
          <a:stretch>
            <a:fillRect/>
          </a:stretch>
        </p:blipFill>
        <p:spPr>
          <a:xfrm>
            <a:off x="658813" y="1130300"/>
            <a:ext cx="10930581" cy="5655982"/>
          </a:xfrm>
          <a:prstGeom prst="rect">
            <a:avLst/>
          </a:prstGeom>
        </p:spPr>
      </p:pic>
    </p:spTree>
    <p:extLst>
      <p:ext uri="{BB962C8B-B14F-4D97-AF65-F5344CB8AC3E}">
        <p14:creationId xmlns:p14="http://schemas.microsoft.com/office/powerpoint/2010/main" val="3259188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t>网络捕手</a:t>
            </a:r>
            <a:endParaRPr lang="zh-CN" altLang="en-US" sz="4800" dirty="0">
              <a:solidFill>
                <a:srgbClr val="FF0000"/>
              </a:solidFill>
            </a:endParaRPr>
          </a:p>
        </p:txBody>
      </p:sp>
      <p:pic>
        <p:nvPicPr>
          <p:cNvPr id="3" name="图片 2"/>
          <p:cNvPicPr>
            <a:picLocks noChangeAspect="1"/>
          </p:cNvPicPr>
          <p:nvPr/>
        </p:nvPicPr>
        <p:blipFill>
          <a:blip r:embed="rId2"/>
          <a:stretch>
            <a:fillRect/>
          </a:stretch>
        </p:blipFill>
        <p:spPr>
          <a:xfrm>
            <a:off x="660400" y="1062784"/>
            <a:ext cx="10397667" cy="5795216"/>
          </a:xfrm>
          <a:prstGeom prst="rect">
            <a:avLst/>
          </a:prstGeom>
        </p:spPr>
      </p:pic>
    </p:spTree>
    <p:extLst>
      <p:ext uri="{BB962C8B-B14F-4D97-AF65-F5344CB8AC3E}">
        <p14:creationId xmlns:p14="http://schemas.microsoft.com/office/powerpoint/2010/main" val="880004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zh-CN" altLang="en-US" dirty="0" smtClean="0"/>
              <a:t>标识符添加</a:t>
            </a:r>
            <a:endParaRPr lang="zh-CN" altLang="en-US" dirty="0">
              <a:solidFill>
                <a:srgbClr val="FF0000"/>
              </a:solidFill>
            </a:endParaRPr>
          </a:p>
        </p:txBody>
      </p:sp>
      <p:pic>
        <p:nvPicPr>
          <p:cNvPr id="3" name="图片 2"/>
          <p:cNvPicPr>
            <a:picLocks noChangeAspect="1"/>
          </p:cNvPicPr>
          <p:nvPr/>
        </p:nvPicPr>
        <p:blipFill>
          <a:blip r:embed="rId2"/>
          <a:stretch>
            <a:fillRect/>
          </a:stretch>
        </p:blipFill>
        <p:spPr>
          <a:xfrm>
            <a:off x="810705" y="1130300"/>
            <a:ext cx="8277782" cy="5598916"/>
          </a:xfrm>
          <a:prstGeom prst="rect">
            <a:avLst/>
          </a:prstGeom>
        </p:spPr>
      </p:pic>
      <p:pic>
        <p:nvPicPr>
          <p:cNvPr id="4" name="图片 3"/>
          <p:cNvPicPr>
            <a:picLocks noChangeAspect="1"/>
          </p:cNvPicPr>
          <p:nvPr/>
        </p:nvPicPr>
        <p:blipFill>
          <a:blip r:embed="rId3"/>
          <a:stretch>
            <a:fillRect/>
          </a:stretch>
        </p:blipFill>
        <p:spPr>
          <a:xfrm>
            <a:off x="160256" y="1028700"/>
            <a:ext cx="11679810" cy="5700516"/>
          </a:xfrm>
          <a:prstGeom prst="rect">
            <a:avLst/>
          </a:prstGeom>
        </p:spPr>
      </p:pic>
      <p:pic>
        <p:nvPicPr>
          <p:cNvPr id="5" name="图片 4"/>
          <p:cNvPicPr>
            <a:picLocks noChangeAspect="1"/>
          </p:cNvPicPr>
          <p:nvPr/>
        </p:nvPicPr>
        <p:blipFill>
          <a:blip r:embed="rId4"/>
          <a:stretch>
            <a:fillRect/>
          </a:stretch>
        </p:blipFill>
        <p:spPr>
          <a:xfrm>
            <a:off x="84840" y="938501"/>
            <a:ext cx="16215364" cy="4591416"/>
          </a:xfrm>
          <a:prstGeom prst="rect">
            <a:avLst/>
          </a:prstGeom>
        </p:spPr>
      </p:pic>
    </p:spTree>
    <p:extLst>
      <p:ext uri="{BB962C8B-B14F-4D97-AF65-F5344CB8AC3E}">
        <p14:creationId xmlns:p14="http://schemas.microsoft.com/office/powerpoint/2010/main" val="51315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descr="74439761-4aac-425d-b710-8da014341275"/>
          <p:cNvSpPr>
            <a:spLocks noGrp="1"/>
          </p:cNvSpPr>
          <p:nvPr>
            <p:ph type="title"/>
          </p:nvPr>
        </p:nvSpPr>
        <p:spPr/>
        <p:txBody>
          <a:bodyPr/>
          <a:lstStyle/>
          <a:p>
            <a:r>
              <a:rPr lang="zh-CN" altLang="en-US" dirty="0" smtClean="0"/>
              <a:t>软件和插件的下载、安装</a:t>
            </a:r>
            <a:endParaRPr lang="en-US" dirty="0"/>
          </a:p>
        </p:txBody>
      </p:sp>
      <p:sp>
        <p:nvSpPr>
          <p:cNvPr id="25" name="文本占位符 24"/>
          <p:cNvSpPr>
            <a:spLocks noGrp="1"/>
          </p:cNvSpPr>
          <p:nvPr>
            <p:ph type="body" sz="quarter" idx="1"/>
          </p:nvPr>
        </p:nvSpPr>
        <p:spPr>
          <a:xfrm>
            <a:off x="7734300" y="3583728"/>
            <a:ext cx="3495675" cy="921597"/>
          </a:xfrm>
        </p:spPr>
        <p:txBody>
          <a:bodyPr/>
          <a:lstStyle/>
          <a:p>
            <a:r>
              <a:rPr lang="zh-CN" altLang="en-US" dirty="0" smtClean="0"/>
              <a:t>科学管理文献，减少出错几率，节省时间，提高学习工作效率</a:t>
            </a:r>
            <a:endParaRPr lang="en-US" dirty="0"/>
          </a:p>
        </p:txBody>
      </p:sp>
      <p:sp>
        <p:nvSpPr>
          <p:cNvPr id="2" name="文本框 1"/>
          <p:cNvSpPr txBox="1"/>
          <p:nvPr/>
        </p:nvSpPr>
        <p:spPr>
          <a:xfrm>
            <a:off x="5934075" y="2844225"/>
            <a:ext cx="790575" cy="584775"/>
          </a:xfrm>
          <a:prstGeom prst="rect">
            <a:avLst/>
          </a:prstGeom>
          <a:noFill/>
        </p:spPr>
        <p:txBody>
          <a:bodyPr wrap="square" rtlCol="0">
            <a:spAutoFit/>
          </a:bodyPr>
          <a:lstStyle/>
          <a:p>
            <a:r>
              <a:rPr lang="en-US" altLang="zh-CN" sz="3200" b="1" dirty="0">
                <a:latin typeface="+mj-lt"/>
                <a:ea typeface="+mj-ea"/>
                <a:cs typeface="+mj-cs"/>
              </a:rPr>
              <a:t>1</a:t>
            </a:r>
            <a:endParaRPr lang="zh-CN" altLang="en-US" sz="3200" b="1" dirty="0">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问：如何与</a:t>
            </a:r>
            <a:r>
              <a:rPr lang="en-US" altLang="zh-CN" dirty="0" err="1" smtClean="0">
                <a:solidFill>
                  <a:srgbClr val="FF0000"/>
                </a:solidFill>
              </a:rPr>
              <a:t>Mendeley</a:t>
            </a:r>
            <a:r>
              <a:rPr lang="zh-CN" altLang="en-US" dirty="0" smtClean="0">
                <a:solidFill>
                  <a:srgbClr val="FF0000"/>
                </a:solidFill>
              </a:rPr>
              <a:t>互惠双赢？</a:t>
            </a:r>
            <a:endParaRPr lang="zh-CN" altLang="en-US" dirty="0">
              <a:solidFill>
                <a:srgbClr val="FF0000"/>
              </a:solidFill>
            </a:endParaRPr>
          </a:p>
        </p:txBody>
      </p:sp>
      <p:sp>
        <p:nvSpPr>
          <p:cNvPr id="3" name="矩形 2"/>
          <p:cNvSpPr/>
          <p:nvPr/>
        </p:nvSpPr>
        <p:spPr>
          <a:xfrm>
            <a:off x="5957871" y="607290"/>
            <a:ext cx="3732689" cy="646331"/>
          </a:xfrm>
          <a:prstGeom prst="rect">
            <a:avLst/>
          </a:prstGeom>
        </p:spPr>
        <p:txBody>
          <a:bodyPr wrap="none">
            <a:spAutoFit/>
          </a:bodyPr>
          <a:lstStyle/>
          <a:p>
            <a:r>
              <a:rPr lang="en-US" altLang="zh-CN" dirty="0">
                <a:hlinkClick r:id="rId2"/>
              </a:rPr>
              <a:t>https://www.mendeley.com/search</a:t>
            </a:r>
            <a:r>
              <a:rPr lang="en-US" altLang="zh-CN" dirty="0" smtClean="0">
                <a:hlinkClick r:id="rId2"/>
              </a:rPr>
              <a:t>/</a:t>
            </a:r>
            <a:endParaRPr lang="en-US" altLang="zh-CN" dirty="0" smtClean="0"/>
          </a:p>
          <a:p>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88" y="1095597"/>
            <a:ext cx="9254442" cy="525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2"/>
          <p:cNvSpPr txBox="1"/>
          <p:nvPr/>
        </p:nvSpPr>
        <p:spPr>
          <a:xfrm>
            <a:off x="9690560" y="1405066"/>
            <a:ext cx="1918454" cy="2308324"/>
          </a:xfrm>
          <a:prstGeom prst="rect">
            <a:avLst/>
          </a:prstGeom>
          <a:noFill/>
        </p:spPr>
        <p:txBody>
          <a:bodyPr wrap="square" rtlCol="0">
            <a:spAutoFit/>
          </a:bodyPr>
          <a:lstStyle/>
          <a:p>
            <a:r>
              <a:rPr lang="zh-CN" altLang="en-US" sz="1600" dirty="0" smtClean="0"/>
              <a:t>       </a:t>
            </a:r>
            <a:r>
              <a:rPr lang="en-US" altLang="zh-CN" sz="1600" dirty="0" err="1" smtClean="0"/>
              <a:t>Mendeley</a:t>
            </a:r>
            <a:r>
              <a:rPr lang="zh-CN" altLang="en-US" sz="1600" dirty="0" smtClean="0"/>
              <a:t>处理中文数据效果较差，但其有庞大的数据平台，可以把</a:t>
            </a:r>
            <a:r>
              <a:rPr lang="en-US" altLang="zh-CN" sz="1600" dirty="0" err="1" smtClean="0"/>
              <a:t>Mendeley</a:t>
            </a:r>
            <a:r>
              <a:rPr lang="zh-CN" altLang="en-US" sz="1600" dirty="0" smtClean="0"/>
              <a:t>平台的数据检索之后导出</a:t>
            </a:r>
            <a:r>
              <a:rPr lang="en-US" altLang="zh-CN" sz="1600" dirty="0" err="1" smtClean="0"/>
              <a:t>Mendeley</a:t>
            </a:r>
            <a:r>
              <a:rPr lang="zh-CN" altLang="en-US" sz="1600" dirty="0" smtClean="0"/>
              <a:t>，而后再导入</a:t>
            </a:r>
            <a:r>
              <a:rPr lang="en-US" altLang="zh-CN" sz="1600" dirty="0" err="1" smtClean="0"/>
              <a:t>Zotero</a:t>
            </a:r>
            <a:r>
              <a:rPr lang="zh-CN" altLang="en-US" sz="1600" dirty="0" smtClean="0"/>
              <a:t>中进行管理。</a:t>
            </a:r>
            <a:endParaRPr lang="zh-CN" altLang="en-US" sz="1600" dirty="0"/>
          </a:p>
        </p:txBody>
      </p:sp>
    </p:spTree>
    <p:extLst>
      <p:ext uri="{BB962C8B-B14F-4D97-AF65-F5344CB8AC3E}">
        <p14:creationId xmlns:p14="http://schemas.microsoft.com/office/powerpoint/2010/main" val="3660124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descr="74439761-4aac-425d-b710-8da014341275"/>
          <p:cNvSpPr>
            <a:spLocks noGrp="1"/>
          </p:cNvSpPr>
          <p:nvPr>
            <p:ph type="title"/>
          </p:nvPr>
        </p:nvSpPr>
        <p:spPr/>
        <p:txBody>
          <a:bodyPr/>
          <a:lstStyle/>
          <a:p>
            <a:r>
              <a:rPr lang="en-US" altLang="zh-CN" dirty="0" smtClean="0"/>
              <a:t>4 </a:t>
            </a:r>
            <a:r>
              <a:rPr lang="zh-CN" altLang="en-US" dirty="0" smtClean="0"/>
              <a:t>文献的基础管理：利用插件提高科研质量和效率</a:t>
            </a:r>
            <a:endParaRPr lang="en-US" dirty="0"/>
          </a:p>
        </p:txBody>
      </p:sp>
      <p:sp>
        <p:nvSpPr>
          <p:cNvPr id="2" name="文本框 1"/>
          <p:cNvSpPr txBox="1"/>
          <p:nvPr/>
        </p:nvSpPr>
        <p:spPr>
          <a:xfrm>
            <a:off x="6095999" y="3648635"/>
            <a:ext cx="5047129" cy="1200329"/>
          </a:xfrm>
          <a:prstGeom prst="rect">
            <a:avLst/>
          </a:prstGeom>
          <a:noFill/>
        </p:spPr>
        <p:txBody>
          <a:bodyPr wrap="square" rtlCol="0">
            <a:spAutoFit/>
          </a:bodyPr>
          <a:lstStyle/>
          <a:p>
            <a:r>
              <a:rPr lang="zh-CN" altLang="en-US" sz="3600" b="1" dirty="0" smtClean="0">
                <a:solidFill>
                  <a:srgbClr val="FF0000"/>
                </a:solidFill>
              </a:rPr>
              <a:t>      强调</a:t>
            </a:r>
            <a:r>
              <a:rPr lang="zh-CN" altLang="en-US" dirty="0" smtClean="0"/>
              <a:t>：</a:t>
            </a:r>
            <a:r>
              <a:rPr lang="en-US" altLang="zh-CN" dirty="0" err="1" smtClean="0"/>
              <a:t>Zotero</a:t>
            </a:r>
            <a:r>
              <a:rPr lang="zh-CN" altLang="en-US" dirty="0" smtClean="0"/>
              <a:t>官网（目前官网只有</a:t>
            </a:r>
            <a:r>
              <a:rPr lang="en-US" altLang="zh-CN" dirty="0" smtClean="0"/>
              <a:t>Zotero6</a:t>
            </a:r>
            <a:r>
              <a:rPr lang="zh-CN" altLang="en-US" dirty="0" smtClean="0"/>
              <a:t>）或者</a:t>
            </a:r>
            <a:r>
              <a:rPr lang="en-US" altLang="zh-CN" dirty="0" smtClean="0"/>
              <a:t>Zotero7</a:t>
            </a:r>
            <a:r>
              <a:rPr lang="zh-CN" altLang="en-US" dirty="0" smtClean="0"/>
              <a:t>仅提供基本的功能，若想拓展更多功能，必需要另外单独安装功能插件。</a:t>
            </a:r>
            <a:endParaRPr lang="zh-CN" altLang="en-US" dirty="0"/>
          </a:p>
        </p:txBody>
      </p:sp>
    </p:spTree>
    <p:custDataLst>
      <p:tags r:id="rId1"/>
    </p:custDataLst>
    <p:extLst>
      <p:ext uri="{BB962C8B-B14F-4D97-AF65-F5344CB8AC3E}">
        <p14:creationId xmlns:p14="http://schemas.microsoft.com/office/powerpoint/2010/main" val="2978651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lstStyle/>
          <a:p>
            <a:r>
              <a:rPr lang="en-US" altLang="zh-CN" dirty="0" smtClean="0"/>
              <a:t>4.1 </a:t>
            </a:r>
            <a:r>
              <a:rPr lang="zh-CN" altLang="en-US" dirty="0" smtClean="0"/>
              <a:t>文献去重：保证文献信息的唯一（</a:t>
            </a:r>
            <a:r>
              <a:rPr lang="zh-CN" altLang="en-US" dirty="0" smtClean="0">
                <a:solidFill>
                  <a:srgbClr val="FF0000"/>
                </a:solidFill>
              </a:rPr>
              <a:t>不同</a:t>
            </a:r>
            <a:r>
              <a:rPr lang="en-US" altLang="zh-CN" dirty="0" err="1" smtClean="0">
                <a:solidFill>
                  <a:srgbClr val="FF0000"/>
                </a:solidFill>
              </a:rPr>
              <a:t>Zotero</a:t>
            </a:r>
            <a:r>
              <a:rPr lang="zh-CN" altLang="en-US" dirty="0" smtClean="0">
                <a:solidFill>
                  <a:srgbClr val="FF0000"/>
                </a:solidFill>
              </a:rPr>
              <a:t>版本，用不同插件</a:t>
            </a:r>
            <a:r>
              <a:rPr lang="zh-CN" altLang="en-US" dirty="0" smtClean="0"/>
              <a:t>）</a:t>
            </a:r>
            <a:endParaRPr lang="zh-CN" altLang="en-US" dirty="0"/>
          </a:p>
        </p:txBody>
      </p:sp>
      <p:pic>
        <p:nvPicPr>
          <p:cNvPr id="6" name="图片 5"/>
          <p:cNvPicPr>
            <a:picLocks noChangeAspect="1"/>
          </p:cNvPicPr>
          <p:nvPr/>
        </p:nvPicPr>
        <p:blipFill>
          <a:blip r:embed="rId2"/>
          <a:stretch>
            <a:fillRect/>
          </a:stretch>
        </p:blipFill>
        <p:spPr>
          <a:xfrm>
            <a:off x="658813" y="1371600"/>
            <a:ext cx="11214415" cy="41529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6153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文献去重：</a:t>
            </a:r>
            <a:endParaRPr lang="zh-CN" altLang="en-US" dirty="0"/>
          </a:p>
        </p:txBody>
      </p:sp>
      <p:pic>
        <p:nvPicPr>
          <p:cNvPr id="5" name="图片 4"/>
          <p:cNvPicPr>
            <a:picLocks noChangeAspect="1"/>
          </p:cNvPicPr>
          <p:nvPr/>
        </p:nvPicPr>
        <p:blipFill>
          <a:blip r:embed="rId2"/>
          <a:stretch>
            <a:fillRect/>
          </a:stretch>
        </p:blipFill>
        <p:spPr>
          <a:xfrm>
            <a:off x="591320" y="1130300"/>
            <a:ext cx="7381913" cy="5653755"/>
          </a:xfrm>
          <a:prstGeom prst="rect">
            <a:avLst/>
          </a:prstGeom>
        </p:spPr>
      </p:pic>
      <p:sp>
        <p:nvSpPr>
          <p:cNvPr id="3" name="矩形 2"/>
          <p:cNvSpPr/>
          <p:nvPr/>
        </p:nvSpPr>
        <p:spPr>
          <a:xfrm>
            <a:off x="2430160" y="505479"/>
            <a:ext cx="7007046" cy="523220"/>
          </a:xfrm>
          <a:prstGeom prst="rect">
            <a:avLst/>
          </a:prstGeom>
        </p:spPr>
        <p:txBody>
          <a:bodyPr wrap="none">
            <a:spAutoFit/>
          </a:bodyPr>
          <a:lstStyle/>
          <a:p>
            <a:r>
              <a:rPr lang="zh-CN" altLang="en-US" sz="2800" dirty="0" smtClean="0">
                <a:solidFill>
                  <a:srgbClr val="09408E"/>
                </a:solidFill>
                <a:latin typeface="-apple-system"/>
                <a:hlinkClick r:id="rId3"/>
              </a:rPr>
              <a:t>本机刚开始用的是</a:t>
            </a:r>
            <a:r>
              <a:rPr lang="en-US" altLang="zh-CN" sz="2800" dirty="0" err="1" smtClean="0">
                <a:solidFill>
                  <a:srgbClr val="09408E"/>
                </a:solidFill>
                <a:latin typeface="-apple-system"/>
                <a:hlinkClick r:id="rId3"/>
              </a:rPr>
              <a:t>ZoteroDuplicatesMerger</a:t>
            </a:r>
            <a:endParaRPr lang="zh-CN" altLang="en-US" sz="2800" dirty="0"/>
          </a:p>
        </p:txBody>
      </p:sp>
      <p:sp>
        <p:nvSpPr>
          <p:cNvPr id="4" name="文本框 3"/>
          <p:cNvSpPr txBox="1"/>
          <p:nvPr/>
        </p:nvSpPr>
        <p:spPr>
          <a:xfrm>
            <a:off x="8785780" y="1630837"/>
            <a:ext cx="2139885"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defRPr sz="1799"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此界面是</a:t>
            </a:r>
            <a:r>
              <a:rPr lang="en-US" altLang="zh-CN" dirty="0"/>
              <a:t>Zotero6</a:t>
            </a:r>
            <a:r>
              <a:rPr lang="zh-CN" altLang="en-US" dirty="0"/>
              <a:t>，安装的去重软件是 </a:t>
            </a:r>
            <a:r>
              <a:rPr lang="en-US" altLang="zh-CN" dirty="0" err="1"/>
              <a:t>DuplicatesMerger</a:t>
            </a:r>
            <a:r>
              <a:rPr lang="en-US" altLang="zh-CN" dirty="0"/>
              <a:t> </a:t>
            </a:r>
            <a:endParaRPr lang="zh-CN" altLang="en-US" dirty="0"/>
          </a:p>
        </p:txBody>
      </p:sp>
    </p:spTree>
    <p:extLst>
      <p:ext uri="{BB962C8B-B14F-4D97-AF65-F5344CB8AC3E}">
        <p14:creationId xmlns:p14="http://schemas.microsoft.com/office/powerpoint/2010/main" val="19760301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文献去重：</a:t>
            </a:r>
            <a:endParaRPr lang="zh-CN" altLang="en-US" dirty="0"/>
          </a:p>
        </p:txBody>
      </p:sp>
      <p:pic>
        <p:nvPicPr>
          <p:cNvPr id="5" name="图片 4"/>
          <p:cNvPicPr>
            <a:picLocks noChangeAspect="1"/>
          </p:cNvPicPr>
          <p:nvPr/>
        </p:nvPicPr>
        <p:blipFill>
          <a:blip r:embed="rId2"/>
          <a:stretch>
            <a:fillRect/>
          </a:stretch>
        </p:blipFill>
        <p:spPr>
          <a:xfrm>
            <a:off x="591320" y="1130300"/>
            <a:ext cx="7381913" cy="5653755"/>
          </a:xfrm>
          <a:prstGeom prst="rect">
            <a:avLst/>
          </a:prstGeom>
        </p:spPr>
      </p:pic>
      <p:sp>
        <p:nvSpPr>
          <p:cNvPr id="4" name="文本框 3"/>
          <p:cNvSpPr txBox="1"/>
          <p:nvPr/>
        </p:nvSpPr>
        <p:spPr>
          <a:xfrm>
            <a:off x="8785780" y="1630837"/>
            <a:ext cx="2139885"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defRPr sz="1799"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此界面是</a:t>
            </a:r>
            <a:r>
              <a:rPr lang="en-US" altLang="zh-CN" dirty="0"/>
              <a:t>Zotero6</a:t>
            </a:r>
            <a:r>
              <a:rPr lang="zh-CN" altLang="en-US" dirty="0"/>
              <a:t>，安装的去重软件是 </a:t>
            </a:r>
            <a:r>
              <a:rPr lang="en-US" altLang="zh-CN" dirty="0" err="1"/>
              <a:t>DuplicatesMerger</a:t>
            </a:r>
            <a:r>
              <a:rPr lang="en-US" altLang="zh-CN" dirty="0"/>
              <a:t> </a:t>
            </a:r>
            <a:endParaRPr lang="zh-CN" altLang="en-US" dirty="0"/>
          </a:p>
        </p:txBody>
      </p:sp>
    </p:spTree>
    <p:extLst>
      <p:ext uri="{BB962C8B-B14F-4D97-AF65-F5344CB8AC3E}">
        <p14:creationId xmlns:p14="http://schemas.microsoft.com/office/powerpoint/2010/main" val="1429799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8682" y="128588"/>
            <a:ext cx="11128188" cy="900112"/>
          </a:xfrm>
        </p:spPr>
        <p:txBody>
          <a:bodyPr>
            <a:normAutofit/>
          </a:bodyPr>
          <a:lstStyle/>
          <a:p>
            <a:r>
              <a:rPr lang="en-US" altLang="zh-CN" dirty="0" smtClean="0"/>
              <a:t>4.2 </a:t>
            </a:r>
            <a:r>
              <a:rPr lang="zh-CN" altLang="en-US" dirty="0" smtClean="0"/>
              <a:t>同步更新：保证多端同一个版本（</a:t>
            </a:r>
            <a:r>
              <a:rPr lang="zh-CN" altLang="en-US" sz="3200" dirty="0" smtClean="0">
                <a:solidFill>
                  <a:srgbClr val="FF0000"/>
                </a:solidFill>
              </a:rPr>
              <a:t>同步内容</a:t>
            </a:r>
            <a:r>
              <a:rPr lang="zh-CN" altLang="en-US" dirty="0" smtClean="0"/>
              <a:t>的设置自己要想清楚）</a:t>
            </a:r>
            <a:endParaRPr lang="zh-CN" altLang="en-US" dirty="0"/>
          </a:p>
        </p:txBody>
      </p:sp>
      <p:pic>
        <p:nvPicPr>
          <p:cNvPr id="3" name="图片 2"/>
          <p:cNvPicPr>
            <a:picLocks noChangeAspect="1"/>
          </p:cNvPicPr>
          <p:nvPr/>
        </p:nvPicPr>
        <p:blipFill>
          <a:blip r:embed="rId2"/>
          <a:stretch>
            <a:fillRect/>
          </a:stretch>
        </p:blipFill>
        <p:spPr>
          <a:xfrm>
            <a:off x="167341" y="1130300"/>
            <a:ext cx="7695238" cy="5600000"/>
          </a:xfrm>
          <a:prstGeom prst="rect">
            <a:avLst/>
          </a:prstGeom>
        </p:spPr>
      </p:pic>
      <p:pic>
        <p:nvPicPr>
          <p:cNvPr id="7" name="图片 6"/>
          <p:cNvPicPr>
            <a:picLocks noChangeAspect="1"/>
          </p:cNvPicPr>
          <p:nvPr/>
        </p:nvPicPr>
        <p:blipFill>
          <a:blip r:embed="rId3"/>
          <a:stretch>
            <a:fillRect/>
          </a:stretch>
        </p:blipFill>
        <p:spPr>
          <a:xfrm>
            <a:off x="5587582" y="959970"/>
            <a:ext cx="5733333" cy="4085714"/>
          </a:xfrm>
          <a:prstGeom prst="rect">
            <a:avLst/>
          </a:prstGeom>
        </p:spPr>
      </p:pic>
    </p:spTree>
    <p:extLst>
      <p:ext uri="{BB962C8B-B14F-4D97-AF65-F5344CB8AC3E}">
        <p14:creationId xmlns:p14="http://schemas.microsoft.com/office/powerpoint/2010/main" val="6833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lstStyle/>
          <a:p>
            <a:r>
              <a:rPr lang="en-US" altLang="zh-CN" dirty="0" smtClean="0"/>
              <a:t>4.3 </a:t>
            </a:r>
            <a:r>
              <a:rPr lang="zh-CN" altLang="en-US" dirty="0" smtClean="0"/>
              <a:t>文献内容补全、完善（必要字段全且正确）</a:t>
            </a:r>
            <a:endParaRPr lang="zh-CN" altLang="en-US" dirty="0"/>
          </a:p>
        </p:txBody>
      </p:sp>
      <p:pic>
        <p:nvPicPr>
          <p:cNvPr id="3" name="图片 2"/>
          <p:cNvPicPr>
            <a:picLocks noChangeAspect="1"/>
          </p:cNvPicPr>
          <p:nvPr/>
        </p:nvPicPr>
        <p:blipFill>
          <a:blip r:embed="rId2"/>
          <a:stretch>
            <a:fillRect/>
          </a:stretch>
        </p:blipFill>
        <p:spPr>
          <a:xfrm>
            <a:off x="658813" y="1130300"/>
            <a:ext cx="8120672" cy="4489244"/>
          </a:xfrm>
          <a:prstGeom prst="rect">
            <a:avLst/>
          </a:prstGeom>
        </p:spPr>
      </p:pic>
      <p:pic>
        <p:nvPicPr>
          <p:cNvPr id="4" name="图片 3"/>
          <p:cNvPicPr>
            <a:picLocks noChangeAspect="1"/>
          </p:cNvPicPr>
          <p:nvPr/>
        </p:nvPicPr>
        <p:blipFill>
          <a:blip r:embed="rId3"/>
          <a:stretch>
            <a:fillRect/>
          </a:stretch>
        </p:blipFill>
        <p:spPr>
          <a:xfrm>
            <a:off x="1112514" y="1448547"/>
            <a:ext cx="8667186" cy="4787153"/>
          </a:xfrm>
          <a:prstGeom prst="rect">
            <a:avLst/>
          </a:prstGeom>
        </p:spPr>
      </p:pic>
      <p:pic>
        <p:nvPicPr>
          <p:cNvPr id="7" name="图片 6"/>
          <p:cNvPicPr>
            <a:picLocks noChangeAspect="1"/>
          </p:cNvPicPr>
          <p:nvPr/>
        </p:nvPicPr>
        <p:blipFill>
          <a:blip r:embed="rId4"/>
          <a:stretch>
            <a:fillRect/>
          </a:stretch>
        </p:blipFill>
        <p:spPr>
          <a:xfrm>
            <a:off x="1461246" y="1130300"/>
            <a:ext cx="10101947" cy="5378076"/>
          </a:xfrm>
          <a:prstGeom prst="rect">
            <a:avLst/>
          </a:prstGeom>
        </p:spPr>
      </p:pic>
    </p:spTree>
    <p:extLst>
      <p:ext uri="{BB962C8B-B14F-4D97-AF65-F5344CB8AC3E}">
        <p14:creationId xmlns:p14="http://schemas.microsoft.com/office/powerpoint/2010/main" val="233438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lstStyle/>
          <a:p>
            <a:r>
              <a:rPr lang="zh-CN" altLang="en-US" dirty="0" smtClean="0"/>
              <a:t>文献内容补全、完善（必要字段全且正确）</a:t>
            </a:r>
            <a:endParaRPr lang="zh-CN" altLang="en-US" dirty="0"/>
          </a:p>
        </p:txBody>
      </p:sp>
      <p:pic>
        <p:nvPicPr>
          <p:cNvPr id="5" name="图片 4"/>
          <p:cNvPicPr>
            <a:picLocks noChangeAspect="1"/>
          </p:cNvPicPr>
          <p:nvPr/>
        </p:nvPicPr>
        <p:blipFill>
          <a:blip r:embed="rId2"/>
          <a:stretch>
            <a:fillRect/>
          </a:stretch>
        </p:blipFill>
        <p:spPr>
          <a:xfrm>
            <a:off x="660400" y="1130300"/>
            <a:ext cx="10596282" cy="5576991"/>
          </a:xfrm>
          <a:prstGeom prst="rect">
            <a:avLst/>
          </a:prstGeom>
        </p:spPr>
      </p:pic>
      <p:pic>
        <p:nvPicPr>
          <p:cNvPr id="6" name="图片 5"/>
          <p:cNvPicPr>
            <a:picLocks noChangeAspect="1"/>
          </p:cNvPicPr>
          <p:nvPr/>
        </p:nvPicPr>
        <p:blipFill>
          <a:blip r:embed="rId3"/>
          <a:stretch>
            <a:fillRect/>
          </a:stretch>
        </p:blipFill>
        <p:spPr>
          <a:xfrm>
            <a:off x="914400" y="1408940"/>
            <a:ext cx="10408024" cy="5399951"/>
          </a:xfrm>
          <a:prstGeom prst="rect">
            <a:avLst/>
          </a:prstGeom>
        </p:spPr>
      </p:pic>
      <p:sp>
        <p:nvSpPr>
          <p:cNvPr id="8" name="文本框 7"/>
          <p:cNvSpPr txBox="1"/>
          <p:nvPr/>
        </p:nvSpPr>
        <p:spPr>
          <a:xfrm>
            <a:off x="4078941" y="1085774"/>
            <a:ext cx="5934636" cy="646331"/>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dirty="0" smtClean="0"/>
              <a:t>    </a:t>
            </a:r>
            <a:r>
              <a:rPr lang="zh-CN" altLang="en-US" b="1" dirty="0" smtClean="0"/>
              <a:t>强调：每个作者都要单独一个字段，语言标识要统一且符合样式的标识。国标中，中文用</a:t>
            </a:r>
            <a:r>
              <a:rPr lang="en-US" altLang="zh-CN" b="1" dirty="0" smtClean="0"/>
              <a:t>CN</a:t>
            </a:r>
            <a:r>
              <a:rPr lang="zh-CN" altLang="en-US" b="1" dirty="0" smtClean="0"/>
              <a:t>，英文用</a:t>
            </a:r>
            <a:r>
              <a:rPr lang="en-US" altLang="zh-CN" b="1" dirty="0" smtClean="0"/>
              <a:t>EN</a:t>
            </a:r>
            <a:endParaRPr lang="zh-CN" altLang="en-US" b="1" dirty="0"/>
          </a:p>
        </p:txBody>
      </p:sp>
    </p:spTree>
    <p:extLst>
      <p:ext uri="{BB962C8B-B14F-4D97-AF65-F5344CB8AC3E}">
        <p14:creationId xmlns:p14="http://schemas.microsoft.com/office/powerpoint/2010/main" val="175914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3836" y="128588"/>
            <a:ext cx="10858500" cy="900112"/>
          </a:xfrm>
        </p:spPr>
        <p:txBody>
          <a:bodyPr>
            <a:normAutofit/>
          </a:bodyPr>
          <a:lstStyle/>
          <a:p>
            <a:r>
              <a:rPr lang="zh-CN" altLang="en-US" dirty="0" smtClean="0"/>
              <a:t>要安装插件：</a:t>
            </a:r>
            <a:r>
              <a:rPr lang="en-US" altLang="zh-CN" sz="4400" dirty="0">
                <a:solidFill>
                  <a:srgbClr val="FF0000"/>
                </a:solidFill>
                <a:hlinkClick r:id="rId2"/>
              </a:rPr>
              <a:t>Linter for </a:t>
            </a:r>
            <a:r>
              <a:rPr lang="en-US" altLang="zh-CN" sz="4400" dirty="0" err="1" smtClean="0">
                <a:solidFill>
                  <a:srgbClr val="FF0000"/>
                </a:solidFill>
                <a:hlinkClick r:id="rId2"/>
              </a:rPr>
              <a:t>zotero</a:t>
            </a:r>
            <a:r>
              <a:rPr lang="en-US" altLang="zh-CN" sz="4400" dirty="0" smtClean="0">
                <a:solidFill>
                  <a:srgbClr val="FF0000"/>
                </a:solidFill>
                <a:hlinkClick r:id="rId2"/>
              </a:rPr>
              <a:t> </a:t>
            </a:r>
            <a:r>
              <a:rPr lang="zh-CN" altLang="en-US" dirty="0" smtClean="0">
                <a:hlinkClick r:id="rId2"/>
              </a:rPr>
              <a:t>条目</a:t>
            </a:r>
            <a:r>
              <a:rPr lang="zh-CN" altLang="en-US" dirty="0">
                <a:hlinkClick r:id="rId2"/>
              </a:rPr>
              <a:t>元信息批量修改</a:t>
            </a:r>
            <a:r>
              <a:rPr lang="zh-CN" altLang="en-US" dirty="0" smtClean="0">
                <a:hlinkClick r:id="rId2"/>
              </a:rPr>
              <a:t>神器</a:t>
            </a:r>
            <a:endParaRPr lang="zh-CN" altLang="en-US" dirty="0"/>
          </a:p>
        </p:txBody>
      </p:sp>
      <p:pic>
        <p:nvPicPr>
          <p:cNvPr id="4" name="图片 3"/>
          <p:cNvPicPr>
            <a:picLocks noChangeAspect="1"/>
          </p:cNvPicPr>
          <p:nvPr/>
        </p:nvPicPr>
        <p:blipFill>
          <a:blip r:embed="rId3"/>
          <a:stretch>
            <a:fillRect/>
          </a:stretch>
        </p:blipFill>
        <p:spPr>
          <a:xfrm>
            <a:off x="660400" y="1130300"/>
            <a:ext cx="8075366" cy="5715339"/>
          </a:xfrm>
          <a:prstGeom prst="rect">
            <a:avLst/>
          </a:prstGeom>
        </p:spPr>
      </p:pic>
      <p:sp>
        <p:nvSpPr>
          <p:cNvPr id="5" name="文本框 4"/>
          <p:cNvSpPr txBox="1"/>
          <p:nvPr/>
        </p:nvSpPr>
        <p:spPr>
          <a:xfrm>
            <a:off x="8848533" y="1236390"/>
            <a:ext cx="2572502" cy="23072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defRPr sz="1799"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smtClean="0"/>
              <a:t>详细使用参见网址：</a:t>
            </a:r>
            <a:r>
              <a:rPr lang="en-US" altLang="zh-CN" dirty="0">
                <a:hlinkClick r:id="rId2"/>
              </a:rPr>
              <a:t>https://</a:t>
            </a:r>
            <a:r>
              <a:rPr lang="en-US" altLang="zh-CN" dirty="0" smtClean="0">
                <a:hlinkClick r:id="rId2"/>
              </a:rPr>
              <a:t>zhuanlan.zhihu.com/p/675226218</a:t>
            </a:r>
            <a:endParaRPr lang="en-US" altLang="zh-CN" dirty="0" smtClean="0"/>
          </a:p>
          <a:p>
            <a:r>
              <a:rPr lang="en-US" altLang="zh-CN" dirty="0"/>
              <a:t> </a:t>
            </a:r>
            <a:r>
              <a:rPr lang="en-US" altLang="zh-CN" dirty="0" smtClean="0"/>
              <a:t>   </a:t>
            </a:r>
            <a:r>
              <a:rPr lang="zh-CN" altLang="en-US" dirty="0" smtClean="0"/>
              <a:t>特别强调：</a:t>
            </a:r>
            <a:endParaRPr lang="en-US" altLang="zh-CN" dirty="0" smtClean="0"/>
          </a:p>
          <a:p>
            <a:r>
              <a:rPr lang="en-US" altLang="zh-CN" dirty="0"/>
              <a:t> </a:t>
            </a:r>
            <a:r>
              <a:rPr lang="en-US" altLang="zh-CN" dirty="0" smtClean="0"/>
              <a:t>   </a:t>
            </a:r>
            <a:r>
              <a:rPr lang="zh-CN" altLang="en-US" dirty="0" smtClean="0"/>
              <a:t>自动识别条目语言，中文会默认用</a:t>
            </a:r>
            <a:r>
              <a:rPr lang="en-US" altLang="zh-CN" dirty="0" err="1" smtClean="0"/>
              <a:t>zh</a:t>
            </a:r>
            <a:r>
              <a:rPr lang="zh-CN" altLang="en-US" dirty="0" smtClean="0"/>
              <a:t>，英文会用</a:t>
            </a:r>
            <a:r>
              <a:rPr lang="en-US" altLang="zh-CN" dirty="0" err="1" smtClean="0"/>
              <a:t>en</a:t>
            </a:r>
            <a:r>
              <a:rPr lang="zh-CN" altLang="en-US" dirty="0" smtClean="0"/>
              <a:t>，其按照</a:t>
            </a:r>
            <a:r>
              <a:rPr lang="en-US" altLang="zh-CN" dirty="0"/>
              <a:t>GB/T </a:t>
            </a:r>
            <a:r>
              <a:rPr lang="en-US" altLang="zh-CN" dirty="0" smtClean="0"/>
              <a:t>7714-2015</a:t>
            </a:r>
            <a:r>
              <a:rPr lang="zh-CN" altLang="en-US" dirty="0" smtClean="0"/>
              <a:t>来设定的。</a:t>
            </a:r>
            <a:endParaRPr lang="zh-CN" altLang="en-US" dirty="0"/>
          </a:p>
        </p:txBody>
      </p:sp>
    </p:spTree>
    <p:extLst>
      <p:ext uri="{BB962C8B-B14F-4D97-AF65-F5344CB8AC3E}">
        <p14:creationId xmlns:p14="http://schemas.microsoft.com/office/powerpoint/2010/main" val="3391829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lstStyle/>
          <a:p>
            <a:r>
              <a:rPr lang="en-US" altLang="zh-CN" dirty="0" smtClean="0"/>
              <a:t>4.4 </a:t>
            </a:r>
            <a:r>
              <a:rPr lang="zh-CN" altLang="en-US" dirty="0" smtClean="0"/>
              <a:t>文献</a:t>
            </a:r>
            <a:r>
              <a:rPr lang="zh-CN" altLang="en-US" dirty="0" smtClean="0"/>
              <a:t>：分类、标签</a:t>
            </a:r>
            <a:r>
              <a:rPr lang="zh-CN" altLang="en-US" dirty="0" smtClean="0"/>
              <a:t>，笔记</a:t>
            </a:r>
            <a:endParaRPr lang="zh-CN" altLang="en-US" dirty="0"/>
          </a:p>
        </p:txBody>
      </p:sp>
      <p:pic>
        <p:nvPicPr>
          <p:cNvPr id="5" name="图片 4"/>
          <p:cNvPicPr>
            <a:picLocks noChangeAspect="1"/>
          </p:cNvPicPr>
          <p:nvPr/>
        </p:nvPicPr>
        <p:blipFill>
          <a:blip r:embed="rId2"/>
          <a:stretch>
            <a:fillRect/>
          </a:stretch>
        </p:blipFill>
        <p:spPr>
          <a:xfrm>
            <a:off x="467217" y="1130300"/>
            <a:ext cx="10442829" cy="5803604"/>
          </a:xfrm>
          <a:prstGeom prst="rect">
            <a:avLst/>
          </a:prstGeom>
        </p:spPr>
      </p:pic>
      <p:sp>
        <p:nvSpPr>
          <p:cNvPr id="4" name="文本框 5"/>
          <p:cNvSpPr txBox="1"/>
          <p:nvPr/>
        </p:nvSpPr>
        <p:spPr>
          <a:xfrm>
            <a:off x="10257775" y="1950"/>
            <a:ext cx="1730009" cy="14769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defRPr sz="1799"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600" dirty="0" smtClean="0">
                <a:solidFill>
                  <a:srgbClr val="FF0000"/>
                </a:solidFill>
              </a:rPr>
              <a:t>备注：</a:t>
            </a:r>
            <a:endParaRPr lang="en-US" altLang="zh-CN" sz="3600" dirty="0" smtClean="0">
              <a:solidFill>
                <a:srgbClr val="FF0000"/>
              </a:solidFill>
            </a:endParaRPr>
          </a:p>
          <a:p>
            <a:r>
              <a:rPr lang="en-US" altLang="zh-CN" dirty="0"/>
              <a:t> </a:t>
            </a:r>
            <a:r>
              <a:rPr lang="en-US" altLang="zh-CN" dirty="0" smtClean="0"/>
              <a:t>    </a:t>
            </a:r>
          </a:p>
          <a:p>
            <a:r>
              <a:rPr lang="en-US" altLang="zh-CN" dirty="0"/>
              <a:t> </a:t>
            </a:r>
            <a:r>
              <a:rPr lang="en-US" altLang="zh-CN" dirty="0" smtClean="0"/>
              <a:t>   </a:t>
            </a:r>
            <a:r>
              <a:rPr lang="zh-CN" altLang="en-US" dirty="0" smtClean="0"/>
              <a:t>此页面是</a:t>
            </a:r>
            <a:r>
              <a:rPr lang="en-US" altLang="zh-CN" dirty="0" smtClean="0"/>
              <a:t>Zotero7</a:t>
            </a:r>
            <a:r>
              <a:rPr lang="zh-CN" altLang="en-US" dirty="0" smtClean="0"/>
              <a:t>显示。</a:t>
            </a:r>
            <a:endParaRPr lang="zh-CN" altLang="en-US" dirty="0"/>
          </a:p>
        </p:txBody>
      </p:sp>
    </p:spTree>
    <p:extLst>
      <p:ext uri="{BB962C8B-B14F-4D97-AF65-F5344CB8AC3E}">
        <p14:creationId xmlns:p14="http://schemas.microsoft.com/office/powerpoint/2010/main" val="1912212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 </a:t>
            </a:r>
            <a:r>
              <a:rPr lang="zh-CN" altLang="en-US" dirty="0" smtClean="0"/>
              <a:t>主要的文献管理软件认知</a:t>
            </a:r>
            <a:endParaRPr lang="en-US" dirty="0"/>
          </a:p>
        </p:txBody>
      </p:sp>
      <p:grpSp>
        <p:nvGrpSpPr>
          <p:cNvPr id="3" name="25e16afb-c290-4fd3-afe4-a04e30332202.source.8.zh-Hans">
            <a:extLst>
              <a:ext uri="{FF2B5EF4-FFF2-40B4-BE49-F238E27FC236}">
                <a16:creationId xmlns:a16="http://schemas.microsoft.com/office/drawing/2014/main" xmlns="" id="{FDFE32D2-1910-FC12-9420-5F3484C1B768}"/>
              </a:ext>
            </a:extLst>
          </p:cNvPr>
          <p:cNvGrpSpPr/>
          <p:nvPr/>
        </p:nvGrpSpPr>
        <p:grpSpPr>
          <a:xfrm>
            <a:off x="672340" y="1651786"/>
            <a:ext cx="10695312" cy="4739489"/>
            <a:chOff x="660400" y="1954681"/>
            <a:chExt cx="10695312" cy="4358489"/>
          </a:xfrm>
        </p:grpSpPr>
        <p:sp>
          <p:nvSpPr>
            <p:cNvPr id="35" name="Text2">
              <a:extLst>
                <a:ext uri="{FF2B5EF4-FFF2-40B4-BE49-F238E27FC236}">
                  <a16:creationId xmlns:a16="http://schemas.microsoft.com/office/drawing/2014/main" xmlns="" id="{AB829A96-74E9-44C6-91D8-CCF20110BBDD}"/>
                </a:ext>
              </a:extLst>
            </p:cNvPr>
            <p:cNvSpPr/>
            <p:nvPr/>
          </p:nvSpPr>
          <p:spPr>
            <a:xfrm>
              <a:off x="2262080" y="1986268"/>
              <a:ext cx="2416607" cy="1449707"/>
            </a:xfrm>
            <a:prstGeom prst="roundRect">
              <a:avLst>
                <a:gd name="adj" fmla="val 12667"/>
              </a:avLst>
            </a:prstGeom>
            <a:solidFill>
              <a:schemeClr val="tx2">
                <a:alpha val="1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1" forceAA="0" compatLnSpc="1">
              <a:normAutofit fontScale="92500"/>
            </a:bodyPr>
            <a:lstStyle/>
            <a:p>
              <a:pPr marL="0" marR="0" lvl="0" indent="0" algn="ctr" defTabSz="913765" rtl="0" eaLnBrk="1" fontAlgn="auto" latinLnBrk="0" hangingPunct="1">
                <a:lnSpc>
                  <a:spcPct val="120000"/>
                </a:lnSpc>
                <a:spcBef>
                  <a:spcPts val="0"/>
                </a:spcBef>
                <a:spcAft>
                  <a:spcPts val="0"/>
                </a:spcAft>
                <a:buClrTx/>
                <a:buSzPct val="25000"/>
                <a:buFontTx/>
                <a:buNone/>
                <a:defRPr/>
              </a:pPr>
              <a:r>
                <a:rPr kumimoji="0" lang="zh-CN" altLang="en-US" sz="2800" i="0" u="none" strike="noStrike" kern="1200" cap="none" spc="0" normalizeH="0" baseline="0" noProof="0" dirty="0" smtClean="0">
                  <a:ln>
                    <a:noFill/>
                  </a:ln>
                  <a:solidFill>
                    <a:srgbClr val="FF0000"/>
                  </a:solidFill>
                  <a:effectLst/>
                  <a:uLnTx/>
                  <a:uFillTx/>
                </a:rPr>
                <a:t>国产</a:t>
              </a:r>
              <a:endParaRPr kumimoji="0" lang="en-US" altLang="zh-CN" sz="2800" i="0" u="none" strike="noStrike" kern="1200" cap="none" spc="0" normalizeH="0" baseline="0" noProof="0" dirty="0" smtClean="0">
                <a:ln>
                  <a:noFill/>
                </a:ln>
                <a:solidFill>
                  <a:srgbClr val="FF0000"/>
                </a:solidFill>
                <a:effectLst/>
                <a:uLnTx/>
                <a:uFillTx/>
              </a:endParaRPr>
            </a:p>
            <a:p>
              <a:pPr marL="0" marR="0" lvl="0" indent="0" algn="ctr" defTabSz="913765" rtl="0" eaLnBrk="1" fontAlgn="auto" latinLnBrk="0" hangingPunct="1">
                <a:lnSpc>
                  <a:spcPct val="120000"/>
                </a:lnSpc>
                <a:spcBef>
                  <a:spcPts val="0"/>
                </a:spcBef>
                <a:spcAft>
                  <a:spcPts val="0"/>
                </a:spcAft>
                <a:buClrTx/>
                <a:buSzPct val="25000"/>
                <a:buFontTx/>
                <a:buNone/>
                <a:defRPr/>
              </a:pPr>
              <a:r>
                <a:rPr kumimoji="0" lang="zh-CN" altLang="en-US" sz="2800" i="0" u="none" strike="noStrike" kern="1200" cap="none" spc="0" normalizeH="0" baseline="0" noProof="0" dirty="0" smtClean="0">
                  <a:ln>
                    <a:noFill/>
                  </a:ln>
                  <a:solidFill>
                    <a:srgbClr val="FF0000"/>
                  </a:solidFill>
                  <a:effectLst/>
                  <a:uLnTx/>
                  <a:uFillTx/>
                </a:rPr>
                <a:t>文献管理软件</a:t>
              </a:r>
              <a:endParaRPr lang="en-US" sz="2800" dirty="0">
                <a:solidFill>
                  <a:srgbClr val="FF0000"/>
                </a:solidFill>
              </a:endParaRPr>
            </a:p>
          </p:txBody>
        </p:sp>
        <p:grpSp>
          <p:nvGrpSpPr>
            <p:cNvPr id="14" name="组合 13">
              <a:extLst>
                <a:ext uri="{FF2B5EF4-FFF2-40B4-BE49-F238E27FC236}">
                  <a16:creationId xmlns:a16="http://schemas.microsoft.com/office/drawing/2014/main" xmlns="" id="{2874CB44-AC2A-5023-9CB8-A59FE3A1E987}"/>
                </a:ext>
              </a:extLst>
            </p:cNvPr>
            <p:cNvGrpSpPr/>
            <p:nvPr/>
          </p:nvGrpSpPr>
          <p:grpSpPr>
            <a:xfrm>
              <a:off x="5204043" y="1954681"/>
              <a:ext cx="2416607" cy="2033925"/>
              <a:chOff x="5204043" y="1954681"/>
              <a:chExt cx="2416607" cy="2033925"/>
            </a:xfrm>
          </p:grpSpPr>
          <p:sp>
            <p:nvSpPr>
              <p:cNvPr id="29" name="Bullet3">
                <a:extLst>
                  <a:ext uri="{FF2B5EF4-FFF2-40B4-BE49-F238E27FC236}">
                    <a16:creationId xmlns:a16="http://schemas.microsoft.com/office/drawing/2014/main" xmlns="" id="{724DCF35-61AC-4827-9DD5-0C2311AED4C2}"/>
                  </a:ext>
                </a:extLst>
              </p:cNvPr>
              <p:cNvSpPr/>
              <p:nvPr/>
            </p:nvSpPr>
            <p:spPr>
              <a:xfrm>
                <a:off x="5204043" y="1954681"/>
                <a:ext cx="2416607" cy="487898"/>
              </a:xfrm>
              <a:prstGeom prst="roundRect">
                <a:avLst>
                  <a:gd name="adj" fmla="val 29161"/>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1" forceAA="0" compatLnSpc="1">
                <a:normAutofit/>
              </a:bodyPr>
              <a:lstStyle/>
              <a:p>
                <a:pPr algn="ctr" defTabSz="913765"/>
                <a:r>
                  <a:rPr lang="en-US" altLang="zh-CN" b="1" dirty="0" err="1" smtClean="0">
                    <a:solidFill>
                      <a:srgbClr val="FFFFFF"/>
                    </a:solidFill>
                  </a:rPr>
                  <a:t>NoteExpress</a:t>
                </a:r>
                <a:endParaRPr lang="en-US" dirty="0">
                  <a:solidFill>
                    <a:srgbClr val="FFFFFF"/>
                  </a:solidFill>
                </a:endParaRPr>
              </a:p>
            </p:txBody>
          </p:sp>
          <p:sp>
            <p:nvSpPr>
              <p:cNvPr id="37" name="Text3">
                <a:extLst>
                  <a:ext uri="{FF2B5EF4-FFF2-40B4-BE49-F238E27FC236}">
                    <a16:creationId xmlns:a16="http://schemas.microsoft.com/office/drawing/2014/main" xmlns="" id="{FFDD90E3-E4CA-4FE6-BF8B-A6FCA4F563CC}"/>
                  </a:ext>
                </a:extLst>
              </p:cNvPr>
              <p:cNvSpPr/>
              <p:nvPr/>
            </p:nvSpPr>
            <p:spPr>
              <a:xfrm>
                <a:off x="5204043" y="2538899"/>
                <a:ext cx="2416607" cy="1449707"/>
              </a:xfrm>
              <a:prstGeom prst="roundRect">
                <a:avLst>
                  <a:gd name="adj" fmla="val 12667"/>
                </a:avLst>
              </a:prstGeom>
              <a:solidFill>
                <a:schemeClr val="tx2">
                  <a:alpha val="1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1" forceAA="0" compatLnSpc="1">
                <a:normAutofit fontScale="85000" lnSpcReduction="10000"/>
              </a:bodyPr>
              <a:lstStyle/>
              <a:p>
                <a:pPr marL="0" marR="0" lvl="0" indent="0" defTabSz="913765" rtl="0" eaLnBrk="1" fontAlgn="auto" latinLnBrk="0" hangingPunct="1">
                  <a:lnSpc>
                    <a:spcPct val="120000"/>
                  </a:lnSpc>
                  <a:spcBef>
                    <a:spcPts val="0"/>
                  </a:spcBef>
                  <a:spcAft>
                    <a:spcPts val="0"/>
                  </a:spcAft>
                  <a:buClrTx/>
                  <a:buSzPct val="25000"/>
                  <a:buFontTx/>
                  <a:buNone/>
                  <a:defRPr/>
                </a:pPr>
                <a:r>
                  <a:rPr kumimoji="0" lang="zh-CN" altLang="en-US" sz="1200" b="1" i="0" u="none" strike="noStrike" kern="1200" cap="none" spc="0" normalizeH="0" baseline="0" noProof="0" dirty="0" smtClean="0">
                    <a:ln>
                      <a:noFill/>
                    </a:ln>
                    <a:solidFill>
                      <a:srgbClr val="FF0000"/>
                    </a:solidFill>
                    <a:effectLst/>
                    <a:uLnTx/>
                    <a:uFillTx/>
                  </a:rPr>
                  <a:t>     收费软件。</a:t>
                </a:r>
                <a:r>
                  <a:rPr kumimoji="0" lang="zh-CN" altLang="en-US" sz="1200" i="0" u="none" strike="noStrike" kern="1200" cap="none" spc="0" normalizeH="0" baseline="0" noProof="0" dirty="0" smtClean="0">
                    <a:ln>
                      <a:noFill/>
                    </a:ln>
                    <a:solidFill>
                      <a:schemeClr val="tx1"/>
                    </a:solidFill>
                    <a:effectLst/>
                    <a:uLnTx/>
                    <a:uFillTx/>
                  </a:rPr>
                  <a:t>国产文献管理软件顶流，国内多所高校和科研机构使用，软件界面友好，适合国人使用。分免费和机构两种权限，机构版有几千种期刊样式，以及多种可个性化操作的功能。</a:t>
                </a:r>
                <a:r>
                  <a:rPr kumimoji="0" lang="zh-CN" altLang="en-US" sz="1900" b="1" i="0" u="none" strike="noStrike" kern="1200" cap="none" spc="0" normalizeH="0" baseline="0" noProof="0" dirty="0" smtClean="0">
                    <a:ln>
                      <a:noFill/>
                    </a:ln>
                    <a:solidFill>
                      <a:srgbClr val="0000FF"/>
                    </a:solidFill>
                    <a:effectLst/>
                    <a:uLnTx/>
                    <a:uFillTx/>
                  </a:rPr>
                  <a:t>我校已购买。</a:t>
                </a:r>
                <a:endParaRPr lang="en-US" sz="1900" b="1" dirty="0">
                  <a:solidFill>
                    <a:srgbClr val="0000FF"/>
                  </a:solidFill>
                </a:endParaRPr>
              </a:p>
            </p:txBody>
          </p:sp>
        </p:grpSp>
        <p:grpSp>
          <p:nvGrpSpPr>
            <p:cNvPr id="15" name="组合 14">
              <a:extLst>
                <a:ext uri="{FF2B5EF4-FFF2-40B4-BE49-F238E27FC236}">
                  <a16:creationId xmlns:a16="http://schemas.microsoft.com/office/drawing/2014/main" xmlns="" id="{A56F5712-9F5E-662F-0D4B-DA18D3090CB1}"/>
                </a:ext>
              </a:extLst>
            </p:cNvPr>
            <p:cNvGrpSpPr/>
            <p:nvPr/>
          </p:nvGrpSpPr>
          <p:grpSpPr>
            <a:xfrm>
              <a:off x="8014028" y="1954681"/>
              <a:ext cx="2416607" cy="2033925"/>
              <a:chOff x="8014028" y="1954681"/>
              <a:chExt cx="2416607" cy="2033925"/>
            </a:xfrm>
          </p:grpSpPr>
          <p:sp>
            <p:nvSpPr>
              <p:cNvPr id="33" name="Bullet4">
                <a:extLst>
                  <a:ext uri="{FF2B5EF4-FFF2-40B4-BE49-F238E27FC236}">
                    <a16:creationId xmlns:a16="http://schemas.microsoft.com/office/drawing/2014/main" xmlns="" id="{C99F1C78-9DC5-48A2-B4FF-F4CEDDC86959}"/>
                  </a:ext>
                </a:extLst>
              </p:cNvPr>
              <p:cNvSpPr/>
              <p:nvPr/>
            </p:nvSpPr>
            <p:spPr>
              <a:xfrm>
                <a:off x="8014028" y="1954681"/>
                <a:ext cx="2416607" cy="487898"/>
              </a:xfrm>
              <a:prstGeom prst="roundRect">
                <a:avLst>
                  <a:gd name="adj" fmla="val 29161"/>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1" forceAA="0" compatLnSpc="1">
                <a:normAutofit/>
              </a:bodyPr>
              <a:lstStyle/>
              <a:p>
                <a:pPr algn="ctr" defTabSz="913765"/>
                <a:r>
                  <a:rPr lang="zh-CN" altLang="en-US" b="1" dirty="0" smtClean="0">
                    <a:solidFill>
                      <a:srgbClr val="FFFFFF"/>
                    </a:solidFill>
                  </a:rPr>
                  <a:t>知网研学平台</a:t>
                </a:r>
                <a:endParaRPr lang="en-US" dirty="0">
                  <a:solidFill>
                    <a:srgbClr val="FFFFFF"/>
                  </a:solidFill>
                </a:endParaRPr>
              </a:p>
            </p:txBody>
          </p:sp>
          <p:sp>
            <p:nvSpPr>
              <p:cNvPr id="39" name="Text4">
                <a:extLst>
                  <a:ext uri="{FF2B5EF4-FFF2-40B4-BE49-F238E27FC236}">
                    <a16:creationId xmlns:a16="http://schemas.microsoft.com/office/drawing/2014/main" xmlns="" id="{2B297A52-4F01-40DC-8FBD-86C6BAFA2EA0}"/>
                  </a:ext>
                </a:extLst>
              </p:cNvPr>
              <p:cNvSpPr/>
              <p:nvPr/>
            </p:nvSpPr>
            <p:spPr>
              <a:xfrm>
                <a:off x="8014028" y="2538899"/>
                <a:ext cx="2416607" cy="1449707"/>
              </a:xfrm>
              <a:prstGeom prst="roundRect">
                <a:avLst>
                  <a:gd name="adj" fmla="val 12667"/>
                </a:avLst>
              </a:prstGeom>
              <a:solidFill>
                <a:schemeClr val="tx2">
                  <a:alpha val="1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1" forceAA="0" compatLnSpc="1">
                <a:normAutofit/>
              </a:bodyPr>
              <a:lstStyle/>
              <a:p>
                <a:pPr defTabSz="913765">
                  <a:lnSpc>
                    <a:spcPct val="120000"/>
                  </a:lnSpc>
                  <a:buSzPct val="25000"/>
                  <a:defRPr/>
                </a:pPr>
                <a:r>
                  <a:rPr lang="zh-CN" altLang="en-US" sz="1100" b="1" dirty="0">
                    <a:solidFill>
                      <a:srgbClr val="FF0000"/>
                    </a:solidFill>
                  </a:rPr>
                  <a:t>收费</a:t>
                </a:r>
                <a:r>
                  <a:rPr kumimoji="0" lang="zh-CN" altLang="en-US" sz="1200" i="0" u="none" strike="noStrike" kern="1200" cap="none" spc="0" normalizeH="0" baseline="0" noProof="0" dirty="0" smtClean="0">
                    <a:ln>
                      <a:noFill/>
                    </a:ln>
                    <a:solidFill>
                      <a:schemeClr val="tx1"/>
                    </a:solidFill>
                    <a:effectLst/>
                    <a:uLnTx/>
                    <a:uFillTx/>
                  </a:rPr>
                  <a:t>。中国知网出品，基于</a:t>
                </a:r>
                <a:r>
                  <a:rPr kumimoji="0" lang="en-US" altLang="zh-CN" sz="1200" i="0" u="none" strike="noStrike" kern="1200" cap="none" spc="0" normalizeH="0" baseline="0" noProof="0" dirty="0" smtClean="0">
                    <a:ln>
                      <a:noFill/>
                    </a:ln>
                    <a:solidFill>
                      <a:schemeClr val="tx1"/>
                    </a:solidFill>
                    <a:effectLst/>
                    <a:uLnTx/>
                    <a:uFillTx/>
                  </a:rPr>
                  <a:t>CNKI</a:t>
                </a:r>
                <a:r>
                  <a:rPr kumimoji="0" lang="zh-CN" altLang="en-US" sz="1200" i="0" u="none" strike="noStrike" kern="1200" cap="none" spc="0" normalizeH="0" baseline="0" noProof="0" dirty="0" smtClean="0">
                    <a:ln>
                      <a:noFill/>
                    </a:ln>
                    <a:solidFill>
                      <a:schemeClr val="tx1"/>
                    </a:solidFill>
                    <a:effectLst/>
                    <a:uLnTx/>
                    <a:uFillTx/>
                  </a:rPr>
                  <a:t>的丰富数据，实现深度阅读、一站式学习。</a:t>
                </a:r>
                <a:r>
                  <a:rPr lang="zh-CN" altLang="en-US" b="1" dirty="0">
                    <a:solidFill>
                      <a:srgbClr val="0000FF"/>
                    </a:solidFill>
                  </a:rPr>
                  <a:t>我</a:t>
                </a:r>
                <a:r>
                  <a:rPr lang="zh-CN" altLang="en-US" b="1" dirty="0" smtClean="0">
                    <a:solidFill>
                      <a:srgbClr val="0000FF"/>
                    </a:solidFill>
                  </a:rPr>
                  <a:t>校未购买</a:t>
                </a:r>
                <a:r>
                  <a:rPr lang="zh-CN" altLang="en-US" b="1" dirty="0">
                    <a:solidFill>
                      <a:srgbClr val="0000FF"/>
                    </a:solidFill>
                  </a:rPr>
                  <a:t>。</a:t>
                </a:r>
                <a:endParaRPr lang="en-US" altLang="zh-CN" b="1" dirty="0">
                  <a:solidFill>
                    <a:srgbClr val="0000FF"/>
                  </a:solidFill>
                </a:endParaRPr>
              </a:p>
              <a:p>
                <a:pPr marL="0" marR="0" lvl="0" indent="0" defTabSz="913765" rtl="0" eaLnBrk="1" fontAlgn="auto" latinLnBrk="0" hangingPunct="1">
                  <a:lnSpc>
                    <a:spcPct val="120000"/>
                  </a:lnSpc>
                  <a:spcBef>
                    <a:spcPts val="0"/>
                  </a:spcBef>
                  <a:spcAft>
                    <a:spcPts val="0"/>
                  </a:spcAft>
                  <a:buClrTx/>
                  <a:buSzPct val="25000"/>
                  <a:buFontTx/>
                  <a:buNone/>
                  <a:defRPr/>
                </a:pPr>
                <a:endParaRPr lang="en-US" dirty="0"/>
              </a:p>
            </p:txBody>
          </p:sp>
        </p:grpSp>
        <p:grpSp>
          <p:nvGrpSpPr>
            <p:cNvPr id="16" name="组合 15">
              <a:extLst>
                <a:ext uri="{FF2B5EF4-FFF2-40B4-BE49-F238E27FC236}">
                  <a16:creationId xmlns:a16="http://schemas.microsoft.com/office/drawing/2014/main" xmlns="" id="{AB93F693-A497-F7A0-5A1A-EE107E1A2F41}"/>
                </a:ext>
              </a:extLst>
            </p:cNvPr>
            <p:cNvGrpSpPr/>
            <p:nvPr/>
          </p:nvGrpSpPr>
          <p:grpSpPr>
            <a:xfrm>
              <a:off x="660400" y="4100175"/>
              <a:ext cx="2416607" cy="2212995"/>
              <a:chOff x="660400" y="4100175"/>
              <a:chExt cx="2416607" cy="2212995"/>
            </a:xfrm>
          </p:grpSpPr>
          <p:sp>
            <p:nvSpPr>
              <p:cNvPr id="41" name="Text5">
                <a:extLst>
                  <a:ext uri="{FF2B5EF4-FFF2-40B4-BE49-F238E27FC236}">
                    <a16:creationId xmlns:a16="http://schemas.microsoft.com/office/drawing/2014/main" xmlns="" id="{5372F894-9D4B-4490-A566-F4725E554271}"/>
                  </a:ext>
                </a:extLst>
              </p:cNvPr>
              <p:cNvSpPr/>
              <p:nvPr/>
            </p:nvSpPr>
            <p:spPr>
              <a:xfrm>
                <a:off x="660400" y="4684393"/>
                <a:ext cx="2416607" cy="1628777"/>
              </a:xfrm>
              <a:prstGeom prst="roundRect">
                <a:avLst>
                  <a:gd name="adj" fmla="val 12667"/>
                </a:avLst>
              </a:prstGeom>
              <a:solidFill>
                <a:schemeClr val="tx2">
                  <a:alpha val="1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1" forceAA="0" compatLnSpc="1">
                <a:noAutofit/>
              </a:bodyPr>
              <a:lstStyle/>
              <a:p>
                <a:pPr lvl="0" defTabSz="913765">
                  <a:lnSpc>
                    <a:spcPct val="120000"/>
                  </a:lnSpc>
                  <a:buSzPct val="25000"/>
                  <a:defRPr/>
                </a:pPr>
                <a:r>
                  <a:rPr lang="zh-CN" altLang="en-US" sz="1600" dirty="0" smtClean="0">
                    <a:solidFill>
                      <a:schemeClr val="tx1"/>
                    </a:solidFill>
                  </a:rPr>
                  <a:t>     是</a:t>
                </a:r>
                <a:r>
                  <a:rPr lang="zh-CN" altLang="en-US" sz="1600" dirty="0">
                    <a:solidFill>
                      <a:schemeClr val="tx1"/>
                    </a:solidFill>
                  </a:rPr>
                  <a:t>一款</a:t>
                </a:r>
                <a:r>
                  <a:rPr lang="zh-CN" altLang="en-US" sz="1600" dirty="0">
                    <a:solidFill>
                      <a:srgbClr val="FF0000"/>
                    </a:solidFill>
                  </a:rPr>
                  <a:t>收费</a:t>
                </a:r>
                <a:r>
                  <a:rPr lang="zh-CN" altLang="en-US" sz="1600" dirty="0" smtClean="0">
                    <a:solidFill>
                      <a:schemeClr val="tx1"/>
                    </a:solidFill>
                  </a:rPr>
                  <a:t>软件。虽然</a:t>
                </a:r>
                <a:r>
                  <a:rPr lang="zh-CN" altLang="en-US" sz="1600" dirty="0">
                    <a:solidFill>
                      <a:schemeClr val="tx1"/>
                    </a:solidFill>
                  </a:rPr>
                  <a:t>网页端可免费使用但功能受限，支持</a:t>
                </a:r>
                <a:r>
                  <a:rPr lang="en-US" altLang="zh-CN" sz="1600" dirty="0" err="1">
                    <a:solidFill>
                      <a:schemeClr val="tx1"/>
                    </a:solidFill>
                  </a:rPr>
                  <a:t>MacOS</a:t>
                </a:r>
                <a:r>
                  <a:rPr lang="zh-CN" altLang="en-US" sz="1600" dirty="0">
                    <a:solidFill>
                      <a:schemeClr val="tx1"/>
                    </a:solidFill>
                  </a:rPr>
                  <a:t>、</a:t>
                </a:r>
                <a:r>
                  <a:rPr lang="en-US" altLang="zh-CN" sz="1600" dirty="0">
                    <a:solidFill>
                      <a:schemeClr val="tx1"/>
                    </a:solidFill>
                  </a:rPr>
                  <a:t>Windows</a:t>
                </a:r>
                <a:r>
                  <a:rPr lang="zh-CN" altLang="en-US" sz="1600" dirty="0">
                    <a:solidFill>
                      <a:schemeClr val="tx1"/>
                    </a:solidFill>
                  </a:rPr>
                  <a:t>和</a:t>
                </a:r>
                <a:r>
                  <a:rPr lang="en-US" altLang="zh-CN" sz="1600" dirty="0" smtClean="0">
                    <a:solidFill>
                      <a:schemeClr val="tx1"/>
                    </a:solidFill>
                  </a:rPr>
                  <a:t>iOS</a:t>
                </a:r>
                <a:r>
                  <a:rPr lang="zh-CN" altLang="en-US" sz="1600" dirty="0" smtClean="0">
                    <a:solidFill>
                      <a:schemeClr val="tx1"/>
                    </a:solidFill>
                  </a:rPr>
                  <a:t>。</a:t>
                </a:r>
                <a:r>
                  <a:rPr lang="zh-CN" altLang="en-US" sz="1600" b="1" dirty="0">
                    <a:solidFill>
                      <a:srgbClr val="0000FF"/>
                    </a:solidFill>
                  </a:rPr>
                  <a:t>我校未购买。</a:t>
                </a:r>
                <a:endParaRPr lang="en-US" sz="1600" dirty="0">
                  <a:solidFill>
                    <a:schemeClr val="tx1"/>
                  </a:solidFill>
                </a:endParaRPr>
              </a:p>
            </p:txBody>
          </p:sp>
          <p:sp>
            <p:nvSpPr>
              <p:cNvPr id="42" name="Bullet5">
                <a:extLst>
                  <a:ext uri="{FF2B5EF4-FFF2-40B4-BE49-F238E27FC236}">
                    <a16:creationId xmlns:a16="http://schemas.microsoft.com/office/drawing/2014/main" xmlns="" id="{AE87BC56-7D28-467F-9C1A-8D4273372C29}"/>
                  </a:ext>
                </a:extLst>
              </p:cNvPr>
              <p:cNvSpPr/>
              <p:nvPr/>
            </p:nvSpPr>
            <p:spPr>
              <a:xfrm>
                <a:off x="660400" y="4100175"/>
                <a:ext cx="2416607" cy="487898"/>
              </a:xfrm>
              <a:prstGeom prst="roundRect">
                <a:avLst>
                  <a:gd name="adj" fmla="val 29161"/>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1" forceAA="0" compatLnSpc="1">
                <a:normAutofit/>
              </a:bodyPr>
              <a:lstStyle/>
              <a:p>
                <a:pPr algn="ctr" defTabSz="913765"/>
                <a:r>
                  <a:rPr lang="en-US" altLang="zh-CN" b="1" dirty="0" smtClean="0">
                    <a:solidFill>
                      <a:srgbClr val="FFFFFF"/>
                    </a:solidFill>
                  </a:rPr>
                  <a:t>Endnote</a:t>
                </a:r>
                <a:endParaRPr lang="en-US" dirty="0">
                  <a:solidFill>
                    <a:srgbClr val="FFFFFF"/>
                  </a:solidFill>
                </a:endParaRPr>
              </a:p>
            </p:txBody>
          </p:sp>
        </p:grpSp>
        <p:grpSp>
          <p:nvGrpSpPr>
            <p:cNvPr id="17" name="组合 16">
              <a:extLst>
                <a:ext uri="{FF2B5EF4-FFF2-40B4-BE49-F238E27FC236}">
                  <a16:creationId xmlns:a16="http://schemas.microsoft.com/office/drawing/2014/main" xmlns="" id="{2AE24A7E-EED4-8D31-425F-DF66D90B1720}"/>
                </a:ext>
              </a:extLst>
            </p:cNvPr>
            <p:cNvGrpSpPr/>
            <p:nvPr/>
          </p:nvGrpSpPr>
          <p:grpSpPr>
            <a:xfrm>
              <a:off x="3470384" y="4100175"/>
              <a:ext cx="2416607" cy="2033925"/>
              <a:chOff x="3470384" y="4100175"/>
              <a:chExt cx="2416607" cy="2033925"/>
            </a:xfrm>
          </p:grpSpPr>
          <p:sp>
            <p:nvSpPr>
              <p:cNvPr id="43" name="Bullet6">
                <a:extLst>
                  <a:ext uri="{FF2B5EF4-FFF2-40B4-BE49-F238E27FC236}">
                    <a16:creationId xmlns:a16="http://schemas.microsoft.com/office/drawing/2014/main" xmlns="" id="{5163F682-7E8E-4BE8-B2A9-7D0ACA80D986}"/>
                  </a:ext>
                </a:extLst>
              </p:cNvPr>
              <p:cNvSpPr/>
              <p:nvPr/>
            </p:nvSpPr>
            <p:spPr>
              <a:xfrm>
                <a:off x="3470384" y="4100175"/>
                <a:ext cx="2416607" cy="487898"/>
              </a:xfrm>
              <a:prstGeom prst="roundRect">
                <a:avLst>
                  <a:gd name="adj" fmla="val 29161"/>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1" forceAA="0" compatLnSpc="1">
                <a:normAutofit/>
              </a:bodyPr>
              <a:lstStyle/>
              <a:p>
                <a:pPr algn="ctr" defTabSz="913765"/>
                <a:r>
                  <a:rPr lang="en-US" altLang="zh-CN" b="1" dirty="0" err="1" smtClean="0">
                    <a:solidFill>
                      <a:srgbClr val="FFFFFF"/>
                    </a:solidFill>
                  </a:rPr>
                  <a:t>Zotero</a:t>
                </a:r>
                <a:endParaRPr lang="en-US" dirty="0">
                  <a:solidFill>
                    <a:srgbClr val="FFFFFF"/>
                  </a:solidFill>
                </a:endParaRPr>
              </a:p>
            </p:txBody>
          </p:sp>
          <p:sp>
            <p:nvSpPr>
              <p:cNvPr id="46" name="Text6">
                <a:extLst>
                  <a:ext uri="{FF2B5EF4-FFF2-40B4-BE49-F238E27FC236}">
                    <a16:creationId xmlns:a16="http://schemas.microsoft.com/office/drawing/2014/main" xmlns="" id="{ABA0D656-44A5-4432-995F-FCF0CBE09D4E}"/>
                  </a:ext>
                </a:extLst>
              </p:cNvPr>
              <p:cNvSpPr/>
              <p:nvPr/>
            </p:nvSpPr>
            <p:spPr>
              <a:xfrm>
                <a:off x="3470384" y="4684393"/>
                <a:ext cx="2416607" cy="1449707"/>
              </a:xfrm>
              <a:prstGeom prst="roundRect">
                <a:avLst>
                  <a:gd name="adj" fmla="val 12667"/>
                </a:avLst>
              </a:prstGeom>
              <a:solidFill>
                <a:schemeClr val="tx2">
                  <a:alpha val="1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1" forceAA="0" compatLnSpc="1">
                <a:normAutofit fontScale="92500" lnSpcReduction="20000"/>
              </a:bodyPr>
              <a:lstStyle/>
              <a:p>
                <a:pPr lvl="0" defTabSz="913765">
                  <a:lnSpc>
                    <a:spcPct val="120000"/>
                  </a:lnSpc>
                  <a:buSzPct val="25000"/>
                  <a:defRPr/>
                </a:pPr>
                <a:r>
                  <a:rPr lang="zh-CN" altLang="en-US" sz="1200" b="1" dirty="0" smtClean="0">
                    <a:solidFill>
                      <a:schemeClr val="tx1"/>
                    </a:solidFill>
                  </a:rPr>
                  <a:t>    由</a:t>
                </a:r>
                <a:r>
                  <a:rPr lang="zh-CN" altLang="en-US" sz="1200" b="1" dirty="0">
                    <a:solidFill>
                      <a:schemeClr val="tx1"/>
                    </a:solidFill>
                  </a:rPr>
                  <a:t>安德鲁</a:t>
                </a:r>
                <a:r>
                  <a:rPr lang="en-US" altLang="zh-CN" sz="1200" b="1" dirty="0">
                    <a:solidFill>
                      <a:schemeClr val="tx1"/>
                    </a:solidFill>
                  </a:rPr>
                  <a:t>·w·</a:t>
                </a:r>
                <a:r>
                  <a:rPr lang="zh-CN" altLang="en-US" sz="1200" b="1" dirty="0">
                    <a:solidFill>
                      <a:schemeClr val="tx1"/>
                    </a:solidFill>
                  </a:rPr>
                  <a:t>梅隆基金会，斯隆基金会以及美国博物馆和图书馆服务协会资助</a:t>
                </a:r>
                <a:r>
                  <a:rPr lang="zh-CN" altLang="en-US" sz="1200" b="1" dirty="0" smtClean="0">
                    <a:solidFill>
                      <a:schemeClr val="tx1"/>
                    </a:solidFill>
                  </a:rPr>
                  <a:t>开发的</a:t>
                </a:r>
                <a:r>
                  <a:rPr lang="zh-CN" altLang="en-US" sz="1200" dirty="0" smtClean="0">
                    <a:solidFill>
                      <a:schemeClr val="tx1"/>
                    </a:solidFill>
                  </a:rPr>
                  <a:t>在全世界范围内应用广泛的</a:t>
                </a:r>
                <a:r>
                  <a:rPr lang="zh-CN" altLang="en-US" sz="1100" b="1" dirty="0">
                    <a:solidFill>
                      <a:srgbClr val="FF0000"/>
                    </a:solidFill>
                  </a:rPr>
                  <a:t>免费、开源</a:t>
                </a:r>
                <a:r>
                  <a:rPr lang="zh-CN" altLang="en-US" sz="1200" dirty="0" smtClean="0">
                    <a:solidFill>
                      <a:schemeClr val="tx1"/>
                    </a:solidFill>
                  </a:rPr>
                  <a:t>文献管理软件；</a:t>
                </a:r>
                <a:r>
                  <a:rPr lang="zh-CN" altLang="en-US" sz="1200" b="1" dirty="0">
                    <a:solidFill>
                      <a:srgbClr val="002060"/>
                    </a:solidFill>
                  </a:rPr>
                  <a:t>用户的所有数据都保存在服务器中，</a:t>
                </a:r>
                <a:r>
                  <a:rPr lang="zh-CN" altLang="en-US" sz="1200" dirty="0" smtClean="0">
                    <a:solidFill>
                      <a:schemeClr val="tx1"/>
                    </a:solidFill>
                  </a:rPr>
                  <a:t>世界范围内众多电脑高手围绕其开发了很多功能插件，对中文也能进行良好地管理。</a:t>
                </a:r>
                <a:endParaRPr lang="en-US" dirty="0"/>
              </a:p>
            </p:txBody>
          </p:sp>
        </p:grpSp>
        <p:grpSp>
          <p:nvGrpSpPr>
            <p:cNvPr id="18" name="组合 17">
              <a:extLst>
                <a:ext uri="{FF2B5EF4-FFF2-40B4-BE49-F238E27FC236}">
                  <a16:creationId xmlns:a16="http://schemas.microsoft.com/office/drawing/2014/main" xmlns="" id="{374CD401-9D6F-DE6E-8C39-D7397B547CC7}"/>
                </a:ext>
              </a:extLst>
            </p:cNvPr>
            <p:cNvGrpSpPr/>
            <p:nvPr/>
          </p:nvGrpSpPr>
          <p:grpSpPr>
            <a:xfrm>
              <a:off x="6280368" y="4100175"/>
              <a:ext cx="2416607" cy="2033925"/>
              <a:chOff x="6280368" y="4100175"/>
              <a:chExt cx="2416607" cy="2033925"/>
            </a:xfrm>
          </p:grpSpPr>
          <p:sp>
            <p:nvSpPr>
              <p:cNvPr id="44" name="Bullet7">
                <a:extLst>
                  <a:ext uri="{FF2B5EF4-FFF2-40B4-BE49-F238E27FC236}">
                    <a16:creationId xmlns:a16="http://schemas.microsoft.com/office/drawing/2014/main" xmlns="" id="{B4B26937-5E09-43AB-A53A-AC3628157C86}"/>
                  </a:ext>
                </a:extLst>
              </p:cNvPr>
              <p:cNvSpPr/>
              <p:nvPr/>
            </p:nvSpPr>
            <p:spPr>
              <a:xfrm>
                <a:off x="6280368" y="4100175"/>
                <a:ext cx="2416607" cy="487898"/>
              </a:xfrm>
              <a:prstGeom prst="roundRect">
                <a:avLst>
                  <a:gd name="adj" fmla="val 29161"/>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1" forceAA="0" compatLnSpc="1">
                <a:normAutofit/>
              </a:bodyPr>
              <a:lstStyle/>
              <a:p>
                <a:pPr algn="ctr" defTabSz="913765"/>
                <a:r>
                  <a:rPr lang="en-US" altLang="zh-CN" b="1" dirty="0" err="1" smtClean="0">
                    <a:solidFill>
                      <a:srgbClr val="FFFFFF"/>
                    </a:solidFill>
                  </a:rPr>
                  <a:t>Mendeley</a:t>
                </a:r>
                <a:endParaRPr lang="en-US" dirty="0">
                  <a:solidFill>
                    <a:srgbClr val="FFFFFF"/>
                  </a:solidFill>
                </a:endParaRPr>
              </a:p>
            </p:txBody>
          </p:sp>
          <p:sp>
            <p:nvSpPr>
              <p:cNvPr id="47" name="Text7">
                <a:extLst>
                  <a:ext uri="{FF2B5EF4-FFF2-40B4-BE49-F238E27FC236}">
                    <a16:creationId xmlns:a16="http://schemas.microsoft.com/office/drawing/2014/main" xmlns="" id="{4F4FBFC8-09B1-437F-97A7-2D193D79442C}"/>
                  </a:ext>
                </a:extLst>
              </p:cNvPr>
              <p:cNvSpPr/>
              <p:nvPr/>
            </p:nvSpPr>
            <p:spPr>
              <a:xfrm>
                <a:off x="6280368" y="4684393"/>
                <a:ext cx="2416607" cy="1449707"/>
              </a:xfrm>
              <a:prstGeom prst="roundRect">
                <a:avLst>
                  <a:gd name="adj" fmla="val 12667"/>
                </a:avLst>
              </a:prstGeom>
              <a:solidFill>
                <a:schemeClr val="tx2">
                  <a:alpha val="1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1" forceAA="0" compatLnSpc="1">
                <a:normAutofit/>
              </a:bodyPr>
              <a:lstStyle/>
              <a:p>
                <a:pPr defTabSz="913765">
                  <a:lnSpc>
                    <a:spcPct val="120000"/>
                  </a:lnSpc>
                  <a:buSzPct val="25000"/>
                  <a:defRPr/>
                </a:pPr>
                <a:r>
                  <a:rPr lang="zh-CN" altLang="en-US" sz="1100" dirty="0">
                    <a:solidFill>
                      <a:schemeClr val="tx1"/>
                    </a:solidFill>
                  </a:rPr>
                  <a:t>一款在全世界范围内应用广泛的</a:t>
                </a:r>
                <a:r>
                  <a:rPr lang="zh-CN" altLang="en-US" sz="1050" b="1" dirty="0">
                    <a:solidFill>
                      <a:srgbClr val="FF0000"/>
                    </a:solidFill>
                  </a:rPr>
                  <a:t>免费、开源</a:t>
                </a:r>
                <a:r>
                  <a:rPr lang="zh-CN" altLang="en-US" sz="1100" dirty="0">
                    <a:solidFill>
                      <a:schemeClr val="tx1"/>
                    </a:solidFill>
                  </a:rPr>
                  <a:t>文献管理软件</a:t>
                </a:r>
                <a:r>
                  <a:rPr lang="zh-CN" altLang="en-US" sz="1100" dirty="0" smtClean="0">
                    <a:solidFill>
                      <a:schemeClr val="tx1"/>
                    </a:solidFill>
                  </a:rPr>
                  <a:t>；</a:t>
                </a:r>
                <a:r>
                  <a:rPr lang="zh-CN" altLang="en-US" sz="1100" b="1" dirty="0">
                    <a:solidFill>
                      <a:srgbClr val="002060"/>
                    </a:solidFill>
                  </a:rPr>
                  <a:t>用户的所有数据都保存在服务器中，</a:t>
                </a:r>
                <a:r>
                  <a:rPr lang="zh-CN" altLang="en-US" sz="1100" dirty="0">
                    <a:solidFill>
                      <a:schemeClr val="tx1"/>
                    </a:solidFill>
                  </a:rPr>
                  <a:t>免费提供</a:t>
                </a:r>
                <a:r>
                  <a:rPr lang="en-US" altLang="zh-CN" sz="1100" dirty="0">
                    <a:solidFill>
                      <a:schemeClr val="tx1"/>
                    </a:solidFill>
                  </a:rPr>
                  <a:t>2GB</a:t>
                </a:r>
                <a:r>
                  <a:rPr lang="zh-CN" altLang="en-US" sz="1100" dirty="0">
                    <a:solidFill>
                      <a:schemeClr val="tx1"/>
                    </a:solidFill>
                  </a:rPr>
                  <a:t>的文献存储和</a:t>
                </a:r>
                <a:r>
                  <a:rPr lang="en-US" altLang="zh-CN" sz="1100" dirty="0">
                    <a:solidFill>
                      <a:schemeClr val="tx1"/>
                    </a:solidFill>
                  </a:rPr>
                  <a:t>100MB</a:t>
                </a:r>
                <a:r>
                  <a:rPr lang="zh-CN" altLang="en-US" sz="1100" dirty="0">
                    <a:solidFill>
                      <a:schemeClr val="tx1"/>
                    </a:solidFill>
                  </a:rPr>
                  <a:t>的共享空间！</a:t>
                </a:r>
                <a:r>
                  <a:rPr lang="en-US" altLang="zh-CN" sz="1100" dirty="0">
                    <a:solidFill>
                      <a:schemeClr val="tx1"/>
                    </a:solidFill>
                  </a:rPr>
                  <a:t>2013</a:t>
                </a:r>
                <a:r>
                  <a:rPr lang="zh-CN" altLang="en-US" sz="1100" dirty="0">
                    <a:solidFill>
                      <a:schemeClr val="tx1"/>
                    </a:solidFill>
                  </a:rPr>
                  <a:t>年</a:t>
                </a:r>
                <a:r>
                  <a:rPr lang="en-US" altLang="zh-CN" sz="1100" dirty="0">
                    <a:solidFill>
                      <a:schemeClr val="tx1"/>
                    </a:solidFill>
                  </a:rPr>
                  <a:t>4</a:t>
                </a:r>
                <a:r>
                  <a:rPr lang="zh-CN" altLang="en-US" sz="1100" dirty="0">
                    <a:solidFill>
                      <a:schemeClr val="tx1"/>
                    </a:solidFill>
                  </a:rPr>
                  <a:t>月</a:t>
                </a:r>
                <a:r>
                  <a:rPr lang="en-US" altLang="zh-CN" sz="1100" dirty="0">
                    <a:solidFill>
                      <a:schemeClr val="tx1"/>
                    </a:solidFill>
                  </a:rPr>
                  <a:t>9</a:t>
                </a:r>
                <a:r>
                  <a:rPr lang="zh-CN" altLang="en-US" sz="1100" dirty="0">
                    <a:solidFill>
                      <a:schemeClr val="tx1"/>
                    </a:solidFill>
                  </a:rPr>
                  <a:t>日被</a:t>
                </a:r>
                <a:r>
                  <a:rPr lang="en-US" altLang="zh-CN" sz="1100" dirty="0">
                    <a:solidFill>
                      <a:schemeClr val="tx1"/>
                    </a:solidFill>
                  </a:rPr>
                  <a:t>Elsevier</a:t>
                </a:r>
                <a:r>
                  <a:rPr lang="zh-CN" altLang="en-US" sz="1100" dirty="0">
                    <a:solidFill>
                      <a:schemeClr val="tx1"/>
                    </a:solidFill>
                  </a:rPr>
                  <a:t>收购。</a:t>
                </a:r>
                <a:endParaRPr lang="en-US" altLang="zh-CN" sz="1100" dirty="0">
                  <a:solidFill>
                    <a:schemeClr val="tx1"/>
                  </a:solidFill>
                </a:endParaRPr>
              </a:p>
              <a:p>
                <a:pPr lvl="0" algn="ctr" defTabSz="913765">
                  <a:lnSpc>
                    <a:spcPct val="120000"/>
                  </a:lnSpc>
                  <a:buSzPct val="25000"/>
                  <a:defRPr/>
                </a:pPr>
                <a:endParaRPr lang="en-US" sz="1100" b="1" dirty="0">
                  <a:solidFill>
                    <a:srgbClr val="FF0000"/>
                  </a:solidFill>
                </a:endParaRPr>
              </a:p>
            </p:txBody>
          </p:sp>
        </p:grpSp>
        <p:sp>
          <p:nvSpPr>
            <p:cNvPr id="31" name="Text2">
              <a:extLst>
                <a:ext uri="{FF2B5EF4-FFF2-40B4-BE49-F238E27FC236}">
                  <a16:creationId xmlns:a16="http://schemas.microsoft.com/office/drawing/2014/main" xmlns="" id="{AB829A96-74E9-44C6-91D8-CCF20110BBDD}"/>
                </a:ext>
              </a:extLst>
            </p:cNvPr>
            <p:cNvSpPr/>
            <p:nvPr/>
          </p:nvSpPr>
          <p:spPr>
            <a:xfrm>
              <a:off x="8939105" y="4186543"/>
              <a:ext cx="2416607" cy="1449707"/>
            </a:xfrm>
            <a:prstGeom prst="roundRect">
              <a:avLst>
                <a:gd name="adj" fmla="val 12667"/>
              </a:avLst>
            </a:prstGeom>
            <a:solidFill>
              <a:schemeClr val="tx2">
                <a:alpha val="1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1" forceAA="0" compatLnSpc="1">
              <a:normAutofit fontScale="92500"/>
            </a:bodyPr>
            <a:lstStyle/>
            <a:p>
              <a:pPr marL="0" marR="0" lvl="0" indent="0" algn="ctr" defTabSz="913765" rtl="0" eaLnBrk="1" fontAlgn="auto" latinLnBrk="0" hangingPunct="1">
                <a:lnSpc>
                  <a:spcPct val="120000"/>
                </a:lnSpc>
                <a:spcBef>
                  <a:spcPts val="0"/>
                </a:spcBef>
                <a:spcAft>
                  <a:spcPts val="0"/>
                </a:spcAft>
                <a:buClrTx/>
                <a:buSzPct val="25000"/>
                <a:buFontTx/>
                <a:buNone/>
                <a:defRPr/>
              </a:pPr>
              <a:r>
                <a:rPr kumimoji="0" lang="zh-CN" altLang="en-US" sz="2800" i="0" u="none" strike="noStrike" kern="1200" cap="none" spc="0" normalizeH="0" baseline="0" noProof="0" dirty="0" smtClean="0">
                  <a:ln>
                    <a:noFill/>
                  </a:ln>
                  <a:solidFill>
                    <a:srgbClr val="FF0000"/>
                  </a:solidFill>
                  <a:effectLst/>
                  <a:uLnTx/>
                  <a:uFillTx/>
                </a:rPr>
                <a:t>非国产</a:t>
              </a:r>
              <a:endParaRPr kumimoji="0" lang="en-US" altLang="zh-CN" sz="2800" i="0" u="none" strike="noStrike" kern="1200" cap="none" spc="0" normalizeH="0" baseline="0" noProof="0" dirty="0" smtClean="0">
                <a:ln>
                  <a:noFill/>
                </a:ln>
                <a:solidFill>
                  <a:srgbClr val="FF0000"/>
                </a:solidFill>
                <a:effectLst/>
                <a:uLnTx/>
                <a:uFillTx/>
              </a:endParaRPr>
            </a:p>
            <a:p>
              <a:pPr marL="0" marR="0" lvl="0" indent="0" algn="ctr" defTabSz="913765" rtl="0" eaLnBrk="1" fontAlgn="auto" latinLnBrk="0" hangingPunct="1">
                <a:lnSpc>
                  <a:spcPct val="120000"/>
                </a:lnSpc>
                <a:spcBef>
                  <a:spcPts val="0"/>
                </a:spcBef>
                <a:spcAft>
                  <a:spcPts val="0"/>
                </a:spcAft>
                <a:buClrTx/>
                <a:buSzPct val="25000"/>
                <a:buFontTx/>
                <a:buNone/>
                <a:defRPr/>
              </a:pPr>
              <a:r>
                <a:rPr kumimoji="0" lang="zh-CN" altLang="en-US" sz="2800" i="0" u="none" strike="noStrike" kern="1200" cap="none" spc="0" normalizeH="0" baseline="0" noProof="0" dirty="0" smtClean="0">
                  <a:ln>
                    <a:noFill/>
                  </a:ln>
                  <a:solidFill>
                    <a:srgbClr val="FF0000"/>
                  </a:solidFill>
                  <a:effectLst/>
                  <a:uLnTx/>
                  <a:uFillTx/>
                </a:rPr>
                <a:t>文献管理软件</a:t>
              </a:r>
              <a:endParaRPr lang="en-US" sz="2800" dirty="0">
                <a:solidFill>
                  <a:srgbClr val="FF0000"/>
                </a:solidFill>
              </a:endParaRPr>
            </a:p>
          </p:txBody>
        </p:sp>
      </p:gr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lstStyle/>
          <a:p>
            <a:r>
              <a:rPr lang="en-US" altLang="zh-CN" dirty="0" smtClean="0"/>
              <a:t>4.4 </a:t>
            </a:r>
            <a:r>
              <a:rPr lang="zh-CN" altLang="en-US" dirty="0" smtClean="0"/>
              <a:t>文献</a:t>
            </a:r>
            <a:r>
              <a:rPr lang="zh-CN" altLang="en-US" dirty="0" smtClean="0"/>
              <a:t>：分类、标签</a:t>
            </a:r>
            <a:r>
              <a:rPr lang="zh-CN" altLang="en-US" dirty="0" smtClean="0"/>
              <a:t>，笔记</a:t>
            </a:r>
            <a:endParaRPr lang="zh-CN" altLang="en-US" dirty="0"/>
          </a:p>
        </p:txBody>
      </p:sp>
      <p:sp>
        <p:nvSpPr>
          <p:cNvPr id="4" name="文本框 5"/>
          <p:cNvSpPr txBox="1"/>
          <p:nvPr/>
        </p:nvSpPr>
        <p:spPr>
          <a:xfrm>
            <a:off x="10257775" y="1950"/>
            <a:ext cx="1730009" cy="14769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defRPr sz="1799"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600" dirty="0" smtClean="0">
                <a:solidFill>
                  <a:srgbClr val="FF0000"/>
                </a:solidFill>
              </a:rPr>
              <a:t>备注：</a:t>
            </a:r>
            <a:endParaRPr lang="en-US" altLang="zh-CN" sz="3600" dirty="0" smtClean="0">
              <a:solidFill>
                <a:srgbClr val="FF0000"/>
              </a:solidFill>
            </a:endParaRPr>
          </a:p>
          <a:p>
            <a:r>
              <a:rPr lang="en-US" altLang="zh-CN" dirty="0"/>
              <a:t> </a:t>
            </a:r>
            <a:r>
              <a:rPr lang="en-US" altLang="zh-CN" dirty="0" smtClean="0"/>
              <a:t>    </a:t>
            </a:r>
          </a:p>
          <a:p>
            <a:r>
              <a:rPr lang="en-US" altLang="zh-CN" dirty="0"/>
              <a:t> </a:t>
            </a:r>
            <a:r>
              <a:rPr lang="en-US" altLang="zh-CN" dirty="0" smtClean="0"/>
              <a:t>   </a:t>
            </a:r>
            <a:r>
              <a:rPr lang="zh-CN" altLang="en-US" dirty="0" smtClean="0"/>
              <a:t>此页面是</a:t>
            </a:r>
            <a:r>
              <a:rPr lang="en-US" altLang="zh-CN" dirty="0" smtClean="0"/>
              <a:t>Zotero6</a:t>
            </a:r>
            <a:r>
              <a:rPr lang="zh-CN" altLang="en-US" dirty="0" smtClean="0"/>
              <a:t>显示。</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20" y="1478893"/>
            <a:ext cx="10911459" cy="321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889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lstStyle/>
          <a:p>
            <a:r>
              <a:rPr lang="en-US" altLang="zh-CN" dirty="0" smtClean="0"/>
              <a:t>4.5 </a:t>
            </a:r>
            <a:r>
              <a:rPr lang="zh-CN" altLang="en-US" dirty="0" smtClean="0"/>
              <a:t>批量自动下载全文：慎重选择需要下载全文的部分</a:t>
            </a:r>
            <a:endParaRPr lang="zh-CN" altLang="en-US" dirty="0"/>
          </a:p>
        </p:txBody>
      </p:sp>
      <p:pic>
        <p:nvPicPr>
          <p:cNvPr id="4" name="图片 3"/>
          <p:cNvPicPr>
            <a:picLocks noChangeAspect="1"/>
          </p:cNvPicPr>
          <p:nvPr/>
        </p:nvPicPr>
        <p:blipFill>
          <a:blip r:embed="rId2"/>
          <a:stretch>
            <a:fillRect/>
          </a:stretch>
        </p:blipFill>
        <p:spPr>
          <a:xfrm>
            <a:off x="134473" y="1202018"/>
            <a:ext cx="8848362" cy="5588873"/>
          </a:xfrm>
          <a:prstGeom prst="rect">
            <a:avLst/>
          </a:prstGeom>
        </p:spPr>
      </p:pic>
      <p:sp>
        <p:nvSpPr>
          <p:cNvPr id="6" name="文本框 5"/>
          <p:cNvSpPr txBox="1"/>
          <p:nvPr/>
        </p:nvSpPr>
        <p:spPr>
          <a:xfrm>
            <a:off x="9233647" y="1236390"/>
            <a:ext cx="2187388" cy="396877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defRPr sz="1799"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600" dirty="0" smtClean="0">
                <a:solidFill>
                  <a:srgbClr val="FF0000"/>
                </a:solidFill>
              </a:rPr>
              <a:t>备注：</a:t>
            </a:r>
            <a:endParaRPr lang="en-US" altLang="zh-CN" sz="3600" dirty="0" smtClean="0">
              <a:solidFill>
                <a:srgbClr val="FF0000"/>
              </a:solidFill>
            </a:endParaRPr>
          </a:p>
          <a:p>
            <a:r>
              <a:rPr lang="en-US" altLang="zh-CN" dirty="0"/>
              <a:t> </a:t>
            </a:r>
            <a:r>
              <a:rPr lang="en-US" altLang="zh-CN" dirty="0" smtClean="0"/>
              <a:t>    </a:t>
            </a:r>
          </a:p>
          <a:p>
            <a:r>
              <a:rPr lang="en-US" altLang="zh-CN" dirty="0"/>
              <a:t> </a:t>
            </a:r>
            <a:r>
              <a:rPr lang="en-US" altLang="zh-CN" dirty="0" smtClean="0"/>
              <a:t>   </a:t>
            </a:r>
            <a:r>
              <a:rPr lang="zh-CN" altLang="en-US" dirty="0" smtClean="0"/>
              <a:t>原则上要装插件，中文的茉莉花，英文的</a:t>
            </a:r>
            <a:r>
              <a:rPr lang="en-US" altLang="zh-CN" dirty="0" err="1" smtClean="0"/>
              <a:t>sci</a:t>
            </a:r>
            <a:r>
              <a:rPr lang="en-US" altLang="zh-CN" dirty="0" smtClean="0"/>
              <a:t>-hub</a:t>
            </a:r>
            <a:r>
              <a:rPr lang="zh-CN" altLang="en-US" dirty="0" smtClean="0"/>
              <a:t>。</a:t>
            </a:r>
            <a:endParaRPr lang="en-US" altLang="zh-CN" dirty="0" smtClean="0"/>
          </a:p>
          <a:p>
            <a:r>
              <a:rPr lang="en-US" altLang="zh-CN" dirty="0"/>
              <a:t> </a:t>
            </a:r>
            <a:r>
              <a:rPr lang="en-US" altLang="zh-CN" dirty="0" smtClean="0"/>
              <a:t>   </a:t>
            </a:r>
            <a:r>
              <a:rPr lang="zh-CN" altLang="en-US" dirty="0" smtClean="0"/>
              <a:t>但目前即使不装插件，网络上很多的免费全文或者其服务器上有的全文其也可以给自动下载。</a:t>
            </a:r>
            <a:endParaRPr lang="en-US" altLang="zh-CN" dirty="0" smtClean="0"/>
          </a:p>
          <a:p>
            <a:r>
              <a:rPr lang="en-US" altLang="zh-CN" dirty="0"/>
              <a:t> </a:t>
            </a:r>
            <a:r>
              <a:rPr lang="en-US" altLang="zh-CN" dirty="0" smtClean="0"/>
              <a:t>  </a:t>
            </a:r>
            <a:r>
              <a:rPr lang="zh-CN" altLang="en-US" dirty="0" smtClean="0"/>
              <a:t>但</a:t>
            </a:r>
            <a:r>
              <a:rPr lang="zh-CN" altLang="en-US" dirty="0" smtClean="0">
                <a:solidFill>
                  <a:srgbClr val="FF0000"/>
                </a:solidFill>
              </a:rPr>
              <a:t>插件</a:t>
            </a:r>
            <a:r>
              <a:rPr lang="zh-CN" altLang="en-US" dirty="0" smtClean="0"/>
              <a:t>要注意是否跟</a:t>
            </a:r>
            <a:r>
              <a:rPr lang="zh-CN" altLang="en-US" dirty="0" smtClean="0">
                <a:solidFill>
                  <a:srgbClr val="FF0000"/>
                </a:solidFill>
              </a:rPr>
              <a:t>版本兼容</a:t>
            </a:r>
            <a:r>
              <a:rPr lang="zh-CN" altLang="en-US" dirty="0" smtClean="0"/>
              <a:t>。</a:t>
            </a:r>
            <a:endParaRPr lang="zh-CN" altLang="en-US" dirty="0"/>
          </a:p>
        </p:txBody>
      </p:sp>
    </p:spTree>
    <p:extLst>
      <p:ext uri="{BB962C8B-B14F-4D97-AF65-F5344CB8AC3E}">
        <p14:creationId xmlns:p14="http://schemas.microsoft.com/office/powerpoint/2010/main" val="29495141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lstStyle/>
          <a:p>
            <a:r>
              <a:rPr lang="zh-CN" altLang="en-US" dirty="0" smtClean="0"/>
              <a:t>批量自动下载全文：慎重选择需要下载全文的部分</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 y="1216152"/>
            <a:ext cx="9451434" cy="542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470" y="971550"/>
            <a:ext cx="10218737"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2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normAutofit/>
          </a:bodyPr>
          <a:lstStyle/>
          <a:p>
            <a:r>
              <a:rPr lang="en-US" altLang="zh-CN" dirty="0" smtClean="0"/>
              <a:t>4.6 </a:t>
            </a:r>
            <a:r>
              <a:rPr lang="zh-CN" altLang="en-US" dirty="0" smtClean="0"/>
              <a:t>全文阅读、翻译：插件</a:t>
            </a:r>
            <a:r>
              <a:rPr lang="en-US" altLang="zh-CN" dirty="0" err="1" smtClean="0"/>
              <a:t>scholaread</a:t>
            </a:r>
            <a:endParaRPr lang="zh-CN" altLang="en-US" dirty="0"/>
          </a:p>
        </p:txBody>
      </p:sp>
      <p:pic>
        <p:nvPicPr>
          <p:cNvPr id="5" name="图片 4"/>
          <p:cNvPicPr>
            <a:picLocks noChangeAspect="1"/>
          </p:cNvPicPr>
          <p:nvPr/>
        </p:nvPicPr>
        <p:blipFill>
          <a:blip r:embed="rId2"/>
          <a:stretch>
            <a:fillRect/>
          </a:stretch>
        </p:blipFill>
        <p:spPr>
          <a:xfrm>
            <a:off x="0" y="1130300"/>
            <a:ext cx="8885714" cy="4380952"/>
          </a:xfrm>
          <a:prstGeom prst="rect">
            <a:avLst/>
          </a:prstGeom>
        </p:spPr>
      </p:pic>
      <p:pic>
        <p:nvPicPr>
          <p:cNvPr id="3" name="图片 2"/>
          <p:cNvPicPr>
            <a:picLocks noChangeAspect="1"/>
          </p:cNvPicPr>
          <p:nvPr/>
        </p:nvPicPr>
        <p:blipFill>
          <a:blip r:embed="rId3"/>
          <a:stretch>
            <a:fillRect/>
          </a:stretch>
        </p:blipFill>
        <p:spPr>
          <a:xfrm>
            <a:off x="2505228" y="1130300"/>
            <a:ext cx="9561269" cy="5519298"/>
          </a:xfrm>
          <a:prstGeom prst="rect">
            <a:avLst/>
          </a:prstGeom>
        </p:spPr>
      </p:pic>
      <p:pic>
        <p:nvPicPr>
          <p:cNvPr id="6" name="图片 5"/>
          <p:cNvPicPr>
            <a:picLocks noChangeAspect="1"/>
          </p:cNvPicPr>
          <p:nvPr/>
        </p:nvPicPr>
        <p:blipFill>
          <a:blip r:embed="rId4"/>
          <a:stretch>
            <a:fillRect/>
          </a:stretch>
        </p:blipFill>
        <p:spPr>
          <a:xfrm>
            <a:off x="3173074" y="1542472"/>
            <a:ext cx="6634873" cy="5400851"/>
          </a:xfrm>
          <a:prstGeom prst="rect">
            <a:avLst/>
          </a:prstGeom>
        </p:spPr>
      </p:pic>
      <p:pic>
        <p:nvPicPr>
          <p:cNvPr id="7" name="图片 6"/>
          <p:cNvPicPr>
            <a:picLocks noChangeAspect="1"/>
          </p:cNvPicPr>
          <p:nvPr/>
        </p:nvPicPr>
        <p:blipFill>
          <a:blip r:embed="rId5"/>
          <a:stretch>
            <a:fillRect/>
          </a:stretch>
        </p:blipFill>
        <p:spPr>
          <a:xfrm>
            <a:off x="2647020" y="1680425"/>
            <a:ext cx="8209524" cy="4419048"/>
          </a:xfrm>
          <a:prstGeom prst="rect">
            <a:avLst/>
          </a:prstGeom>
        </p:spPr>
      </p:pic>
      <p:pic>
        <p:nvPicPr>
          <p:cNvPr id="8" name="图片 7"/>
          <p:cNvPicPr>
            <a:picLocks noChangeAspect="1"/>
          </p:cNvPicPr>
          <p:nvPr/>
        </p:nvPicPr>
        <p:blipFill>
          <a:blip r:embed="rId6"/>
          <a:stretch>
            <a:fillRect/>
          </a:stretch>
        </p:blipFill>
        <p:spPr>
          <a:xfrm>
            <a:off x="409344" y="1130300"/>
            <a:ext cx="11420224" cy="5914624"/>
          </a:xfrm>
          <a:prstGeom prst="rect">
            <a:avLst/>
          </a:prstGeom>
        </p:spPr>
      </p:pic>
      <p:pic>
        <p:nvPicPr>
          <p:cNvPr id="9" name="图片 8"/>
          <p:cNvPicPr>
            <a:picLocks noChangeAspect="1"/>
          </p:cNvPicPr>
          <p:nvPr/>
        </p:nvPicPr>
        <p:blipFill>
          <a:blip r:embed="rId7"/>
          <a:stretch>
            <a:fillRect/>
          </a:stretch>
        </p:blipFill>
        <p:spPr>
          <a:xfrm>
            <a:off x="640436" y="1206489"/>
            <a:ext cx="11366457" cy="5657099"/>
          </a:xfrm>
          <a:prstGeom prst="rect">
            <a:avLst/>
          </a:prstGeom>
        </p:spPr>
      </p:pic>
    </p:spTree>
    <p:extLst>
      <p:ext uri="{BB962C8B-B14F-4D97-AF65-F5344CB8AC3E}">
        <p14:creationId xmlns:p14="http://schemas.microsoft.com/office/powerpoint/2010/main" val="31712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normAutofit fontScale="90000"/>
          </a:bodyPr>
          <a:lstStyle/>
          <a:p>
            <a:r>
              <a:rPr lang="en-US" altLang="zh-CN" dirty="0" smtClean="0"/>
              <a:t>4.7</a:t>
            </a:r>
            <a:r>
              <a:rPr lang="zh-CN" altLang="en-US" dirty="0" smtClean="0"/>
              <a:t>自动添加期刊的影响因子和分区（见</a:t>
            </a:r>
            <a:r>
              <a:rPr lang="en-US" altLang="zh-CN" dirty="0" err="1">
                <a:hlinkClick r:id="rId2"/>
              </a:rPr>
              <a:t>easyScholar</a:t>
            </a:r>
            <a:r>
              <a:rPr lang="en-US" altLang="zh-CN" dirty="0">
                <a:hlinkClick r:id="rId2"/>
              </a:rPr>
              <a:t> | </a:t>
            </a:r>
            <a:r>
              <a:rPr lang="zh-CN" altLang="en-US" dirty="0">
                <a:hlinkClick r:id="rId2"/>
              </a:rPr>
              <a:t>显示期刊等级</a:t>
            </a:r>
            <a:r>
              <a:rPr lang="en-US" altLang="zh-CN" dirty="0">
                <a:hlinkClick r:id="rId2"/>
              </a:rPr>
              <a:t>\SCI</a:t>
            </a:r>
            <a:r>
              <a:rPr lang="zh-CN" altLang="en-US" dirty="0">
                <a:hlinkClick r:id="rId2"/>
              </a:rPr>
              <a:t>分区</a:t>
            </a:r>
            <a:r>
              <a:rPr lang="zh-CN" altLang="en-US" dirty="0" smtClean="0"/>
              <a:t>）</a:t>
            </a:r>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11" y="1033057"/>
            <a:ext cx="9666669" cy="559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250424" y="1388102"/>
            <a:ext cx="1399032" cy="2308324"/>
          </a:xfrm>
          <a:prstGeom prst="rect">
            <a:avLst/>
          </a:prstGeom>
          <a:solidFill>
            <a:srgbClr val="92D050"/>
          </a:solidFill>
        </p:spPr>
        <p:txBody>
          <a:bodyPr wrap="square" rtlCol="0">
            <a:spAutoFit/>
          </a:bodyPr>
          <a:lstStyle/>
          <a:p>
            <a:r>
              <a:rPr lang="en-US" altLang="zh-CN" dirty="0" smtClean="0"/>
              <a:t>Zotero6</a:t>
            </a:r>
            <a:r>
              <a:rPr lang="zh-CN" altLang="en-US" dirty="0" smtClean="0"/>
              <a:t>：</a:t>
            </a:r>
            <a:r>
              <a:rPr lang="en-US" altLang="zh-CN" dirty="0" err="1" smtClean="0"/>
              <a:t>zotero</a:t>
            </a:r>
            <a:r>
              <a:rPr lang="en-US" altLang="zh-CN" dirty="0" smtClean="0"/>
              <a:t> style</a:t>
            </a:r>
            <a:r>
              <a:rPr lang="zh-CN" altLang="en-US" dirty="0" smtClean="0"/>
              <a:t>和</a:t>
            </a:r>
            <a:r>
              <a:rPr lang="en-US" altLang="zh-CN" dirty="0" err="1" smtClean="0"/>
              <a:t>easySholar</a:t>
            </a:r>
            <a:r>
              <a:rPr lang="en-US" altLang="zh-CN" dirty="0" smtClean="0"/>
              <a:t> </a:t>
            </a:r>
            <a:r>
              <a:rPr lang="zh-CN" altLang="en-US" dirty="0" smtClean="0"/>
              <a:t>配合使用，留一个作业：目前</a:t>
            </a:r>
            <a:r>
              <a:rPr lang="zh-CN" altLang="en-US" b="1" dirty="0" smtClean="0">
                <a:solidFill>
                  <a:srgbClr val="FF0000"/>
                </a:solidFill>
              </a:rPr>
              <a:t>不显示数字</a:t>
            </a:r>
            <a:r>
              <a:rPr lang="zh-CN" altLang="en-US" dirty="0" smtClean="0"/>
              <a:t>？</a:t>
            </a:r>
            <a:endParaRPr lang="zh-CN" altLang="en-US" dirty="0"/>
          </a:p>
        </p:txBody>
      </p:sp>
    </p:spTree>
    <p:extLst>
      <p:ext uri="{BB962C8B-B14F-4D97-AF65-F5344CB8AC3E}">
        <p14:creationId xmlns:p14="http://schemas.microsoft.com/office/powerpoint/2010/main" val="472901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28587"/>
            <a:ext cx="11128188" cy="900112"/>
          </a:xfrm>
        </p:spPr>
        <p:txBody>
          <a:bodyPr>
            <a:normAutofit fontScale="90000"/>
          </a:bodyPr>
          <a:lstStyle/>
          <a:p>
            <a:r>
              <a:rPr lang="en-US" altLang="zh-CN" dirty="0" smtClean="0"/>
              <a:t>4.7</a:t>
            </a:r>
            <a:r>
              <a:rPr lang="zh-CN" altLang="en-US" dirty="0" smtClean="0"/>
              <a:t>自动添加期刊的影响因子和分区（见</a:t>
            </a:r>
            <a:r>
              <a:rPr lang="en-US" altLang="zh-CN" dirty="0" err="1">
                <a:hlinkClick r:id="rId2"/>
              </a:rPr>
              <a:t>easyScholar</a:t>
            </a:r>
            <a:r>
              <a:rPr lang="en-US" altLang="zh-CN" dirty="0">
                <a:hlinkClick r:id="rId2"/>
              </a:rPr>
              <a:t> | </a:t>
            </a:r>
            <a:r>
              <a:rPr lang="zh-CN" altLang="en-US" dirty="0">
                <a:hlinkClick r:id="rId2"/>
              </a:rPr>
              <a:t>显示期刊等级</a:t>
            </a:r>
            <a:r>
              <a:rPr lang="en-US" altLang="zh-CN" dirty="0">
                <a:hlinkClick r:id="rId2"/>
              </a:rPr>
              <a:t>\SCI</a:t>
            </a:r>
            <a:r>
              <a:rPr lang="zh-CN" altLang="en-US" dirty="0">
                <a:hlinkClick r:id="rId2"/>
              </a:rPr>
              <a:t>分区</a:t>
            </a:r>
            <a:r>
              <a:rPr lang="zh-CN" altLang="en-US" dirty="0" smtClean="0"/>
              <a:t>）</a:t>
            </a:r>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11" y="1033057"/>
            <a:ext cx="9666669" cy="559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386" y="2176082"/>
            <a:ext cx="48101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16952" y="894326"/>
            <a:ext cx="4315968" cy="1477328"/>
          </a:xfrm>
          <a:prstGeom prst="rect">
            <a:avLst/>
          </a:prstGeom>
          <a:solidFill>
            <a:srgbClr val="92D050"/>
          </a:solidFill>
        </p:spPr>
        <p:txBody>
          <a:bodyPr wrap="square" rtlCol="0">
            <a:spAutoFit/>
          </a:bodyPr>
          <a:lstStyle/>
          <a:p>
            <a:r>
              <a:rPr lang="en-US" altLang="zh-CN" dirty="0" smtClean="0"/>
              <a:t>Zotero6</a:t>
            </a:r>
            <a:r>
              <a:rPr lang="zh-CN" altLang="en-US" dirty="0" smtClean="0"/>
              <a:t>：</a:t>
            </a:r>
            <a:r>
              <a:rPr lang="en-US" altLang="zh-CN" dirty="0" err="1" smtClean="0"/>
              <a:t>zotero</a:t>
            </a:r>
            <a:r>
              <a:rPr lang="en-US" altLang="zh-CN" dirty="0" smtClean="0"/>
              <a:t> style</a:t>
            </a:r>
            <a:r>
              <a:rPr lang="zh-CN" altLang="en-US" dirty="0" smtClean="0"/>
              <a:t>和</a:t>
            </a:r>
            <a:r>
              <a:rPr lang="en-US" altLang="zh-CN" dirty="0" err="1" smtClean="0"/>
              <a:t>easySholar</a:t>
            </a:r>
            <a:r>
              <a:rPr lang="en-US" altLang="zh-CN" dirty="0" smtClean="0"/>
              <a:t> </a:t>
            </a:r>
            <a:r>
              <a:rPr lang="zh-CN" altLang="en-US" dirty="0" smtClean="0"/>
              <a:t>配合使用，留一个作业：目前</a:t>
            </a:r>
            <a:r>
              <a:rPr lang="zh-CN" altLang="en-US" b="1" dirty="0" smtClean="0">
                <a:solidFill>
                  <a:srgbClr val="FF0000"/>
                </a:solidFill>
              </a:rPr>
              <a:t>不显示数字</a:t>
            </a:r>
            <a:r>
              <a:rPr lang="zh-CN" altLang="en-US" dirty="0" smtClean="0"/>
              <a:t>？</a:t>
            </a:r>
            <a:endParaRPr lang="en-US" altLang="zh-CN" dirty="0" smtClean="0"/>
          </a:p>
          <a:p>
            <a:r>
              <a:rPr lang="en-US" altLang="zh-CN" dirty="0"/>
              <a:t> </a:t>
            </a:r>
            <a:r>
              <a:rPr lang="en-US" altLang="zh-CN" dirty="0" smtClean="0"/>
              <a:t>   </a:t>
            </a:r>
            <a:r>
              <a:rPr lang="zh-CN" altLang="en-US" dirty="0" smtClean="0"/>
              <a:t>添加期刊标签，而后对参数进行设置。</a:t>
            </a:r>
            <a:r>
              <a:rPr lang="zh-CN" altLang="en-US" sz="3600" b="1" dirty="0" smtClean="0">
                <a:solidFill>
                  <a:srgbClr val="FF0000"/>
                </a:solidFill>
              </a:rPr>
              <a:t>作业：</a:t>
            </a:r>
            <a:r>
              <a:rPr lang="zh-CN" altLang="en-US" dirty="0" smtClean="0"/>
              <a:t>各参数该怎么样设置？</a:t>
            </a:r>
            <a:endParaRPr lang="zh-CN" altLang="en-US" dirty="0"/>
          </a:p>
        </p:txBody>
      </p:sp>
    </p:spTree>
    <p:extLst>
      <p:ext uri="{BB962C8B-B14F-4D97-AF65-F5344CB8AC3E}">
        <p14:creationId xmlns:p14="http://schemas.microsoft.com/office/powerpoint/2010/main" val="26128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487FAC3-21BC-9E21-2E43-F334D97C6258}"/>
              </a:ext>
            </a:extLst>
          </p:cNvPr>
          <p:cNvGrpSpPr/>
          <p:nvPr/>
        </p:nvGrpSpPr>
        <p:grpSpPr>
          <a:xfrm>
            <a:off x="660399" y="1393880"/>
            <a:ext cx="10858501" cy="4740220"/>
            <a:chOff x="660399" y="1393880"/>
            <a:chExt cx="10858501" cy="4740220"/>
          </a:xfrm>
        </p:grpSpPr>
        <p:cxnSp>
          <p:nvCxnSpPr>
            <p:cNvPr id="4" name="îṥļiḓe">
              <a:extLst>
                <a:ext uri="{FF2B5EF4-FFF2-40B4-BE49-F238E27FC236}">
                  <a16:creationId xmlns:a16="http://schemas.microsoft.com/office/drawing/2014/main" xmlns="" id="{7C67DDB7-D2C1-44D6-D1B1-0712D153AE51}"/>
                </a:ext>
              </a:extLst>
            </p:cNvPr>
            <p:cNvCxnSpPr/>
            <p:nvPr/>
          </p:nvCxnSpPr>
          <p:spPr>
            <a:xfrm>
              <a:off x="660399" y="4305300"/>
              <a:ext cx="10787889" cy="0"/>
            </a:xfrm>
            <a:prstGeom prst="line">
              <a:avLst/>
            </a:prstGeom>
            <a:ln w="3175" cap="rnd">
              <a:solidFill>
                <a:schemeClr val="accent1">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 name="i$ḷïdé">
              <a:extLst>
                <a:ext uri="{FF2B5EF4-FFF2-40B4-BE49-F238E27FC236}">
                  <a16:creationId xmlns:a16="http://schemas.microsoft.com/office/drawing/2014/main" xmlns="" id="{C28F48DD-1E49-A8CF-237F-78D29528EF6A}"/>
                </a:ext>
              </a:extLst>
            </p:cNvPr>
            <p:cNvCxnSpPr/>
            <p:nvPr/>
          </p:nvCxnSpPr>
          <p:spPr>
            <a:xfrm flipH="1" flipV="1">
              <a:off x="4709205" y="2476500"/>
              <a:ext cx="1002772" cy="182880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 name="îS1îde">
              <a:extLst>
                <a:ext uri="{FF2B5EF4-FFF2-40B4-BE49-F238E27FC236}">
                  <a16:creationId xmlns:a16="http://schemas.microsoft.com/office/drawing/2014/main" xmlns="" id="{45F1BC27-AFEB-8C52-A127-7CE66966C888}"/>
                </a:ext>
              </a:extLst>
            </p:cNvPr>
            <p:cNvCxnSpPr/>
            <p:nvPr/>
          </p:nvCxnSpPr>
          <p:spPr>
            <a:xfrm flipH="1">
              <a:off x="4709205" y="4305300"/>
              <a:ext cx="1002772" cy="182880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 name="ïSḷíḋè">
              <a:extLst>
                <a:ext uri="{FF2B5EF4-FFF2-40B4-BE49-F238E27FC236}">
                  <a16:creationId xmlns:a16="http://schemas.microsoft.com/office/drawing/2014/main" xmlns="" id="{185FA981-753D-D232-481A-C825396EFBA8}"/>
                </a:ext>
              </a:extLst>
            </p:cNvPr>
            <p:cNvCxnSpPr/>
            <p:nvPr/>
          </p:nvCxnSpPr>
          <p:spPr>
            <a:xfrm flipH="1">
              <a:off x="660400" y="2476500"/>
              <a:ext cx="4048806"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 name="ïṣļidé">
              <a:extLst>
                <a:ext uri="{FF2B5EF4-FFF2-40B4-BE49-F238E27FC236}">
                  <a16:creationId xmlns:a16="http://schemas.microsoft.com/office/drawing/2014/main" xmlns="" id="{424DF446-9B6D-2C91-F720-BEC1D48CDE4D}"/>
                </a:ext>
              </a:extLst>
            </p:cNvPr>
            <p:cNvCxnSpPr/>
            <p:nvPr/>
          </p:nvCxnSpPr>
          <p:spPr>
            <a:xfrm flipH="1">
              <a:off x="660400" y="6134100"/>
              <a:ext cx="4048806"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îślïḓé">
              <a:extLst>
                <a:ext uri="{FF2B5EF4-FFF2-40B4-BE49-F238E27FC236}">
                  <a16:creationId xmlns:a16="http://schemas.microsoft.com/office/drawing/2014/main" xmlns="" id="{3A950BD8-DFC0-CA5B-A5C1-424DAE1F64CE}"/>
                </a:ext>
              </a:extLst>
            </p:cNvPr>
            <p:cNvCxnSpPr/>
            <p:nvPr/>
          </p:nvCxnSpPr>
          <p:spPr>
            <a:xfrm flipH="1" flipV="1">
              <a:off x="5711977" y="4305300"/>
              <a:ext cx="1002772" cy="182880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 name="iṥḷidè">
              <a:extLst>
                <a:ext uri="{FF2B5EF4-FFF2-40B4-BE49-F238E27FC236}">
                  <a16:creationId xmlns:a16="http://schemas.microsoft.com/office/drawing/2014/main" xmlns="" id="{BC36E74C-5F46-DFA8-ED62-F734A2E3ACF0}"/>
                </a:ext>
              </a:extLst>
            </p:cNvPr>
            <p:cNvCxnSpPr/>
            <p:nvPr/>
          </p:nvCxnSpPr>
          <p:spPr>
            <a:xfrm flipH="1">
              <a:off x="5711977" y="2476500"/>
              <a:ext cx="1002772" cy="182880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 name="íṣlîdè">
              <a:extLst>
                <a:ext uri="{FF2B5EF4-FFF2-40B4-BE49-F238E27FC236}">
                  <a16:creationId xmlns:a16="http://schemas.microsoft.com/office/drawing/2014/main" xmlns="" id="{EBB5CF98-3F56-81B7-40B1-6176E4E38F43}"/>
                </a:ext>
              </a:extLst>
            </p:cNvPr>
            <p:cNvCxnSpPr/>
            <p:nvPr/>
          </p:nvCxnSpPr>
          <p:spPr>
            <a:xfrm flipH="1">
              <a:off x="6695923" y="2476500"/>
              <a:ext cx="4048806"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 name="îsļïdè">
              <a:extLst>
                <a:ext uri="{FF2B5EF4-FFF2-40B4-BE49-F238E27FC236}">
                  <a16:creationId xmlns:a16="http://schemas.microsoft.com/office/drawing/2014/main" xmlns="" id="{D5E52EB0-5951-C28A-FA48-2830AAF063C2}"/>
                </a:ext>
              </a:extLst>
            </p:cNvPr>
            <p:cNvCxnSpPr/>
            <p:nvPr/>
          </p:nvCxnSpPr>
          <p:spPr>
            <a:xfrm flipH="1">
              <a:off x="6723355" y="6134100"/>
              <a:ext cx="4048806"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3" name="Title">
              <a:extLst>
                <a:ext uri="{FF2B5EF4-FFF2-40B4-BE49-F238E27FC236}">
                  <a16:creationId xmlns:a16="http://schemas.microsoft.com/office/drawing/2014/main" xmlns="" id="{284D363D-0A11-979A-6352-468CB8B5A571}"/>
                </a:ext>
              </a:extLst>
            </p:cNvPr>
            <p:cNvSpPr txBox="1"/>
            <p:nvPr/>
          </p:nvSpPr>
          <p:spPr>
            <a:xfrm>
              <a:off x="660400" y="1393880"/>
              <a:ext cx="10858500" cy="1010991"/>
            </a:xfrm>
            <a:prstGeom prst="rect">
              <a:avLst/>
            </a:prstGeom>
            <a:noFill/>
          </p:spPr>
          <p:txBody>
            <a:bodyPr vert="horz" wrap="square" rtlCol="0" anchor="t" anchorCtr="1">
              <a:normAutofit/>
            </a:bodyPr>
            <a:lstStyle/>
            <a:p>
              <a:pPr algn="ctr"/>
              <a:r>
                <a:rPr lang="zh-CN" altLang="en-US" sz="2400" b="1" dirty="0" smtClean="0"/>
                <a:t>自己构建或借助他力：目前</a:t>
              </a:r>
              <a:r>
                <a:rPr lang="en-US" altLang="zh-CN" sz="2400" b="1" dirty="0" err="1" smtClean="0"/>
                <a:t>Zotero</a:t>
              </a:r>
              <a:r>
                <a:rPr lang="zh-CN" altLang="en-US" sz="2400" b="1" dirty="0" smtClean="0"/>
                <a:t>官网上还是</a:t>
              </a:r>
              <a:r>
                <a:rPr lang="en-US" altLang="zh-CN" sz="2400" b="1" dirty="0" smtClean="0"/>
                <a:t>Zotero6</a:t>
              </a:r>
              <a:r>
                <a:rPr lang="zh-CN" altLang="en-US" sz="2400" b="1" dirty="0" smtClean="0"/>
                <a:t>，但</a:t>
              </a:r>
              <a:r>
                <a:rPr lang="en-US" altLang="zh-CN" sz="2400" b="1" dirty="0" smtClean="0"/>
                <a:t>Zotero7</a:t>
              </a:r>
              <a:r>
                <a:rPr lang="zh-CN" altLang="en-US" sz="2400" b="1" dirty="0" smtClean="0"/>
                <a:t>于</a:t>
              </a:r>
              <a:r>
                <a:rPr lang="en-US" altLang="zh-CN" sz="2400" b="1" dirty="0" smtClean="0"/>
                <a:t>2023</a:t>
              </a:r>
              <a:r>
                <a:rPr lang="zh-CN" altLang="en-US" sz="2400" b="1" dirty="0" smtClean="0"/>
                <a:t>年已经在测试中，</a:t>
              </a:r>
              <a:r>
                <a:rPr lang="en-US" altLang="zh-CN" sz="2400" b="1" dirty="0" smtClean="0"/>
                <a:t>Zotero7</a:t>
              </a:r>
              <a:r>
                <a:rPr lang="zh-CN" altLang="en-US" sz="2400" b="1" dirty="0" smtClean="0"/>
                <a:t>相对于</a:t>
              </a:r>
              <a:r>
                <a:rPr lang="en-US" altLang="zh-CN" sz="2400" b="1" dirty="0" smtClean="0"/>
                <a:t>Zotero6</a:t>
              </a:r>
              <a:r>
                <a:rPr lang="zh-CN" altLang="en-US" sz="2400" b="1" dirty="0" smtClean="0"/>
                <a:t>平台功能设置更完善，功能插件更多</a:t>
              </a:r>
              <a:endParaRPr lang="zh-CN" altLang="en-US" sz="2400" b="1" dirty="0"/>
            </a:p>
          </p:txBody>
        </p:sp>
        <p:grpSp>
          <p:nvGrpSpPr>
            <p:cNvPr id="14" name="组合 13">
              <a:extLst>
                <a:ext uri="{FF2B5EF4-FFF2-40B4-BE49-F238E27FC236}">
                  <a16:creationId xmlns:a16="http://schemas.microsoft.com/office/drawing/2014/main" xmlns="" id="{5CE8AA7B-BC7C-55D0-2EFE-CDB601052D4F}"/>
                </a:ext>
              </a:extLst>
            </p:cNvPr>
            <p:cNvGrpSpPr/>
            <p:nvPr/>
          </p:nvGrpSpPr>
          <p:grpSpPr>
            <a:xfrm>
              <a:off x="660400" y="3168689"/>
              <a:ext cx="4076074" cy="2851072"/>
              <a:chOff x="660400" y="3168689"/>
              <a:chExt cx="4076074" cy="2851072"/>
            </a:xfrm>
          </p:grpSpPr>
          <p:sp>
            <p:nvSpPr>
              <p:cNvPr id="20" name="Text1">
                <a:extLst>
                  <a:ext uri="{FF2B5EF4-FFF2-40B4-BE49-F238E27FC236}">
                    <a16:creationId xmlns:a16="http://schemas.microsoft.com/office/drawing/2014/main" xmlns="" id="{6C97D9C4-6059-6686-3EC2-11D2EEDFE931}"/>
                  </a:ext>
                </a:extLst>
              </p:cNvPr>
              <p:cNvSpPr/>
              <p:nvPr/>
            </p:nvSpPr>
            <p:spPr bwMode="auto">
              <a:xfrm>
                <a:off x="1441078" y="4436324"/>
                <a:ext cx="3295396" cy="158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20000"/>
                  </a:lnSpc>
                  <a:spcBef>
                    <a:spcPct val="0"/>
                  </a:spcBef>
                  <a:buFont typeface="Arial" panose="020B0604020202020204" pitchFamily="34" charset="0"/>
                  <a:buChar char="•"/>
                </a:pPr>
                <a:r>
                  <a:rPr lang="zh-CN" altLang="en-US" sz="1200" dirty="0" smtClean="0"/>
                  <a:t>基于</a:t>
                </a:r>
                <a:r>
                  <a:rPr lang="en-US" altLang="zh-CN" sz="1200" dirty="0" err="1" smtClean="0"/>
                  <a:t>zotero</a:t>
                </a:r>
                <a:r>
                  <a:rPr lang="zh-CN" altLang="en-US" sz="1200" dirty="0" smtClean="0"/>
                  <a:t>构建不同的功能插件，添加到软件平台中满足需求，同时可以为他人的需求舔砖加瓦。</a:t>
                </a:r>
                <a:endParaRPr lang="en-US" altLang="zh-CN" sz="1200" dirty="0"/>
              </a:p>
            </p:txBody>
          </p:sp>
          <p:sp>
            <p:nvSpPr>
              <p:cNvPr id="21" name="Bullet1">
                <a:extLst>
                  <a:ext uri="{FF2B5EF4-FFF2-40B4-BE49-F238E27FC236}">
                    <a16:creationId xmlns:a16="http://schemas.microsoft.com/office/drawing/2014/main" xmlns="" id="{8061C6E1-DEF2-3CBF-4B3D-37C2DF0E133C}"/>
                  </a:ext>
                </a:extLst>
              </p:cNvPr>
              <p:cNvSpPr txBox="1"/>
              <p:nvPr/>
            </p:nvSpPr>
            <p:spPr bwMode="auto">
              <a:xfrm>
                <a:off x="1441078" y="3168689"/>
                <a:ext cx="3295396" cy="10055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pPr>
                <a:r>
                  <a:rPr lang="zh-CN" altLang="en-US" b="1" dirty="0" smtClean="0"/>
                  <a:t>电脑高手：自己构建</a:t>
                </a:r>
                <a:endParaRPr lang="en-US" altLang="zh-CN" b="1" dirty="0"/>
              </a:p>
            </p:txBody>
          </p:sp>
          <p:sp>
            <p:nvSpPr>
              <p:cNvPr id="22" name="IconBackground1">
                <a:extLst>
                  <a:ext uri="{FF2B5EF4-FFF2-40B4-BE49-F238E27FC236}">
                    <a16:creationId xmlns:a16="http://schemas.microsoft.com/office/drawing/2014/main" xmlns="" id="{68CA60BE-D986-3D0A-FC8D-342BB02CAD4E}"/>
                  </a:ext>
                </a:extLst>
              </p:cNvPr>
              <p:cNvSpPr/>
              <p:nvPr/>
            </p:nvSpPr>
            <p:spPr>
              <a:xfrm>
                <a:off x="660400" y="4016375"/>
                <a:ext cx="577851" cy="577851"/>
              </a:xfrm>
              <a:prstGeom prst="ellipse">
                <a:avLst/>
              </a:prstGeom>
              <a:solidFill>
                <a:schemeClr val="accent1"/>
              </a:solidFill>
              <a:ln w="12700" cap="flat">
                <a:noFill/>
                <a:miter lim="400000"/>
              </a:ln>
              <a:effectLst/>
            </p:spPr>
            <p:txBody>
              <a:bodyPr wrap="none" lIns="0" tIns="0" rIns="0" bIns="0" numCol="1"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a:defRPr sz="3200"/>
                </a:pPr>
                <a:endParaRPr sz="1600" b="1" dirty="0">
                  <a:solidFill>
                    <a:schemeClr val="bg1"/>
                  </a:solidFill>
                </a:endParaRPr>
              </a:p>
            </p:txBody>
          </p:sp>
          <p:sp>
            <p:nvSpPr>
              <p:cNvPr id="23" name="Icon1">
                <a:extLst>
                  <a:ext uri="{FF2B5EF4-FFF2-40B4-BE49-F238E27FC236}">
                    <a16:creationId xmlns:a16="http://schemas.microsoft.com/office/drawing/2014/main" xmlns="" id="{CBF04A05-5B63-6AA8-7F56-4AB9BA3BFF3A}"/>
                  </a:ext>
                </a:extLst>
              </p:cNvPr>
              <p:cNvSpPr/>
              <p:nvPr/>
            </p:nvSpPr>
            <p:spPr>
              <a:xfrm>
                <a:off x="804528" y="4174276"/>
                <a:ext cx="289596" cy="26204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039" h="55019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rgbClr val="FFFFFF"/>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sz="3200"/>
                </a:pPr>
                <a:endParaRPr sz="1600" b="1" dirty="0">
                  <a:solidFill>
                    <a:schemeClr val="bg1"/>
                  </a:solidFill>
                </a:endParaRPr>
              </a:p>
            </p:txBody>
          </p:sp>
        </p:grpSp>
        <p:grpSp>
          <p:nvGrpSpPr>
            <p:cNvPr id="15" name="组合 14">
              <a:extLst>
                <a:ext uri="{FF2B5EF4-FFF2-40B4-BE49-F238E27FC236}">
                  <a16:creationId xmlns:a16="http://schemas.microsoft.com/office/drawing/2014/main" xmlns="" id="{9B2F1E89-FFE6-7F3D-850C-311ED3EB0890}"/>
                </a:ext>
              </a:extLst>
            </p:cNvPr>
            <p:cNvGrpSpPr/>
            <p:nvPr/>
          </p:nvGrpSpPr>
          <p:grpSpPr>
            <a:xfrm>
              <a:off x="6467323" y="3168689"/>
              <a:ext cx="4076074" cy="2851072"/>
              <a:chOff x="6467323" y="3168689"/>
              <a:chExt cx="4076074" cy="2851072"/>
            </a:xfrm>
          </p:grpSpPr>
          <p:sp>
            <p:nvSpPr>
              <p:cNvPr id="16" name="Text2">
                <a:extLst>
                  <a:ext uri="{FF2B5EF4-FFF2-40B4-BE49-F238E27FC236}">
                    <a16:creationId xmlns:a16="http://schemas.microsoft.com/office/drawing/2014/main" xmlns="" id="{D5B62D19-0A40-820D-35E9-76F926225DA2}"/>
                  </a:ext>
                </a:extLst>
              </p:cNvPr>
              <p:cNvSpPr/>
              <p:nvPr/>
            </p:nvSpPr>
            <p:spPr bwMode="auto">
              <a:xfrm>
                <a:off x="7248001" y="4436324"/>
                <a:ext cx="3295396" cy="158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20000"/>
                  </a:lnSpc>
                  <a:spcBef>
                    <a:spcPct val="0"/>
                  </a:spcBef>
                  <a:buFont typeface="Arial" panose="020B0604020202020204" pitchFamily="34" charset="0"/>
                  <a:buChar char="•"/>
                </a:pPr>
                <a:r>
                  <a:rPr lang="zh-CN" altLang="en-US" sz="1200" dirty="0" smtClean="0"/>
                  <a:t>通过搜索引擎或其他途径，找到网上已经开发好了的功能插件，安装到平台上来满足自己需求</a:t>
                </a:r>
                <a:endParaRPr lang="en-US" altLang="zh-CN" sz="1200" dirty="0"/>
              </a:p>
            </p:txBody>
          </p:sp>
          <p:sp>
            <p:nvSpPr>
              <p:cNvPr id="17" name="Bullet2">
                <a:extLst>
                  <a:ext uri="{FF2B5EF4-FFF2-40B4-BE49-F238E27FC236}">
                    <a16:creationId xmlns:a16="http://schemas.microsoft.com/office/drawing/2014/main" xmlns="" id="{57C8D726-7731-F7D7-E123-96D7A543CD90}"/>
                  </a:ext>
                </a:extLst>
              </p:cNvPr>
              <p:cNvSpPr txBox="1"/>
              <p:nvPr/>
            </p:nvSpPr>
            <p:spPr bwMode="auto">
              <a:xfrm>
                <a:off x="7248001" y="3168689"/>
                <a:ext cx="3295396" cy="10055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pPr>
                <a:r>
                  <a:rPr lang="zh-CN" altLang="en-US" b="1" dirty="0" smtClean="0"/>
                  <a:t>电脑小白：借助他力</a:t>
                </a:r>
                <a:endParaRPr lang="en-US" altLang="zh-CN" b="1" dirty="0"/>
              </a:p>
            </p:txBody>
          </p:sp>
          <p:sp>
            <p:nvSpPr>
              <p:cNvPr id="18" name="IconBackground2">
                <a:extLst>
                  <a:ext uri="{FF2B5EF4-FFF2-40B4-BE49-F238E27FC236}">
                    <a16:creationId xmlns:a16="http://schemas.microsoft.com/office/drawing/2014/main" xmlns="" id="{5F0459C5-0822-6CBF-D7C9-6624098D5DD7}"/>
                  </a:ext>
                </a:extLst>
              </p:cNvPr>
              <p:cNvSpPr/>
              <p:nvPr/>
            </p:nvSpPr>
            <p:spPr>
              <a:xfrm>
                <a:off x="6467323" y="4016375"/>
                <a:ext cx="577851" cy="577851"/>
              </a:xfrm>
              <a:prstGeom prst="ellipse">
                <a:avLst/>
              </a:prstGeom>
              <a:solidFill>
                <a:schemeClr val="accent2"/>
              </a:solidFill>
              <a:ln w="12700" cap="flat">
                <a:noFill/>
                <a:miter lim="400000"/>
              </a:ln>
              <a:effectLst/>
            </p:spPr>
            <p:txBody>
              <a:bodyPr wrap="none" lIns="0" tIns="0" rIns="0" bIns="0" numCol="1"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a:defRPr sz="3200"/>
                </a:pPr>
                <a:endParaRPr sz="1600" b="1" dirty="0">
                  <a:solidFill>
                    <a:schemeClr val="bg1"/>
                  </a:solidFill>
                </a:endParaRPr>
              </a:p>
            </p:txBody>
          </p:sp>
          <p:sp>
            <p:nvSpPr>
              <p:cNvPr id="19" name="Icon2">
                <a:extLst>
                  <a:ext uri="{FF2B5EF4-FFF2-40B4-BE49-F238E27FC236}">
                    <a16:creationId xmlns:a16="http://schemas.microsoft.com/office/drawing/2014/main" xmlns="" id="{B5EC13FB-DD96-011A-BFB6-28F489A11D2E}"/>
                  </a:ext>
                </a:extLst>
              </p:cNvPr>
              <p:cNvSpPr/>
              <p:nvPr/>
            </p:nvSpPr>
            <p:spPr>
              <a:xfrm>
                <a:off x="6611451" y="4174276"/>
                <a:ext cx="289596" cy="26204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039" h="55019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rgbClr val="FFFFFF"/>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sz="3200"/>
                </a:pPr>
                <a:endParaRPr sz="1600" b="1" dirty="0">
                  <a:solidFill>
                    <a:schemeClr val="bg1"/>
                  </a:solidFill>
                </a:endParaRPr>
              </a:p>
            </p:txBody>
          </p:sp>
        </p:grpSp>
      </p:grpSp>
      <p:sp>
        <p:nvSpPr>
          <p:cNvPr id="2" name="标题 1">
            <a:extLst>
              <a:ext uri="{FF2B5EF4-FFF2-40B4-BE49-F238E27FC236}">
                <a16:creationId xmlns:a16="http://schemas.microsoft.com/office/drawing/2014/main" xmlns="" id="{A73488D7-EDFE-5500-94A2-DD25593C9A21}"/>
              </a:ext>
            </a:extLst>
          </p:cNvPr>
          <p:cNvSpPr>
            <a:spLocks noGrp="1"/>
          </p:cNvSpPr>
          <p:nvPr>
            <p:ph type="title"/>
          </p:nvPr>
        </p:nvSpPr>
        <p:spPr/>
        <p:txBody>
          <a:bodyPr/>
          <a:lstStyle/>
          <a:p>
            <a:r>
              <a:rPr lang="zh-CN" altLang="en-US" sz="4800" dirty="0">
                <a:solidFill>
                  <a:srgbClr val="FF0000"/>
                </a:solidFill>
              </a:rPr>
              <a:t>感想</a:t>
            </a:r>
            <a:r>
              <a:rPr lang="zh-CN" altLang="en-US" dirty="0" smtClean="0"/>
              <a:t>：您</a:t>
            </a:r>
            <a:r>
              <a:rPr lang="zh-CN" altLang="en-US" sz="4800" dirty="0" smtClean="0">
                <a:solidFill>
                  <a:srgbClr val="FF0000"/>
                </a:solidFill>
              </a:rPr>
              <a:t>想要啥</a:t>
            </a:r>
            <a:r>
              <a:rPr lang="zh-CN" altLang="en-US" dirty="0" smtClean="0"/>
              <a:t>？</a:t>
            </a:r>
            <a:endParaRPr lang="zh-CN" altLang="en-US" dirty="0"/>
          </a:p>
        </p:txBody>
      </p:sp>
    </p:spTree>
    <p:custDataLst>
      <p:tags r:id="rId1"/>
    </p:custDataLst>
    <p:extLst>
      <p:ext uri="{BB962C8B-B14F-4D97-AF65-F5344CB8AC3E}">
        <p14:creationId xmlns:p14="http://schemas.microsoft.com/office/powerpoint/2010/main" val="12321943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088" y="0"/>
            <a:ext cx="10858500" cy="900112"/>
          </a:xfrm>
        </p:spPr>
        <p:txBody>
          <a:bodyPr/>
          <a:lstStyle/>
          <a:p>
            <a:r>
              <a:rPr lang="en-US" altLang="zh-CN" dirty="0" smtClean="0"/>
              <a:t>4.8 </a:t>
            </a:r>
            <a:r>
              <a:rPr lang="zh-CN" altLang="en-US" dirty="0" smtClean="0"/>
              <a:t>个性订阅：</a:t>
            </a:r>
            <a:r>
              <a:rPr lang="zh-CN" altLang="en-US" dirty="0"/>
              <a:t>课题</a:t>
            </a:r>
            <a:r>
              <a:rPr lang="zh-CN" altLang="en-US" dirty="0" smtClean="0"/>
              <a:t>追踪，期刊、主题等（提供有</a:t>
            </a:r>
            <a:r>
              <a:rPr lang="en-US" altLang="zh-CN" dirty="0" smtClean="0"/>
              <a:t>RSS</a:t>
            </a:r>
            <a:r>
              <a:rPr lang="zh-CN" altLang="en-US" dirty="0" smtClean="0"/>
              <a:t>种子）</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368" y="1069848"/>
            <a:ext cx="16142208" cy="907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56" y="1069848"/>
            <a:ext cx="11239404" cy="470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89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descr="a7c93156-edd3-4161-94dc-795138ce9401"/>
          <p:cNvSpPr>
            <a:spLocks noGrp="1"/>
          </p:cNvSpPr>
          <p:nvPr>
            <p:ph type="ctrTitle"/>
          </p:nvPr>
        </p:nvSpPr>
        <p:spPr>
          <a:xfrm>
            <a:off x="632964" y="792646"/>
            <a:ext cx="7916676" cy="2095500"/>
          </a:xfrm>
        </p:spPr>
        <p:txBody>
          <a:bodyPr>
            <a:normAutofit/>
          </a:bodyPr>
          <a:lstStyle/>
          <a:p>
            <a:r>
              <a:rPr lang="zh-CN" altLang="en-US" sz="8000" dirty="0" smtClean="0"/>
              <a:t>谢谢您的参与</a:t>
            </a:r>
            <a:endParaRPr lang="en-US" sz="8000" dirty="0"/>
          </a:p>
        </p:txBody>
      </p:sp>
      <p:sp>
        <p:nvSpPr>
          <p:cNvPr id="4" name="文本占位符 3"/>
          <p:cNvSpPr>
            <a:spLocks noGrp="1"/>
          </p:cNvSpPr>
          <p:nvPr>
            <p:ph type="body" sz="quarter" idx="13"/>
          </p:nvPr>
        </p:nvSpPr>
        <p:spPr/>
        <p:txBody>
          <a:bodyPr/>
          <a:lstStyle/>
          <a:p>
            <a:r>
              <a:rPr lang="zh-CN" altLang="en-US" dirty="0" smtClean="0"/>
              <a:t>华南农业大学图书馆信息部</a:t>
            </a:r>
            <a:endParaRPr lang="en-US" dirty="0"/>
          </a:p>
        </p:txBody>
      </p:sp>
      <p:sp>
        <p:nvSpPr>
          <p:cNvPr id="7" name="文本占位符 6"/>
          <p:cNvSpPr>
            <a:spLocks noGrp="1"/>
          </p:cNvSpPr>
          <p:nvPr>
            <p:ph type="body" sz="quarter" idx="14"/>
          </p:nvPr>
        </p:nvSpPr>
        <p:spPr/>
        <p:txBody>
          <a:bodyPr/>
          <a:lstStyle/>
          <a:p>
            <a:r>
              <a:rPr lang="en-US" altLang="zh-CN" dirty="0" smtClean="0"/>
              <a:t>Lib.scau.edu.cn</a:t>
            </a:r>
            <a:endParaRPr dirty="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9" name="组合 58">
            <a:extLst>
              <a:ext uri="{FF2B5EF4-FFF2-40B4-BE49-F238E27FC236}">
                <a16:creationId xmlns:a16="http://schemas.microsoft.com/office/drawing/2014/main" xmlns="" id="{8D24E74A-4CE9-4D4F-AB1A-F910DC2C9174}"/>
              </a:ext>
            </a:extLst>
          </p:cNvPr>
          <p:cNvGrpSpPr/>
          <p:nvPr/>
        </p:nvGrpSpPr>
        <p:grpSpPr>
          <a:xfrm>
            <a:off x="5252647" y="0"/>
            <a:ext cx="6939359" cy="6858000"/>
            <a:chOff x="5252643" y="0"/>
            <a:chExt cx="6939358" cy="6858000"/>
          </a:xfrm>
          <a:solidFill>
            <a:schemeClr val="tx2">
              <a:alpha val="20000"/>
            </a:schemeClr>
          </a:solidFill>
        </p:grpSpPr>
        <p:sp>
          <p:nvSpPr>
            <p:cNvPr id="60" name="任意多边形: 形状 59">
              <a:extLst>
                <a:ext uri="{FF2B5EF4-FFF2-40B4-BE49-F238E27FC236}">
                  <a16:creationId xmlns:a16="http://schemas.microsoft.com/office/drawing/2014/main" xmlns="" id="{5B0E59EE-36DB-408E-B429-71C48992586F}"/>
                </a:ext>
              </a:extLst>
            </p:cNvPr>
            <p:cNvSpPr>
              <a:spLocks/>
            </p:cNvSpPr>
            <p:nvPr/>
          </p:nvSpPr>
          <p:spPr>
            <a:xfrm rot="19800000">
              <a:off x="7350845" y="2199545"/>
              <a:ext cx="2772000" cy="2772000"/>
            </a:xfrm>
            <a:custGeom>
              <a:avLst/>
              <a:gdLst>
                <a:gd name="connsiteX0" fmla="*/ 786764 w 1905000"/>
                <a:gd name="connsiteY0" fmla="*/ 1857375 h 1866900"/>
                <a:gd name="connsiteX1" fmla="*/ 1116329 w 1905000"/>
                <a:gd name="connsiteY1" fmla="*/ 1857375 h 1866900"/>
                <a:gd name="connsiteX2" fmla="*/ 1047749 w 1905000"/>
                <a:gd name="connsiteY2" fmla="*/ 1866900 h 1866900"/>
                <a:gd name="connsiteX3" fmla="*/ 855344 w 1905000"/>
                <a:gd name="connsiteY3" fmla="*/ 1866900 h 1866900"/>
                <a:gd name="connsiteX4" fmla="*/ 786764 w 1905000"/>
                <a:gd name="connsiteY4" fmla="*/ 1857375 h 1866900"/>
                <a:gd name="connsiteX5" fmla="*/ 614362 w 1905000"/>
                <a:gd name="connsiteY5" fmla="*/ 1809750 h 1866900"/>
                <a:gd name="connsiteX6" fmla="*/ 1290637 w 1905000"/>
                <a:gd name="connsiteY6" fmla="*/ 1809750 h 1866900"/>
                <a:gd name="connsiteX7" fmla="*/ 1263967 w 1905000"/>
                <a:gd name="connsiteY7" fmla="*/ 1819275 h 1866900"/>
                <a:gd name="connsiteX8" fmla="*/ 640079 w 1905000"/>
                <a:gd name="connsiteY8" fmla="*/ 1819275 h 1866900"/>
                <a:gd name="connsiteX9" fmla="*/ 614362 w 1905000"/>
                <a:gd name="connsiteY9" fmla="*/ 1809750 h 1866900"/>
                <a:gd name="connsiteX10" fmla="*/ 509587 w 1905000"/>
                <a:gd name="connsiteY10" fmla="*/ 1762125 h 1866900"/>
                <a:gd name="connsiteX11" fmla="*/ 1396365 w 1905000"/>
                <a:gd name="connsiteY11" fmla="*/ 1762125 h 1866900"/>
                <a:gd name="connsiteX12" fmla="*/ 1377315 w 1905000"/>
                <a:gd name="connsiteY12" fmla="*/ 1771650 h 1866900"/>
                <a:gd name="connsiteX13" fmla="*/ 527685 w 1905000"/>
                <a:gd name="connsiteY13" fmla="*/ 1771650 h 1866900"/>
                <a:gd name="connsiteX14" fmla="*/ 509587 w 1905000"/>
                <a:gd name="connsiteY14" fmla="*/ 1762125 h 1866900"/>
                <a:gd name="connsiteX15" fmla="*/ 428625 w 1905000"/>
                <a:gd name="connsiteY15" fmla="*/ 1714500 h 1866900"/>
                <a:gd name="connsiteX16" fmla="*/ 1478280 w 1905000"/>
                <a:gd name="connsiteY16" fmla="*/ 1714500 h 1866900"/>
                <a:gd name="connsiteX17" fmla="*/ 1463040 w 1905000"/>
                <a:gd name="connsiteY17" fmla="*/ 1724025 h 1866900"/>
                <a:gd name="connsiteX18" fmla="*/ 443865 w 1905000"/>
                <a:gd name="connsiteY18" fmla="*/ 1724025 h 1866900"/>
                <a:gd name="connsiteX19" fmla="*/ 428625 w 1905000"/>
                <a:gd name="connsiteY19" fmla="*/ 1714500 h 1866900"/>
                <a:gd name="connsiteX20" fmla="*/ 362902 w 1905000"/>
                <a:gd name="connsiteY20" fmla="*/ 1666875 h 1866900"/>
                <a:gd name="connsiteX21" fmla="*/ 1544002 w 1905000"/>
                <a:gd name="connsiteY21" fmla="*/ 1666875 h 1866900"/>
                <a:gd name="connsiteX22" fmla="*/ 1531620 w 1905000"/>
                <a:gd name="connsiteY22" fmla="*/ 1676400 h 1866900"/>
                <a:gd name="connsiteX23" fmla="*/ 375285 w 1905000"/>
                <a:gd name="connsiteY23" fmla="*/ 1676400 h 1866900"/>
                <a:gd name="connsiteX24" fmla="*/ 362902 w 1905000"/>
                <a:gd name="connsiteY24" fmla="*/ 1666875 h 1866900"/>
                <a:gd name="connsiteX25" fmla="*/ 306705 w 1905000"/>
                <a:gd name="connsiteY25" fmla="*/ 1619250 h 1866900"/>
                <a:gd name="connsiteX26" fmla="*/ 1599247 w 1905000"/>
                <a:gd name="connsiteY26" fmla="*/ 1619250 h 1866900"/>
                <a:gd name="connsiteX27" fmla="*/ 1588770 w 1905000"/>
                <a:gd name="connsiteY27" fmla="*/ 1628775 h 1866900"/>
                <a:gd name="connsiteX28" fmla="*/ 317182 w 1905000"/>
                <a:gd name="connsiteY28" fmla="*/ 1628775 h 1866900"/>
                <a:gd name="connsiteX29" fmla="*/ 306705 w 1905000"/>
                <a:gd name="connsiteY29" fmla="*/ 1619250 h 1866900"/>
                <a:gd name="connsiteX30" fmla="*/ 258127 w 1905000"/>
                <a:gd name="connsiteY30" fmla="*/ 1571625 h 1866900"/>
                <a:gd name="connsiteX31" fmla="*/ 1646872 w 1905000"/>
                <a:gd name="connsiteY31" fmla="*/ 1571625 h 1866900"/>
                <a:gd name="connsiteX32" fmla="*/ 1637347 w 1905000"/>
                <a:gd name="connsiteY32" fmla="*/ 1581150 h 1866900"/>
                <a:gd name="connsiteX33" fmla="*/ 266699 w 1905000"/>
                <a:gd name="connsiteY33" fmla="*/ 1581150 h 1866900"/>
                <a:gd name="connsiteX34" fmla="*/ 258127 w 1905000"/>
                <a:gd name="connsiteY34" fmla="*/ 1571625 h 1866900"/>
                <a:gd name="connsiteX35" fmla="*/ 216217 w 1905000"/>
                <a:gd name="connsiteY35" fmla="*/ 1524000 h 1866900"/>
                <a:gd name="connsiteX36" fmla="*/ 1687830 w 1905000"/>
                <a:gd name="connsiteY36" fmla="*/ 1524000 h 1866900"/>
                <a:gd name="connsiteX37" fmla="*/ 1680209 w 1905000"/>
                <a:gd name="connsiteY37" fmla="*/ 1533525 h 1866900"/>
                <a:gd name="connsiteX38" fmla="*/ 223837 w 1905000"/>
                <a:gd name="connsiteY38" fmla="*/ 1533525 h 1866900"/>
                <a:gd name="connsiteX39" fmla="*/ 216217 w 1905000"/>
                <a:gd name="connsiteY39" fmla="*/ 1524000 h 1866900"/>
                <a:gd name="connsiteX40" fmla="*/ 180022 w 1905000"/>
                <a:gd name="connsiteY40" fmla="*/ 1476375 h 1866900"/>
                <a:gd name="connsiteX41" fmla="*/ 1724977 w 1905000"/>
                <a:gd name="connsiteY41" fmla="*/ 1476375 h 1866900"/>
                <a:gd name="connsiteX42" fmla="*/ 1718310 w 1905000"/>
                <a:gd name="connsiteY42" fmla="*/ 1485900 h 1866900"/>
                <a:gd name="connsiteX43" fmla="*/ 186690 w 1905000"/>
                <a:gd name="connsiteY43" fmla="*/ 1485900 h 1866900"/>
                <a:gd name="connsiteX44" fmla="*/ 180022 w 1905000"/>
                <a:gd name="connsiteY44" fmla="*/ 1476375 h 1866900"/>
                <a:gd name="connsiteX45" fmla="*/ 147637 w 1905000"/>
                <a:gd name="connsiteY45" fmla="*/ 1428750 h 1866900"/>
                <a:gd name="connsiteX46" fmla="*/ 1756410 w 1905000"/>
                <a:gd name="connsiteY46" fmla="*/ 1428750 h 1866900"/>
                <a:gd name="connsiteX47" fmla="*/ 1750695 w 1905000"/>
                <a:gd name="connsiteY47" fmla="*/ 1438275 h 1866900"/>
                <a:gd name="connsiteX48" fmla="*/ 153352 w 1905000"/>
                <a:gd name="connsiteY48" fmla="*/ 1438275 h 1866900"/>
                <a:gd name="connsiteX49" fmla="*/ 147637 w 1905000"/>
                <a:gd name="connsiteY49" fmla="*/ 1428750 h 1866900"/>
                <a:gd name="connsiteX50" fmla="*/ 119062 w 1905000"/>
                <a:gd name="connsiteY50" fmla="*/ 1381125 h 1866900"/>
                <a:gd name="connsiteX51" fmla="*/ 1785937 w 1905000"/>
                <a:gd name="connsiteY51" fmla="*/ 1381125 h 1866900"/>
                <a:gd name="connsiteX52" fmla="*/ 1780222 w 1905000"/>
                <a:gd name="connsiteY52" fmla="*/ 1390650 h 1866900"/>
                <a:gd name="connsiteX53" fmla="*/ 124777 w 1905000"/>
                <a:gd name="connsiteY53" fmla="*/ 1390650 h 1866900"/>
                <a:gd name="connsiteX54" fmla="*/ 119062 w 1905000"/>
                <a:gd name="connsiteY54" fmla="*/ 1381125 h 1866900"/>
                <a:gd name="connsiteX55" fmla="*/ 95250 w 1905000"/>
                <a:gd name="connsiteY55" fmla="*/ 1333500 h 1866900"/>
                <a:gd name="connsiteX56" fmla="*/ 1810703 w 1905000"/>
                <a:gd name="connsiteY56" fmla="*/ 1333500 h 1866900"/>
                <a:gd name="connsiteX57" fmla="*/ 1805940 w 1905000"/>
                <a:gd name="connsiteY57" fmla="*/ 1343025 h 1866900"/>
                <a:gd name="connsiteX58" fmla="*/ 100013 w 1905000"/>
                <a:gd name="connsiteY58" fmla="*/ 1343025 h 1866900"/>
                <a:gd name="connsiteX59" fmla="*/ 95250 w 1905000"/>
                <a:gd name="connsiteY59" fmla="*/ 1333500 h 1866900"/>
                <a:gd name="connsiteX60" fmla="*/ 73342 w 1905000"/>
                <a:gd name="connsiteY60" fmla="*/ 1285875 h 1866900"/>
                <a:gd name="connsiteX61" fmla="*/ 1830705 w 1905000"/>
                <a:gd name="connsiteY61" fmla="*/ 1285875 h 1866900"/>
                <a:gd name="connsiteX62" fmla="*/ 1826895 w 1905000"/>
                <a:gd name="connsiteY62" fmla="*/ 1295400 h 1866900"/>
                <a:gd name="connsiteX63" fmla="*/ 77152 w 1905000"/>
                <a:gd name="connsiteY63" fmla="*/ 1295400 h 1866900"/>
                <a:gd name="connsiteX64" fmla="*/ 73342 w 1905000"/>
                <a:gd name="connsiteY64" fmla="*/ 1285875 h 1866900"/>
                <a:gd name="connsiteX65" fmla="*/ 55245 w 1905000"/>
                <a:gd name="connsiteY65" fmla="*/ 1238250 h 1866900"/>
                <a:gd name="connsiteX66" fmla="*/ 1850708 w 1905000"/>
                <a:gd name="connsiteY66" fmla="*/ 1238250 h 1866900"/>
                <a:gd name="connsiteX67" fmla="*/ 1846898 w 1905000"/>
                <a:gd name="connsiteY67" fmla="*/ 1247775 h 1866900"/>
                <a:gd name="connsiteX68" fmla="*/ 59055 w 1905000"/>
                <a:gd name="connsiteY68" fmla="*/ 1247775 h 1866900"/>
                <a:gd name="connsiteX69" fmla="*/ 55245 w 1905000"/>
                <a:gd name="connsiteY69" fmla="*/ 1238250 h 1866900"/>
                <a:gd name="connsiteX70" fmla="*/ 40004 w 1905000"/>
                <a:gd name="connsiteY70" fmla="*/ 1190625 h 1866900"/>
                <a:gd name="connsiteX71" fmla="*/ 1865947 w 1905000"/>
                <a:gd name="connsiteY71" fmla="*/ 1190625 h 1866900"/>
                <a:gd name="connsiteX72" fmla="*/ 1863089 w 1905000"/>
                <a:gd name="connsiteY72" fmla="*/ 1200150 h 1866900"/>
                <a:gd name="connsiteX73" fmla="*/ 42862 w 1905000"/>
                <a:gd name="connsiteY73" fmla="*/ 1200150 h 1866900"/>
                <a:gd name="connsiteX74" fmla="*/ 40004 w 1905000"/>
                <a:gd name="connsiteY74" fmla="*/ 1190625 h 1866900"/>
                <a:gd name="connsiteX75" fmla="*/ 26669 w 1905000"/>
                <a:gd name="connsiteY75" fmla="*/ 1143000 h 1866900"/>
                <a:gd name="connsiteX76" fmla="*/ 1878329 w 1905000"/>
                <a:gd name="connsiteY76" fmla="*/ 1143000 h 1866900"/>
                <a:gd name="connsiteX77" fmla="*/ 1876424 w 1905000"/>
                <a:gd name="connsiteY77" fmla="*/ 1152525 h 1866900"/>
                <a:gd name="connsiteX78" fmla="*/ 29526 w 1905000"/>
                <a:gd name="connsiteY78" fmla="*/ 1152525 h 1866900"/>
                <a:gd name="connsiteX79" fmla="*/ 26669 w 1905000"/>
                <a:gd name="connsiteY79" fmla="*/ 1143000 h 1866900"/>
                <a:gd name="connsiteX80" fmla="*/ 16192 w 1905000"/>
                <a:gd name="connsiteY80" fmla="*/ 1095375 h 1866900"/>
                <a:gd name="connsiteX81" fmla="*/ 1888807 w 1905000"/>
                <a:gd name="connsiteY81" fmla="*/ 1095375 h 1866900"/>
                <a:gd name="connsiteX82" fmla="*/ 1886902 w 1905000"/>
                <a:gd name="connsiteY82" fmla="*/ 1104900 h 1866900"/>
                <a:gd name="connsiteX83" fmla="*/ 18097 w 1905000"/>
                <a:gd name="connsiteY83" fmla="*/ 1104900 h 1866900"/>
                <a:gd name="connsiteX84" fmla="*/ 16192 w 1905000"/>
                <a:gd name="connsiteY84" fmla="*/ 1095375 h 1866900"/>
                <a:gd name="connsiteX85" fmla="*/ 8572 w 1905000"/>
                <a:gd name="connsiteY85" fmla="*/ 1047750 h 1866900"/>
                <a:gd name="connsiteX86" fmla="*/ 1896427 w 1905000"/>
                <a:gd name="connsiteY86" fmla="*/ 1047750 h 1866900"/>
                <a:gd name="connsiteX87" fmla="*/ 1895475 w 1905000"/>
                <a:gd name="connsiteY87" fmla="*/ 1057275 h 1866900"/>
                <a:gd name="connsiteX88" fmla="*/ 9525 w 1905000"/>
                <a:gd name="connsiteY88" fmla="*/ 1057275 h 1866900"/>
                <a:gd name="connsiteX89" fmla="*/ 8572 w 1905000"/>
                <a:gd name="connsiteY89" fmla="*/ 1047750 h 1866900"/>
                <a:gd name="connsiteX90" fmla="*/ 3810 w 1905000"/>
                <a:gd name="connsiteY90" fmla="*/ 1000125 h 1866900"/>
                <a:gd name="connsiteX91" fmla="*/ 1902143 w 1905000"/>
                <a:gd name="connsiteY91" fmla="*/ 1000125 h 1866900"/>
                <a:gd name="connsiteX92" fmla="*/ 1901190 w 1905000"/>
                <a:gd name="connsiteY92" fmla="*/ 1009650 h 1866900"/>
                <a:gd name="connsiteX93" fmla="*/ 4762 w 1905000"/>
                <a:gd name="connsiteY93" fmla="*/ 1009650 h 1866900"/>
                <a:gd name="connsiteX94" fmla="*/ 3810 w 1905000"/>
                <a:gd name="connsiteY94" fmla="*/ 1000125 h 1866900"/>
                <a:gd name="connsiteX95" fmla="*/ 952 w 1905000"/>
                <a:gd name="connsiteY95" fmla="*/ 952500 h 1866900"/>
                <a:gd name="connsiteX96" fmla="*/ 1904047 w 1905000"/>
                <a:gd name="connsiteY96" fmla="*/ 952500 h 1866900"/>
                <a:gd name="connsiteX97" fmla="*/ 1904047 w 1905000"/>
                <a:gd name="connsiteY97" fmla="*/ 962025 h 1866900"/>
                <a:gd name="connsiteX98" fmla="*/ 952 w 1905000"/>
                <a:gd name="connsiteY98" fmla="*/ 962025 h 1866900"/>
                <a:gd name="connsiteX99" fmla="*/ 952 w 1905000"/>
                <a:gd name="connsiteY99" fmla="*/ 952500 h 1866900"/>
                <a:gd name="connsiteX100" fmla="*/ 0 w 1905000"/>
                <a:gd name="connsiteY100" fmla="*/ 904875 h 1866900"/>
                <a:gd name="connsiteX101" fmla="*/ 1905000 w 1905000"/>
                <a:gd name="connsiteY101" fmla="*/ 904875 h 1866900"/>
                <a:gd name="connsiteX102" fmla="*/ 1905000 w 1905000"/>
                <a:gd name="connsiteY102" fmla="*/ 914400 h 1866900"/>
                <a:gd name="connsiteX103" fmla="*/ 0 w 1905000"/>
                <a:gd name="connsiteY103" fmla="*/ 914400 h 1866900"/>
                <a:gd name="connsiteX104" fmla="*/ 0 w 1905000"/>
                <a:gd name="connsiteY104" fmla="*/ 904875 h 1866900"/>
                <a:gd name="connsiteX105" fmla="*/ 1905 w 1905000"/>
                <a:gd name="connsiteY105" fmla="*/ 857250 h 1866900"/>
                <a:gd name="connsiteX106" fmla="*/ 1902142 w 1905000"/>
                <a:gd name="connsiteY106" fmla="*/ 857250 h 1866900"/>
                <a:gd name="connsiteX107" fmla="*/ 1903095 w 1905000"/>
                <a:gd name="connsiteY107" fmla="*/ 866775 h 1866900"/>
                <a:gd name="connsiteX108" fmla="*/ 952 w 1905000"/>
                <a:gd name="connsiteY108" fmla="*/ 866775 h 1866900"/>
                <a:gd name="connsiteX109" fmla="*/ 1905 w 1905000"/>
                <a:gd name="connsiteY109" fmla="*/ 857250 h 1866900"/>
                <a:gd name="connsiteX110" fmla="*/ 6667 w 1905000"/>
                <a:gd name="connsiteY110" fmla="*/ 809625 h 1866900"/>
                <a:gd name="connsiteX111" fmla="*/ 1899285 w 1905000"/>
                <a:gd name="connsiteY111" fmla="*/ 809625 h 1866900"/>
                <a:gd name="connsiteX112" fmla="*/ 1900238 w 1905000"/>
                <a:gd name="connsiteY112" fmla="*/ 819150 h 1866900"/>
                <a:gd name="connsiteX113" fmla="*/ 5715 w 1905000"/>
                <a:gd name="connsiteY113" fmla="*/ 819150 h 1866900"/>
                <a:gd name="connsiteX114" fmla="*/ 6667 w 1905000"/>
                <a:gd name="connsiteY114" fmla="*/ 809625 h 1866900"/>
                <a:gd name="connsiteX115" fmla="*/ 13335 w 1905000"/>
                <a:gd name="connsiteY115" fmla="*/ 762000 h 1866900"/>
                <a:gd name="connsiteX116" fmla="*/ 1891665 w 1905000"/>
                <a:gd name="connsiteY116" fmla="*/ 762000 h 1866900"/>
                <a:gd name="connsiteX117" fmla="*/ 1893570 w 1905000"/>
                <a:gd name="connsiteY117" fmla="*/ 771525 h 1866900"/>
                <a:gd name="connsiteX118" fmla="*/ 11430 w 1905000"/>
                <a:gd name="connsiteY118" fmla="*/ 771525 h 1866900"/>
                <a:gd name="connsiteX119" fmla="*/ 13335 w 1905000"/>
                <a:gd name="connsiteY119" fmla="*/ 762000 h 1866900"/>
                <a:gd name="connsiteX120" fmla="*/ 21907 w 1905000"/>
                <a:gd name="connsiteY120" fmla="*/ 714375 h 1866900"/>
                <a:gd name="connsiteX121" fmla="*/ 1883092 w 1905000"/>
                <a:gd name="connsiteY121" fmla="*/ 714375 h 1866900"/>
                <a:gd name="connsiteX122" fmla="*/ 1884997 w 1905000"/>
                <a:gd name="connsiteY122" fmla="*/ 723900 h 1866900"/>
                <a:gd name="connsiteX123" fmla="*/ 20002 w 1905000"/>
                <a:gd name="connsiteY123" fmla="*/ 723900 h 1866900"/>
                <a:gd name="connsiteX124" fmla="*/ 21907 w 1905000"/>
                <a:gd name="connsiteY124" fmla="*/ 714375 h 1866900"/>
                <a:gd name="connsiteX125" fmla="*/ 34289 w 1905000"/>
                <a:gd name="connsiteY125" fmla="*/ 666750 h 1866900"/>
                <a:gd name="connsiteX126" fmla="*/ 1870710 w 1905000"/>
                <a:gd name="connsiteY126" fmla="*/ 666750 h 1866900"/>
                <a:gd name="connsiteX127" fmla="*/ 1873567 w 1905000"/>
                <a:gd name="connsiteY127" fmla="*/ 676275 h 1866900"/>
                <a:gd name="connsiteX128" fmla="*/ 31432 w 1905000"/>
                <a:gd name="connsiteY128" fmla="*/ 676275 h 1866900"/>
                <a:gd name="connsiteX129" fmla="*/ 34289 w 1905000"/>
                <a:gd name="connsiteY129" fmla="*/ 666750 h 1866900"/>
                <a:gd name="connsiteX130" fmla="*/ 48577 w 1905000"/>
                <a:gd name="connsiteY130" fmla="*/ 619125 h 1866900"/>
                <a:gd name="connsiteX131" fmla="*/ 1857375 w 1905000"/>
                <a:gd name="connsiteY131" fmla="*/ 619125 h 1866900"/>
                <a:gd name="connsiteX132" fmla="*/ 1860233 w 1905000"/>
                <a:gd name="connsiteY132" fmla="*/ 628650 h 1866900"/>
                <a:gd name="connsiteX133" fmla="*/ 45720 w 1905000"/>
                <a:gd name="connsiteY133" fmla="*/ 628650 h 1866900"/>
                <a:gd name="connsiteX134" fmla="*/ 48577 w 1905000"/>
                <a:gd name="connsiteY134" fmla="*/ 619125 h 1866900"/>
                <a:gd name="connsiteX135" fmla="*/ 65722 w 1905000"/>
                <a:gd name="connsiteY135" fmla="*/ 571500 h 1866900"/>
                <a:gd name="connsiteX136" fmla="*/ 1839277 w 1905000"/>
                <a:gd name="connsiteY136" fmla="*/ 571500 h 1866900"/>
                <a:gd name="connsiteX137" fmla="*/ 1843087 w 1905000"/>
                <a:gd name="connsiteY137" fmla="*/ 581025 h 1866900"/>
                <a:gd name="connsiteX138" fmla="*/ 61912 w 1905000"/>
                <a:gd name="connsiteY138" fmla="*/ 581025 h 1866900"/>
                <a:gd name="connsiteX139" fmla="*/ 65722 w 1905000"/>
                <a:gd name="connsiteY139" fmla="*/ 571500 h 1866900"/>
                <a:gd name="connsiteX140" fmla="*/ 85725 w 1905000"/>
                <a:gd name="connsiteY140" fmla="*/ 523875 h 1866900"/>
                <a:gd name="connsiteX141" fmla="*/ 1819275 w 1905000"/>
                <a:gd name="connsiteY141" fmla="*/ 523875 h 1866900"/>
                <a:gd name="connsiteX142" fmla="*/ 1823085 w 1905000"/>
                <a:gd name="connsiteY142" fmla="*/ 533400 h 1866900"/>
                <a:gd name="connsiteX143" fmla="*/ 80962 w 1905000"/>
                <a:gd name="connsiteY143" fmla="*/ 533400 h 1866900"/>
                <a:gd name="connsiteX144" fmla="*/ 85725 w 1905000"/>
                <a:gd name="connsiteY144" fmla="*/ 523875 h 1866900"/>
                <a:gd name="connsiteX145" fmla="*/ 109538 w 1905000"/>
                <a:gd name="connsiteY145" fmla="*/ 476250 h 1866900"/>
                <a:gd name="connsiteX146" fmla="*/ 1796415 w 1905000"/>
                <a:gd name="connsiteY146" fmla="*/ 476250 h 1866900"/>
                <a:gd name="connsiteX147" fmla="*/ 1801178 w 1905000"/>
                <a:gd name="connsiteY147" fmla="*/ 485775 h 1866900"/>
                <a:gd name="connsiteX148" fmla="*/ 104775 w 1905000"/>
                <a:gd name="connsiteY148" fmla="*/ 485775 h 1866900"/>
                <a:gd name="connsiteX149" fmla="*/ 109538 w 1905000"/>
                <a:gd name="connsiteY149" fmla="*/ 476250 h 1866900"/>
                <a:gd name="connsiteX150" fmla="*/ 136207 w 1905000"/>
                <a:gd name="connsiteY150" fmla="*/ 428625 h 1866900"/>
                <a:gd name="connsiteX151" fmla="*/ 1768792 w 1905000"/>
                <a:gd name="connsiteY151" fmla="*/ 428625 h 1866900"/>
                <a:gd name="connsiteX152" fmla="*/ 1774507 w 1905000"/>
                <a:gd name="connsiteY152" fmla="*/ 438150 h 1866900"/>
                <a:gd name="connsiteX153" fmla="*/ 130492 w 1905000"/>
                <a:gd name="connsiteY153" fmla="*/ 438150 h 1866900"/>
                <a:gd name="connsiteX154" fmla="*/ 136207 w 1905000"/>
                <a:gd name="connsiteY154" fmla="*/ 428625 h 1866900"/>
                <a:gd name="connsiteX155" fmla="*/ 166687 w 1905000"/>
                <a:gd name="connsiteY155" fmla="*/ 381000 h 1866900"/>
                <a:gd name="connsiteX156" fmla="*/ 1738312 w 1905000"/>
                <a:gd name="connsiteY156" fmla="*/ 381000 h 1866900"/>
                <a:gd name="connsiteX157" fmla="*/ 1744979 w 1905000"/>
                <a:gd name="connsiteY157" fmla="*/ 390525 h 1866900"/>
                <a:gd name="connsiteX158" fmla="*/ 160019 w 1905000"/>
                <a:gd name="connsiteY158" fmla="*/ 390525 h 1866900"/>
                <a:gd name="connsiteX159" fmla="*/ 166687 w 1905000"/>
                <a:gd name="connsiteY159" fmla="*/ 381000 h 1866900"/>
                <a:gd name="connsiteX160" fmla="*/ 201929 w 1905000"/>
                <a:gd name="connsiteY160" fmla="*/ 333375 h 1866900"/>
                <a:gd name="connsiteX161" fmla="*/ 1704022 w 1905000"/>
                <a:gd name="connsiteY161" fmla="*/ 333375 h 1866900"/>
                <a:gd name="connsiteX162" fmla="*/ 1711642 w 1905000"/>
                <a:gd name="connsiteY162" fmla="*/ 342900 h 1866900"/>
                <a:gd name="connsiteX163" fmla="*/ 194309 w 1905000"/>
                <a:gd name="connsiteY163" fmla="*/ 342900 h 1866900"/>
                <a:gd name="connsiteX164" fmla="*/ 201929 w 1905000"/>
                <a:gd name="connsiteY164" fmla="*/ 333375 h 1866900"/>
                <a:gd name="connsiteX165" fmla="*/ 240981 w 1905000"/>
                <a:gd name="connsiteY165" fmla="*/ 285750 h 1866900"/>
                <a:gd name="connsiteX166" fmla="*/ 1664017 w 1905000"/>
                <a:gd name="connsiteY166" fmla="*/ 285750 h 1866900"/>
                <a:gd name="connsiteX167" fmla="*/ 1672589 w 1905000"/>
                <a:gd name="connsiteY167" fmla="*/ 295275 h 1866900"/>
                <a:gd name="connsiteX168" fmla="*/ 232409 w 1905000"/>
                <a:gd name="connsiteY168" fmla="*/ 295275 h 1866900"/>
                <a:gd name="connsiteX169" fmla="*/ 240981 w 1905000"/>
                <a:gd name="connsiteY169" fmla="*/ 285750 h 1866900"/>
                <a:gd name="connsiteX170" fmla="*/ 286702 w 1905000"/>
                <a:gd name="connsiteY170" fmla="*/ 238125 h 1866900"/>
                <a:gd name="connsiteX171" fmla="*/ 1619250 w 1905000"/>
                <a:gd name="connsiteY171" fmla="*/ 238125 h 1866900"/>
                <a:gd name="connsiteX172" fmla="*/ 1628775 w 1905000"/>
                <a:gd name="connsiteY172" fmla="*/ 247650 h 1866900"/>
                <a:gd name="connsiteX173" fmla="*/ 277177 w 1905000"/>
                <a:gd name="connsiteY173" fmla="*/ 247650 h 1866900"/>
                <a:gd name="connsiteX174" fmla="*/ 286702 w 1905000"/>
                <a:gd name="connsiteY174" fmla="*/ 238125 h 1866900"/>
                <a:gd name="connsiteX175" fmla="*/ 339090 w 1905000"/>
                <a:gd name="connsiteY175" fmla="*/ 190500 h 1866900"/>
                <a:gd name="connsiteX176" fmla="*/ 1565910 w 1905000"/>
                <a:gd name="connsiteY176" fmla="*/ 190500 h 1866900"/>
                <a:gd name="connsiteX177" fmla="*/ 1577340 w 1905000"/>
                <a:gd name="connsiteY177" fmla="*/ 200025 h 1866900"/>
                <a:gd name="connsiteX178" fmla="*/ 327660 w 1905000"/>
                <a:gd name="connsiteY178" fmla="*/ 200025 h 1866900"/>
                <a:gd name="connsiteX179" fmla="*/ 339090 w 1905000"/>
                <a:gd name="connsiteY179" fmla="*/ 190500 h 1866900"/>
                <a:gd name="connsiteX180" fmla="*/ 400049 w 1905000"/>
                <a:gd name="connsiteY180" fmla="*/ 142875 h 1866900"/>
                <a:gd name="connsiteX181" fmla="*/ 1503997 w 1905000"/>
                <a:gd name="connsiteY181" fmla="*/ 142875 h 1866900"/>
                <a:gd name="connsiteX182" fmla="*/ 1517332 w 1905000"/>
                <a:gd name="connsiteY182" fmla="*/ 152400 h 1866900"/>
                <a:gd name="connsiteX183" fmla="*/ 386714 w 1905000"/>
                <a:gd name="connsiteY183" fmla="*/ 152400 h 1866900"/>
                <a:gd name="connsiteX184" fmla="*/ 400049 w 1905000"/>
                <a:gd name="connsiteY184" fmla="*/ 142875 h 1866900"/>
                <a:gd name="connsiteX185" fmla="*/ 474345 w 1905000"/>
                <a:gd name="connsiteY185" fmla="*/ 95250 h 1866900"/>
                <a:gd name="connsiteX186" fmla="*/ 1429702 w 1905000"/>
                <a:gd name="connsiteY186" fmla="*/ 95250 h 1866900"/>
                <a:gd name="connsiteX187" fmla="*/ 1445895 w 1905000"/>
                <a:gd name="connsiteY187" fmla="*/ 104775 h 1866900"/>
                <a:gd name="connsiteX188" fmla="*/ 458152 w 1905000"/>
                <a:gd name="connsiteY188" fmla="*/ 104775 h 1866900"/>
                <a:gd name="connsiteX189" fmla="*/ 474345 w 1905000"/>
                <a:gd name="connsiteY189" fmla="*/ 95250 h 1866900"/>
                <a:gd name="connsiteX190" fmla="*/ 568642 w 1905000"/>
                <a:gd name="connsiteY190" fmla="*/ 47625 h 1866900"/>
                <a:gd name="connsiteX191" fmla="*/ 1337309 w 1905000"/>
                <a:gd name="connsiteY191" fmla="*/ 47625 h 1866900"/>
                <a:gd name="connsiteX192" fmla="*/ 1358265 w 1905000"/>
                <a:gd name="connsiteY192" fmla="*/ 57150 h 1866900"/>
                <a:gd name="connsiteX193" fmla="*/ 547687 w 1905000"/>
                <a:gd name="connsiteY193" fmla="*/ 57150 h 1866900"/>
                <a:gd name="connsiteX194" fmla="*/ 568642 w 1905000"/>
                <a:gd name="connsiteY194" fmla="*/ 47625 h 1866900"/>
                <a:gd name="connsiteX195" fmla="*/ 702945 w 1905000"/>
                <a:gd name="connsiteY195" fmla="*/ 0 h 1866900"/>
                <a:gd name="connsiteX196" fmla="*/ 1203960 w 1905000"/>
                <a:gd name="connsiteY196" fmla="*/ 0 h 1866900"/>
                <a:gd name="connsiteX197" fmla="*/ 1236345 w 1905000"/>
                <a:gd name="connsiteY197" fmla="*/ 9525 h 1866900"/>
                <a:gd name="connsiteX198" fmla="*/ 670560 w 1905000"/>
                <a:gd name="connsiteY198" fmla="*/ 9525 h 1866900"/>
                <a:gd name="connsiteX199" fmla="*/ 702945 w 1905000"/>
                <a:gd name="connsiteY19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905000" h="1866900">
                  <a:moveTo>
                    <a:pt x="786764" y="1857375"/>
                  </a:moveTo>
                  <a:lnTo>
                    <a:pt x="1116329" y="1857375"/>
                  </a:lnTo>
                  <a:cubicBezTo>
                    <a:pt x="1093469" y="1861185"/>
                    <a:pt x="1070609" y="1864995"/>
                    <a:pt x="1047749" y="1866900"/>
                  </a:cubicBezTo>
                  <a:lnTo>
                    <a:pt x="855344" y="1866900"/>
                  </a:lnTo>
                  <a:cubicBezTo>
                    <a:pt x="832484" y="1864995"/>
                    <a:pt x="809624" y="1861185"/>
                    <a:pt x="786764" y="1857375"/>
                  </a:cubicBezTo>
                  <a:close/>
                  <a:moveTo>
                    <a:pt x="614362" y="1809750"/>
                  </a:moveTo>
                  <a:lnTo>
                    <a:pt x="1290637" y="1809750"/>
                  </a:lnTo>
                  <a:cubicBezTo>
                    <a:pt x="1281112" y="1812608"/>
                    <a:pt x="1272540" y="1816417"/>
                    <a:pt x="1263967" y="1819275"/>
                  </a:cubicBezTo>
                  <a:lnTo>
                    <a:pt x="640079" y="1819275"/>
                  </a:lnTo>
                  <a:cubicBezTo>
                    <a:pt x="631507" y="1816417"/>
                    <a:pt x="622935" y="1812608"/>
                    <a:pt x="614362" y="1809750"/>
                  </a:cubicBezTo>
                  <a:close/>
                  <a:moveTo>
                    <a:pt x="509587" y="1762125"/>
                  </a:moveTo>
                  <a:lnTo>
                    <a:pt x="1396365" y="1762125"/>
                  </a:lnTo>
                  <a:cubicBezTo>
                    <a:pt x="1389697" y="1764983"/>
                    <a:pt x="1383982" y="1768792"/>
                    <a:pt x="1377315" y="1771650"/>
                  </a:cubicBezTo>
                  <a:lnTo>
                    <a:pt x="527685" y="1771650"/>
                  </a:lnTo>
                  <a:cubicBezTo>
                    <a:pt x="521969" y="1768792"/>
                    <a:pt x="515302" y="1764983"/>
                    <a:pt x="509587" y="1762125"/>
                  </a:cubicBezTo>
                  <a:close/>
                  <a:moveTo>
                    <a:pt x="428625" y="1714500"/>
                  </a:moveTo>
                  <a:lnTo>
                    <a:pt x="1478280" y="1714500"/>
                  </a:lnTo>
                  <a:cubicBezTo>
                    <a:pt x="1472565" y="1717358"/>
                    <a:pt x="1467803" y="1721167"/>
                    <a:pt x="1463040" y="1724025"/>
                  </a:cubicBezTo>
                  <a:lnTo>
                    <a:pt x="443865" y="1724025"/>
                  </a:lnTo>
                  <a:cubicBezTo>
                    <a:pt x="438150" y="1721167"/>
                    <a:pt x="433388" y="1717358"/>
                    <a:pt x="428625" y="1714500"/>
                  </a:cubicBezTo>
                  <a:close/>
                  <a:moveTo>
                    <a:pt x="362902" y="1666875"/>
                  </a:moveTo>
                  <a:lnTo>
                    <a:pt x="1544002" y="1666875"/>
                  </a:lnTo>
                  <a:cubicBezTo>
                    <a:pt x="1540192" y="1669733"/>
                    <a:pt x="1535430" y="1673542"/>
                    <a:pt x="1531620" y="1676400"/>
                  </a:cubicBezTo>
                  <a:lnTo>
                    <a:pt x="375285" y="1676400"/>
                  </a:lnTo>
                  <a:cubicBezTo>
                    <a:pt x="370522" y="1673542"/>
                    <a:pt x="366712" y="1669733"/>
                    <a:pt x="362902" y="1666875"/>
                  </a:cubicBezTo>
                  <a:close/>
                  <a:moveTo>
                    <a:pt x="306705" y="1619250"/>
                  </a:moveTo>
                  <a:lnTo>
                    <a:pt x="1599247" y="1619250"/>
                  </a:lnTo>
                  <a:cubicBezTo>
                    <a:pt x="1595438" y="1622108"/>
                    <a:pt x="1592580" y="1625917"/>
                    <a:pt x="1588770" y="1628775"/>
                  </a:cubicBezTo>
                  <a:lnTo>
                    <a:pt x="317182" y="1628775"/>
                  </a:lnTo>
                  <a:cubicBezTo>
                    <a:pt x="313373" y="1625917"/>
                    <a:pt x="310515" y="1622108"/>
                    <a:pt x="306705" y="1619250"/>
                  </a:cubicBezTo>
                  <a:close/>
                  <a:moveTo>
                    <a:pt x="258127" y="1571625"/>
                  </a:moveTo>
                  <a:lnTo>
                    <a:pt x="1646872" y="1571625"/>
                  </a:lnTo>
                  <a:cubicBezTo>
                    <a:pt x="1643062" y="1574483"/>
                    <a:pt x="1640205" y="1578292"/>
                    <a:pt x="1637347" y="1581150"/>
                  </a:cubicBezTo>
                  <a:lnTo>
                    <a:pt x="266699" y="1581150"/>
                  </a:lnTo>
                  <a:cubicBezTo>
                    <a:pt x="263842" y="1578292"/>
                    <a:pt x="260984" y="1574483"/>
                    <a:pt x="258127" y="1571625"/>
                  </a:cubicBezTo>
                  <a:close/>
                  <a:moveTo>
                    <a:pt x="216217" y="1524000"/>
                  </a:moveTo>
                  <a:lnTo>
                    <a:pt x="1687830" y="1524000"/>
                  </a:lnTo>
                  <a:cubicBezTo>
                    <a:pt x="1684972" y="1526858"/>
                    <a:pt x="1683067" y="1530667"/>
                    <a:pt x="1680209" y="1533525"/>
                  </a:cubicBezTo>
                  <a:lnTo>
                    <a:pt x="223837" y="1533525"/>
                  </a:lnTo>
                  <a:cubicBezTo>
                    <a:pt x="221932" y="1530667"/>
                    <a:pt x="219074" y="1526858"/>
                    <a:pt x="216217" y="1524000"/>
                  </a:cubicBezTo>
                  <a:close/>
                  <a:moveTo>
                    <a:pt x="180022" y="1476375"/>
                  </a:moveTo>
                  <a:lnTo>
                    <a:pt x="1724977" y="1476375"/>
                  </a:lnTo>
                  <a:cubicBezTo>
                    <a:pt x="1723072" y="1479233"/>
                    <a:pt x="1720215" y="1483042"/>
                    <a:pt x="1718310" y="1485900"/>
                  </a:cubicBezTo>
                  <a:lnTo>
                    <a:pt x="186690" y="1485900"/>
                  </a:lnTo>
                  <a:cubicBezTo>
                    <a:pt x="184785" y="1483042"/>
                    <a:pt x="181927" y="1479233"/>
                    <a:pt x="180022" y="1476375"/>
                  </a:cubicBezTo>
                  <a:close/>
                  <a:moveTo>
                    <a:pt x="147637" y="1428750"/>
                  </a:moveTo>
                  <a:lnTo>
                    <a:pt x="1756410" y="1428750"/>
                  </a:lnTo>
                  <a:cubicBezTo>
                    <a:pt x="1754505" y="1431608"/>
                    <a:pt x="1752600" y="1435417"/>
                    <a:pt x="1750695" y="1438275"/>
                  </a:cubicBezTo>
                  <a:lnTo>
                    <a:pt x="153352" y="1438275"/>
                  </a:lnTo>
                  <a:cubicBezTo>
                    <a:pt x="151447" y="1435417"/>
                    <a:pt x="149542" y="1431608"/>
                    <a:pt x="147637" y="1428750"/>
                  </a:cubicBezTo>
                  <a:close/>
                  <a:moveTo>
                    <a:pt x="119062" y="1381125"/>
                  </a:moveTo>
                  <a:lnTo>
                    <a:pt x="1785937" y="1381125"/>
                  </a:lnTo>
                  <a:cubicBezTo>
                    <a:pt x="1784032" y="1383983"/>
                    <a:pt x="1782127" y="1387792"/>
                    <a:pt x="1780222" y="1390650"/>
                  </a:cubicBezTo>
                  <a:lnTo>
                    <a:pt x="124777" y="1390650"/>
                  </a:lnTo>
                  <a:cubicBezTo>
                    <a:pt x="122872" y="1387792"/>
                    <a:pt x="120967" y="1383983"/>
                    <a:pt x="119062" y="1381125"/>
                  </a:cubicBezTo>
                  <a:close/>
                  <a:moveTo>
                    <a:pt x="95250" y="1333500"/>
                  </a:moveTo>
                  <a:lnTo>
                    <a:pt x="1810703" y="1333500"/>
                  </a:lnTo>
                  <a:cubicBezTo>
                    <a:pt x="1808798" y="1336358"/>
                    <a:pt x="1807845" y="1340167"/>
                    <a:pt x="1805940" y="1343025"/>
                  </a:cubicBezTo>
                  <a:lnTo>
                    <a:pt x="100013" y="1343025"/>
                  </a:lnTo>
                  <a:cubicBezTo>
                    <a:pt x="98108" y="1340167"/>
                    <a:pt x="97155" y="1336358"/>
                    <a:pt x="95250" y="1333500"/>
                  </a:cubicBezTo>
                  <a:close/>
                  <a:moveTo>
                    <a:pt x="73342" y="1285875"/>
                  </a:moveTo>
                  <a:lnTo>
                    <a:pt x="1830705" y="1285875"/>
                  </a:lnTo>
                  <a:cubicBezTo>
                    <a:pt x="1829752" y="1288733"/>
                    <a:pt x="1827847" y="1292542"/>
                    <a:pt x="1826895" y="1295400"/>
                  </a:cubicBezTo>
                  <a:lnTo>
                    <a:pt x="77152" y="1295400"/>
                  </a:lnTo>
                  <a:cubicBezTo>
                    <a:pt x="76200" y="1292542"/>
                    <a:pt x="74295" y="1288733"/>
                    <a:pt x="73342" y="1285875"/>
                  </a:cubicBezTo>
                  <a:close/>
                  <a:moveTo>
                    <a:pt x="55245" y="1238250"/>
                  </a:moveTo>
                  <a:lnTo>
                    <a:pt x="1850708" y="1238250"/>
                  </a:lnTo>
                  <a:cubicBezTo>
                    <a:pt x="1848803" y="1241108"/>
                    <a:pt x="1847850" y="1244917"/>
                    <a:pt x="1846898" y="1247775"/>
                  </a:cubicBezTo>
                  <a:lnTo>
                    <a:pt x="59055" y="1247775"/>
                  </a:lnTo>
                  <a:cubicBezTo>
                    <a:pt x="57150" y="1244917"/>
                    <a:pt x="56197" y="1241108"/>
                    <a:pt x="55245" y="1238250"/>
                  </a:cubicBezTo>
                  <a:close/>
                  <a:moveTo>
                    <a:pt x="40004" y="1190625"/>
                  </a:moveTo>
                  <a:lnTo>
                    <a:pt x="1865947" y="1190625"/>
                  </a:lnTo>
                  <a:cubicBezTo>
                    <a:pt x="1864994" y="1193483"/>
                    <a:pt x="1864042" y="1197292"/>
                    <a:pt x="1863089" y="1200150"/>
                  </a:cubicBezTo>
                  <a:lnTo>
                    <a:pt x="42862" y="1200150"/>
                  </a:lnTo>
                  <a:cubicBezTo>
                    <a:pt x="41909" y="1197292"/>
                    <a:pt x="40957" y="1193483"/>
                    <a:pt x="40004" y="1190625"/>
                  </a:cubicBezTo>
                  <a:close/>
                  <a:moveTo>
                    <a:pt x="26669" y="1143000"/>
                  </a:moveTo>
                  <a:lnTo>
                    <a:pt x="1878329" y="1143000"/>
                  </a:lnTo>
                  <a:cubicBezTo>
                    <a:pt x="1878329" y="1145858"/>
                    <a:pt x="1877377" y="1149667"/>
                    <a:pt x="1876424" y="1152525"/>
                  </a:cubicBezTo>
                  <a:lnTo>
                    <a:pt x="29526" y="1152525"/>
                  </a:lnTo>
                  <a:cubicBezTo>
                    <a:pt x="28574" y="1149667"/>
                    <a:pt x="27622" y="1145858"/>
                    <a:pt x="26669" y="1143000"/>
                  </a:cubicBezTo>
                  <a:close/>
                  <a:moveTo>
                    <a:pt x="16192" y="1095375"/>
                  </a:moveTo>
                  <a:lnTo>
                    <a:pt x="1888807" y="1095375"/>
                  </a:lnTo>
                  <a:cubicBezTo>
                    <a:pt x="1887855" y="1098233"/>
                    <a:pt x="1887855" y="1102042"/>
                    <a:pt x="1886902" y="1104900"/>
                  </a:cubicBezTo>
                  <a:lnTo>
                    <a:pt x="18097" y="1104900"/>
                  </a:lnTo>
                  <a:cubicBezTo>
                    <a:pt x="17144" y="1102042"/>
                    <a:pt x="17144" y="1098233"/>
                    <a:pt x="16192" y="1095375"/>
                  </a:cubicBezTo>
                  <a:close/>
                  <a:moveTo>
                    <a:pt x="8572" y="1047750"/>
                  </a:moveTo>
                  <a:lnTo>
                    <a:pt x="1896427" y="1047750"/>
                  </a:lnTo>
                  <a:cubicBezTo>
                    <a:pt x="1896427" y="1050608"/>
                    <a:pt x="1895475" y="1054417"/>
                    <a:pt x="1895475" y="1057275"/>
                  </a:cubicBezTo>
                  <a:lnTo>
                    <a:pt x="9525" y="1057275"/>
                  </a:lnTo>
                  <a:cubicBezTo>
                    <a:pt x="9525" y="1054417"/>
                    <a:pt x="8572" y="1050608"/>
                    <a:pt x="8572" y="1047750"/>
                  </a:cubicBezTo>
                  <a:close/>
                  <a:moveTo>
                    <a:pt x="3810" y="1000125"/>
                  </a:moveTo>
                  <a:lnTo>
                    <a:pt x="1902143" y="1000125"/>
                  </a:lnTo>
                  <a:cubicBezTo>
                    <a:pt x="1902143" y="1002983"/>
                    <a:pt x="1901190" y="1006792"/>
                    <a:pt x="1901190" y="1009650"/>
                  </a:cubicBezTo>
                  <a:lnTo>
                    <a:pt x="4762" y="1009650"/>
                  </a:lnTo>
                  <a:cubicBezTo>
                    <a:pt x="4762" y="1006792"/>
                    <a:pt x="3810" y="1002983"/>
                    <a:pt x="3810" y="1000125"/>
                  </a:cubicBezTo>
                  <a:close/>
                  <a:moveTo>
                    <a:pt x="952" y="952500"/>
                  </a:moveTo>
                  <a:lnTo>
                    <a:pt x="1904047" y="952500"/>
                  </a:lnTo>
                  <a:cubicBezTo>
                    <a:pt x="1904047" y="955358"/>
                    <a:pt x="1904047" y="959167"/>
                    <a:pt x="1904047" y="962025"/>
                  </a:cubicBezTo>
                  <a:lnTo>
                    <a:pt x="952" y="962025"/>
                  </a:lnTo>
                  <a:cubicBezTo>
                    <a:pt x="952" y="959167"/>
                    <a:pt x="952" y="955358"/>
                    <a:pt x="952" y="952500"/>
                  </a:cubicBezTo>
                  <a:close/>
                  <a:moveTo>
                    <a:pt x="0" y="904875"/>
                  </a:moveTo>
                  <a:lnTo>
                    <a:pt x="1905000" y="904875"/>
                  </a:lnTo>
                  <a:cubicBezTo>
                    <a:pt x="1905000" y="907733"/>
                    <a:pt x="1905000" y="911542"/>
                    <a:pt x="1905000" y="914400"/>
                  </a:cubicBezTo>
                  <a:lnTo>
                    <a:pt x="0" y="914400"/>
                  </a:lnTo>
                  <a:cubicBezTo>
                    <a:pt x="0" y="911542"/>
                    <a:pt x="0" y="907733"/>
                    <a:pt x="0" y="904875"/>
                  </a:cubicBezTo>
                  <a:close/>
                  <a:moveTo>
                    <a:pt x="1905" y="857250"/>
                  </a:moveTo>
                  <a:lnTo>
                    <a:pt x="1902142" y="857250"/>
                  </a:lnTo>
                  <a:cubicBezTo>
                    <a:pt x="1903095" y="860108"/>
                    <a:pt x="1903095" y="863917"/>
                    <a:pt x="1903095" y="866775"/>
                  </a:cubicBezTo>
                  <a:lnTo>
                    <a:pt x="952" y="866775"/>
                  </a:lnTo>
                  <a:cubicBezTo>
                    <a:pt x="1905" y="863917"/>
                    <a:pt x="1905" y="860108"/>
                    <a:pt x="1905" y="857250"/>
                  </a:cubicBezTo>
                  <a:close/>
                  <a:moveTo>
                    <a:pt x="6667" y="809625"/>
                  </a:moveTo>
                  <a:lnTo>
                    <a:pt x="1899285" y="809625"/>
                  </a:lnTo>
                  <a:cubicBezTo>
                    <a:pt x="1899285" y="812483"/>
                    <a:pt x="1900238" y="816292"/>
                    <a:pt x="1900238" y="819150"/>
                  </a:cubicBezTo>
                  <a:lnTo>
                    <a:pt x="5715" y="819150"/>
                  </a:lnTo>
                  <a:cubicBezTo>
                    <a:pt x="5715" y="816292"/>
                    <a:pt x="6667" y="812483"/>
                    <a:pt x="6667" y="809625"/>
                  </a:cubicBezTo>
                  <a:close/>
                  <a:moveTo>
                    <a:pt x="13335" y="762000"/>
                  </a:moveTo>
                  <a:lnTo>
                    <a:pt x="1891665" y="762000"/>
                  </a:lnTo>
                  <a:cubicBezTo>
                    <a:pt x="1892618" y="764858"/>
                    <a:pt x="1892618" y="768667"/>
                    <a:pt x="1893570" y="771525"/>
                  </a:cubicBezTo>
                  <a:lnTo>
                    <a:pt x="11430" y="771525"/>
                  </a:lnTo>
                  <a:cubicBezTo>
                    <a:pt x="12382" y="768667"/>
                    <a:pt x="12382" y="764858"/>
                    <a:pt x="13335" y="762000"/>
                  </a:cubicBezTo>
                  <a:close/>
                  <a:moveTo>
                    <a:pt x="21907" y="714375"/>
                  </a:moveTo>
                  <a:lnTo>
                    <a:pt x="1883092" y="714375"/>
                  </a:lnTo>
                  <a:cubicBezTo>
                    <a:pt x="1884045" y="717233"/>
                    <a:pt x="1884045" y="721042"/>
                    <a:pt x="1884997" y="723900"/>
                  </a:cubicBezTo>
                  <a:lnTo>
                    <a:pt x="20002" y="723900"/>
                  </a:lnTo>
                  <a:cubicBezTo>
                    <a:pt x="20955" y="721042"/>
                    <a:pt x="20955" y="717233"/>
                    <a:pt x="21907" y="714375"/>
                  </a:cubicBezTo>
                  <a:close/>
                  <a:moveTo>
                    <a:pt x="34289" y="666750"/>
                  </a:moveTo>
                  <a:lnTo>
                    <a:pt x="1870710" y="666750"/>
                  </a:lnTo>
                  <a:cubicBezTo>
                    <a:pt x="1871662" y="669608"/>
                    <a:pt x="1872615" y="673417"/>
                    <a:pt x="1873567" y="676275"/>
                  </a:cubicBezTo>
                  <a:lnTo>
                    <a:pt x="31432" y="676275"/>
                  </a:lnTo>
                  <a:cubicBezTo>
                    <a:pt x="32385" y="673417"/>
                    <a:pt x="33337" y="669608"/>
                    <a:pt x="34289" y="666750"/>
                  </a:cubicBezTo>
                  <a:close/>
                  <a:moveTo>
                    <a:pt x="48577" y="619125"/>
                  </a:moveTo>
                  <a:lnTo>
                    <a:pt x="1857375" y="619125"/>
                  </a:lnTo>
                  <a:cubicBezTo>
                    <a:pt x="1858328" y="621983"/>
                    <a:pt x="1859280" y="625792"/>
                    <a:pt x="1860233" y="628650"/>
                  </a:cubicBezTo>
                  <a:lnTo>
                    <a:pt x="45720" y="628650"/>
                  </a:lnTo>
                  <a:cubicBezTo>
                    <a:pt x="46672" y="625792"/>
                    <a:pt x="47625" y="621983"/>
                    <a:pt x="48577" y="619125"/>
                  </a:cubicBezTo>
                  <a:close/>
                  <a:moveTo>
                    <a:pt x="65722" y="571500"/>
                  </a:moveTo>
                  <a:lnTo>
                    <a:pt x="1839277" y="571500"/>
                  </a:lnTo>
                  <a:cubicBezTo>
                    <a:pt x="1840230" y="574357"/>
                    <a:pt x="1842135" y="578168"/>
                    <a:pt x="1843087" y="581025"/>
                  </a:cubicBezTo>
                  <a:lnTo>
                    <a:pt x="61912" y="581025"/>
                  </a:lnTo>
                  <a:cubicBezTo>
                    <a:pt x="62864" y="578168"/>
                    <a:pt x="64770" y="574357"/>
                    <a:pt x="65722" y="571500"/>
                  </a:cubicBezTo>
                  <a:close/>
                  <a:moveTo>
                    <a:pt x="85725" y="523875"/>
                  </a:moveTo>
                  <a:lnTo>
                    <a:pt x="1819275" y="523875"/>
                  </a:lnTo>
                  <a:cubicBezTo>
                    <a:pt x="1820227" y="526732"/>
                    <a:pt x="1822132" y="530543"/>
                    <a:pt x="1823085" y="533400"/>
                  </a:cubicBezTo>
                  <a:lnTo>
                    <a:pt x="80962" y="533400"/>
                  </a:lnTo>
                  <a:cubicBezTo>
                    <a:pt x="82867" y="530543"/>
                    <a:pt x="83820" y="526732"/>
                    <a:pt x="85725" y="523875"/>
                  </a:cubicBezTo>
                  <a:close/>
                  <a:moveTo>
                    <a:pt x="109538" y="476250"/>
                  </a:moveTo>
                  <a:lnTo>
                    <a:pt x="1796415" y="476250"/>
                  </a:lnTo>
                  <a:cubicBezTo>
                    <a:pt x="1798320" y="479107"/>
                    <a:pt x="1799273" y="482918"/>
                    <a:pt x="1801178" y="485775"/>
                  </a:cubicBezTo>
                  <a:lnTo>
                    <a:pt x="104775" y="485775"/>
                  </a:lnTo>
                  <a:cubicBezTo>
                    <a:pt x="105728" y="482918"/>
                    <a:pt x="107633" y="479107"/>
                    <a:pt x="109538" y="476250"/>
                  </a:cubicBezTo>
                  <a:close/>
                  <a:moveTo>
                    <a:pt x="136207" y="428625"/>
                  </a:moveTo>
                  <a:lnTo>
                    <a:pt x="1768792" y="428625"/>
                  </a:lnTo>
                  <a:cubicBezTo>
                    <a:pt x="1770697" y="431482"/>
                    <a:pt x="1772602" y="435293"/>
                    <a:pt x="1774507" y="438150"/>
                  </a:cubicBezTo>
                  <a:lnTo>
                    <a:pt x="130492" y="438150"/>
                  </a:lnTo>
                  <a:cubicBezTo>
                    <a:pt x="132397" y="435293"/>
                    <a:pt x="134302" y="431482"/>
                    <a:pt x="136207" y="428625"/>
                  </a:cubicBezTo>
                  <a:close/>
                  <a:moveTo>
                    <a:pt x="166687" y="381000"/>
                  </a:moveTo>
                  <a:lnTo>
                    <a:pt x="1738312" y="381000"/>
                  </a:lnTo>
                  <a:cubicBezTo>
                    <a:pt x="1741169" y="383857"/>
                    <a:pt x="1743074" y="387668"/>
                    <a:pt x="1744979" y="390525"/>
                  </a:cubicBezTo>
                  <a:lnTo>
                    <a:pt x="160019" y="390525"/>
                  </a:lnTo>
                  <a:cubicBezTo>
                    <a:pt x="162877" y="387668"/>
                    <a:pt x="164782" y="383857"/>
                    <a:pt x="166687" y="381000"/>
                  </a:cubicBezTo>
                  <a:close/>
                  <a:moveTo>
                    <a:pt x="201929" y="333375"/>
                  </a:moveTo>
                  <a:lnTo>
                    <a:pt x="1704022" y="333375"/>
                  </a:lnTo>
                  <a:cubicBezTo>
                    <a:pt x="1706879" y="336232"/>
                    <a:pt x="1708784" y="340043"/>
                    <a:pt x="1711642" y="342900"/>
                  </a:cubicBezTo>
                  <a:lnTo>
                    <a:pt x="194309" y="342900"/>
                  </a:lnTo>
                  <a:cubicBezTo>
                    <a:pt x="197167" y="340043"/>
                    <a:pt x="199072" y="336232"/>
                    <a:pt x="201929" y="333375"/>
                  </a:cubicBezTo>
                  <a:close/>
                  <a:moveTo>
                    <a:pt x="240981" y="285750"/>
                  </a:moveTo>
                  <a:lnTo>
                    <a:pt x="1664017" y="285750"/>
                  </a:lnTo>
                  <a:cubicBezTo>
                    <a:pt x="1666874" y="288607"/>
                    <a:pt x="1669732" y="292418"/>
                    <a:pt x="1672589" y="295275"/>
                  </a:cubicBezTo>
                  <a:lnTo>
                    <a:pt x="232409" y="295275"/>
                  </a:lnTo>
                  <a:cubicBezTo>
                    <a:pt x="235267" y="292418"/>
                    <a:pt x="238124" y="288607"/>
                    <a:pt x="240981" y="285750"/>
                  </a:cubicBezTo>
                  <a:close/>
                  <a:moveTo>
                    <a:pt x="286702" y="238125"/>
                  </a:moveTo>
                  <a:lnTo>
                    <a:pt x="1619250" y="238125"/>
                  </a:lnTo>
                  <a:cubicBezTo>
                    <a:pt x="1622107" y="240982"/>
                    <a:pt x="1625917" y="244793"/>
                    <a:pt x="1628775" y="247650"/>
                  </a:cubicBezTo>
                  <a:lnTo>
                    <a:pt x="277177" y="247650"/>
                  </a:lnTo>
                  <a:cubicBezTo>
                    <a:pt x="280034" y="244793"/>
                    <a:pt x="282892" y="240982"/>
                    <a:pt x="286702" y="238125"/>
                  </a:cubicBezTo>
                  <a:close/>
                  <a:moveTo>
                    <a:pt x="339090" y="190500"/>
                  </a:moveTo>
                  <a:lnTo>
                    <a:pt x="1565910" y="190500"/>
                  </a:lnTo>
                  <a:cubicBezTo>
                    <a:pt x="1569720" y="193357"/>
                    <a:pt x="1573530" y="197168"/>
                    <a:pt x="1577340" y="200025"/>
                  </a:cubicBezTo>
                  <a:lnTo>
                    <a:pt x="327660" y="200025"/>
                  </a:lnTo>
                  <a:cubicBezTo>
                    <a:pt x="331470" y="197168"/>
                    <a:pt x="335280" y="193357"/>
                    <a:pt x="339090" y="190500"/>
                  </a:cubicBezTo>
                  <a:close/>
                  <a:moveTo>
                    <a:pt x="400049" y="142875"/>
                  </a:moveTo>
                  <a:lnTo>
                    <a:pt x="1503997" y="142875"/>
                  </a:lnTo>
                  <a:cubicBezTo>
                    <a:pt x="1508759" y="145733"/>
                    <a:pt x="1512569" y="149542"/>
                    <a:pt x="1517332" y="152400"/>
                  </a:cubicBezTo>
                  <a:lnTo>
                    <a:pt x="386714" y="152400"/>
                  </a:lnTo>
                  <a:cubicBezTo>
                    <a:pt x="391477" y="149542"/>
                    <a:pt x="395287" y="145733"/>
                    <a:pt x="400049" y="142875"/>
                  </a:cubicBezTo>
                  <a:close/>
                  <a:moveTo>
                    <a:pt x="474345" y="95250"/>
                  </a:moveTo>
                  <a:lnTo>
                    <a:pt x="1429702" y="95250"/>
                  </a:lnTo>
                  <a:cubicBezTo>
                    <a:pt x="1435417" y="98108"/>
                    <a:pt x="1440180" y="101917"/>
                    <a:pt x="1445895" y="104775"/>
                  </a:cubicBezTo>
                  <a:lnTo>
                    <a:pt x="458152" y="104775"/>
                  </a:lnTo>
                  <a:cubicBezTo>
                    <a:pt x="463867" y="101917"/>
                    <a:pt x="468630" y="98108"/>
                    <a:pt x="474345" y="95250"/>
                  </a:cubicBezTo>
                  <a:close/>
                  <a:moveTo>
                    <a:pt x="568642" y="47625"/>
                  </a:moveTo>
                  <a:lnTo>
                    <a:pt x="1337309" y="47625"/>
                  </a:lnTo>
                  <a:cubicBezTo>
                    <a:pt x="1343977" y="50483"/>
                    <a:pt x="1351597" y="54292"/>
                    <a:pt x="1358265" y="57150"/>
                  </a:cubicBezTo>
                  <a:lnTo>
                    <a:pt x="547687" y="57150"/>
                  </a:lnTo>
                  <a:cubicBezTo>
                    <a:pt x="554355" y="54292"/>
                    <a:pt x="561975" y="50483"/>
                    <a:pt x="568642" y="47625"/>
                  </a:cubicBezTo>
                  <a:close/>
                  <a:moveTo>
                    <a:pt x="702945" y="0"/>
                  </a:moveTo>
                  <a:lnTo>
                    <a:pt x="1203960" y="0"/>
                  </a:lnTo>
                  <a:cubicBezTo>
                    <a:pt x="1214438" y="2858"/>
                    <a:pt x="1225867" y="5715"/>
                    <a:pt x="1236345" y="9525"/>
                  </a:cubicBezTo>
                  <a:lnTo>
                    <a:pt x="670560" y="9525"/>
                  </a:lnTo>
                  <a:cubicBezTo>
                    <a:pt x="681037" y="5715"/>
                    <a:pt x="692467" y="2858"/>
                    <a:pt x="702945" y="0"/>
                  </a:cubicBezTo>
                  <a:close/>
                </a:path>
              </a:pathLst>
            </a:custGeom>
            <a:solidFill>
              <a:schemeClr val="tx2">
                <a:alpha val="10000"/>
              </a:schemeClr>
            </a:solidFill>
            <a:ln w="14015" cap="flat">
              <a:noFill/>
              <a:prstDash val="solid"/>
              <a:miter/>
            </a:ln>
          </p:spPr>
          <p:txBody>
            <a:bodyPr rtlCol="0" anchor="ctr"/>
            <a:lstStyle/>
            <a:p>
              <a:pPr lvl="0"/>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形状 60">
              <a:extLst>
                <a:ext uri="{FF2B5EF4-FFF2-40B4-BE49-F238E27FC236}">
                  <a16:creationId xmlns:a16="http://schemas.microsoft.com/office/drawing/2014/main" xmlns="" id="{E2EF584E-2264-4AC3-9BF3-AA5E54DE8D11}"/>
                </a:ext>
              </a:extLst>
            </p:cNvPr>
            <p:cNvSpPr/>
            <p:nvPr/>
          </p:nvSpPr>
          <p:spPr>
            <a:xfrm>
              <a:off x="9421670" y="0"/>
              <a:ext cx="2770331" cy="1398732"/>
            </a:xfrm>
            <a:custGeom>
              <a:avLst/>
              <a:gdLst>
                <a:gd name="connsiteX0" fmla="*/ 685 w 2770331"/>
                <a:gd name="connsiteY0" fmla="*/ 0 h 1398732"/>
                <a:gd name="connsiteX1" fmla="*/ 2769647 w 2770331"/>
                <a:gd name="connsiteY1" fmla="*/ 0 h 1398732"/>
                <a:gd name="connsiteX2" fmla="*/ 2770331 w 2770331"/>
                <a:gd name="connsiteY2" fmla="*/ 13546 h 1398732"/>
                <a:gd name="connsiteX3" fmla="*/ 2770331 w 2770331"/>
                <a:gd name="connsiteY3" fmla="*/ 13586 h 1398732"/>
                <a:gd name="connsiteX4" fmla="*/ 2763181 w 2770331"/>
                <a:gd name="connsiteY4" fmla="*/ 155191 h 1398732"/>
                <a:gd name="connsiteX5" fmla="*/ 1385167 w 2770331"/>
                <a:gd name="connsiteY5" fmla="*/ 1398732 h 1398732"/>
                <a:gd name="connsiteX6" fmla="*/ 0 w 2770331"/>
                <a:gd name="connsiteY6" fmla="*/ 13566 h 1398732"/>
                <a:gd name="connsiteX7" fmla="*/ 685 w 2770331"/>
                <a:gd name="connsiteY7" fmla="*/ 0 h 13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0331" h="1398732">
                  <a:moveTo>
                    <a:pt x="685" y="0"/>
                  </a:moveTo>
                  <a:lnTo>
                    <a:pt x="2769647" y="0"/>
                  </a:lnTo>
                  <a:lnTo>
                    <a:pt x="2770331" y="13546"/>
                  </a:lnTo>
                  <a:lnTo>
                    <a:pt x="2770331" y="13586"/>
                  </a:lnTo>
                  <a:lnTo>
                    <a:pt x="2763181" y="155191"/>
                  </a:lnTo>
                  <a:cubicBezTo>
                    <a:pt x="2692246" y="853670"/>
                    <a:pt x="2102359" y="1398732"/>
                    <a:pt x="1385167" y="1398732"/>
                  </a:cubicBezTo>
                  <a:cubicBezTo>
                    <a:pt x="620160" y="1398732"/>
                    <a:pt x="0" y="778572"/>
                    <a:pt x="0" y="13566"/>
                  </a:cubicBezTo>
                  <a:lnTo>
                    <a:pt x="685" y="0"/>
                  </a:lnTo>
                  <a:close/>
                </a:path>
              </a:pathLst>
            </a:custGeom>
            <a:solidFill>
              <a:schemeClr val="tx2">
                <a:alpha val="10000"/>
              </a:schemeClr>
            </a:solidFill>
            <a:ln w="11088" cap="flat">
              <a:noFill/>
              <a:prstDash val="solid"/>
              <a:miter/>
            </a:ln>
          </p:spPr>
          <p:txBody>
            <a:bodyPr rtlCol="0" anchor="ctr"/>
            <a:lstStyle/>
            <a:p>
              <a:pPr lvl="0"/>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形状 61">
              <a:extLst>
                <a:ext uri="{FF2B5EF4-FFF2-40B4-BE49-F238E27FC236}">
                  <a16:creationId xmlns:a16="http://schemas.microsoft.com/office/drawing/2014/main" xmlns="" id="{5FEF2384-F66D-4626-BB03-F5AD7219248E}"/>
                </a:ext>
              </a:extLst>
            </p:cNvPr>
            <p:cNvSpPr/>
            <p:nvPr/>
          </p:nvSpPr>
          <p:spPr>
            <a:xfrm>
              <a:off x="5252643" y="3384444"/>
              <a:ext cx="4217150" cy="3473556"/>
            </a:xfrm>
            <a:custGeom>
              <a:avLst/>
              <a:gdLst>
                <a:gd name="connsiteX0" fmla="*/ 2852892 w 4217150"/>
                <a:gd name="connsiteY0" fmla="*/ 466 h 3473556"/>
                <a:gd name="connsiteX1" fmla="*/ 3516107 w 4217150"/>
                <a:gd name="connsiteY1" fmla="*/ 187901 h 3473556"/>
                <a:gd name="connsiteX2" fmla="*/ 4029249 w 4217150"/>
                <a:gd name="connsiteY2" fmla="*/ 2103072 h 3473556"/>
                <a:gd name="connsiteX3" fmla="*/ 3237888 w 4217150"/>
                <a:gd name="connsiteY3" fmla="*/ 3473556 h 3473556"/>
                <a:gd name="connsiteX4" fmla="*/ 0 w 4217150"/>
                <a:gd name="connsiteY4" fmla="*/ 3473556 h 3473556"/>
                <a:gd name="connsiteX5" fmla="*/ 1600936 w 4217150"/>
                <a:gd name="connsiteY5" fmla="*/ 701044 h 3473556"/>
                <a:gd name="connsiteX6" fmla="*/ 2852892 w 4217150"/>
                <a:gd name="connsiteY6" fmla="*/ 466 h 347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150" h="3473556">
                  <a:moveTo>
                    <a:pt x="2852892" y="466"/>
                  </a:moveTo>
                  <a:cubicBezTo>
                    <a:pt x="3078904" y="6295"/>
                    <a:pt x="3306679" y="66976"/>
                    <a:pt x="3516107" y="187901"/>
                  </a:cubicBezTo>
                  <a:cubicBezTo>
                    <a:pt x="4186277" y="574861"/>
                    <a:pt x="4416209" y="1432902"/>
                    <a:pt x="4029249" y="2103072"/>
                  </a:cubicBezTo>
                  <a:lnTo>
                    <a:pt x="3237888" y="3473556"/>
                  </a:lnTo>
                  <a:lnTo>
                    <a:pt x="0" y="3473556"/>
                  </a:lnTo>
                  <a:lnTo>
                    <a:pt x="1600936" y="701044"/>
                  </a:lnTo>
                  <a:cubicBezTo>
                    <a:pt x="1866971" y="240302"/>
                    <a:pt x="2355666" y="-12359"/>
                    <a:pt x="2852892" y="466"/>
                  </a:cubicBezTo>
                  <a:close/>
                </a:path>
              </a:pathLst>
            </a:custGeom>
            <a:solidFill>
              <a:schemeClr val="tx2">
                <a:alpha val="10000"/>
              </a:schemeClr>
            </a:solidFill>
            <a:ln w="14015" cap="flat">
              <a:noFill/>
              <a:prstDash val="solid"/>
              <a:miter/>
            </a:ln>
          </p:spPr>
          <p:txBody>
            <a:bodyPr rtlCol="0" anchor="ctr"/>
            <a:lstStyle/>
            <a:p>
              <a:pPr lvl="0"/>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2" name="图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79" y="267755"/>
            <a:ext cx="3809524" cy="634921"/>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640" y="267755"/>
            <a:ext cx="6172200" cy="6572250"/>
          </a:xfrm>
          <a:prstGeom prst="rect">
            <a:avLst/>
          </a:prstGeom>
        </p:spPr>
      </p:pic>
    </p:spTree>
    <p:custDataLst>
      <p:tags r:id="rId1"/>
    </p:custDataLst>
    <p:extLst>
      <p:ext uri="{BB962C8B-B14F-4D97-AF65-F5344CB8AC3E}">
        <p14:creationId xmlns:p14="http://schemas.microsoft.com/office/powerpoint/2010/main" val="315860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a:t>
            </a:r>
            <a:r>
              <a:rPr lang="en-US" altLang="zh-CN" dirty="0" smtClean="0"/>
              <a:t> </a:t>
            </a:r>
            <a:r>
              <a:rPr lang="zh-CN" altLang="en-US" dirty="0" smtClean="0"/>
              <a:t>文献管理软件的下载、安装</a:t>
            </a:r>
            <a:endParaRPr lang="en-US" dirty="0"/>
          </a:p>
        </p:txBody>
      </p:sp>
      <p:grpSp>
        <p:nvGrpSpPr>
          <p:cNvPr id="16" name="2050bb6b-372e-42a0-b2e3-c7f1a8e63cb4.source.3.zh-Hans">
            <a:extLst>
              <a:ext uri="{FF2B5EF4-FFF2-40B4-BE49-F238E27FC236}">
                <a16:creationId xmlns:a16="http://schemas.microsoft.com/office/drawing/2014/main" xmlns="" id="{D1C95EC1-84D4-F0CA-A610-BE639ABB1C97}"/>
              </a:ext>
            </a:extLst>
          </p:cNvPr>
          <p:cNvGrpSpPr/>
          <p:nvPr/>
        </p:nvGrpSpPr>
        <p:grpSpPr>
          <a:xfrm>
            <a:off x="669751" y="1141137"/>
            <a:ext cx="10800736" cy="5716863"/>
            <a:chOff x="669751" y="1141137"/>
            <a:chExt cx="10800736" cy="5716863"/>
          </a:xfrm>
        </p:grpSpPr>
        <p:sp>
          <p:nvSpPr>
            <p:cNvPr id="11" name="任意多边形: 形状 10">
              <a:extLst>
                <a:ext uri="{FF2B5EF4-FFF2-40B4-BE49-F238E27FC236}">
                  <a16:creationId xmlns:a16="http://schemas.microsoft.com/office/drawing/2014/main" xmlns="" id="{D7BE2E2F-1622-05A0-AFED-B48924D031E0}"/>
                </a:ext>
              </a:extLst>
            </p:cNvPr>
            <p:cNvSpPr/>
            <p:nvPr/>
          </p:nvSpPr>
          <p:spPr>
            <a:xfrm>
              <a:off x="669751" y="1141137"/>
              <a:ext cx="476250" cy="377952"/>
            </a:xfrm>
            <a:custGeom>
              <a:avLst/>
              <a:gdLst>
                <a:gd name="connsiteX0" fmla="*/ 476250 w 476250"/>
                <a:gd name="connsiteY0" fmla="*/ 0 h 377952"/>
                <a:gd name="connsiteX1" fmla="*/ 476250 w 476250"/>
                <a:gd name="connsiteY1" fmla="*/ 81725 h 377952"/>
                <a:gd name="connsiteX2" fmla="*/ 367570 w 476250"/>
                <a:gd name="connsiteY2" fmla="*/ 187452 h 377952"/>
                <a:gd name="connsiteX3" fmla="*/ 476250 w 476250"/>
                <a:gd name="connsiteY3" fmla="*/ 187452 h 377952"/>
                <a:gd name="connsiteX4" fmla="*/ 476250 w 476250"/>
                <a:gd name="connsiteY4" fmla="*/ 377952 h 377952"/>
                <a:gd name="connsiteX5" fmla="*/ 285750 w 476250"/>
                <a:gd name="connsiteY5" fmla="*/ 377952 h 377952"/>
                <a:gd name="connsiteX6" fmla="*/ 285750 w 476250"/>
                <a:gd name="connsiteY6" fmla="*/ 187452 h 377952"/>
                <a:gd name="connsiteX7" fmla="*/ 476250 w 476250"/>
                <a:gd name="connsiteY7" fmla="*/ 0 h 377952"/>
                <a:gd name="connsiteX8" fmla="*/ 190500 w 476250"/>
                <a:gd name="connsiteY8" fmla="*/ 0 h 377952"/>
                <a:gd name="connsiteX9" fmla="*/ 190500 w 476250"/>
                <a:gd name="connsiteY9" fmla="*/ 81725 h 377952"/>
                <a:gd name="connsiteX10" fmla="*/ 81820 w 476250"/>
                <a:gd name="connsiteY10" fmla="*/ 187452 h 377952"/>
                <a:gd name="connsiteX11" fmla="*/ 190500 w 476250"/>
                <a:gd name="connsiteY11" fmla="*/ 187452 h 377952"/>
                <a:gd name="connsiteX12" fmla="*/ 190500 w 476250"/>
                <a:gd name="connsiteY12" fmla="*/ 377952 h 377952"/>
                <a:gd name="connsiteX13" fmla="*/ 0 w 476250"/>
                <a:gd name="connsiteY13" fmla="*/ 377952 h 377952"/>
                <a:gd name="connsiteX14" fmla="*/ 0 w 476250"/>
                <a:gd name="connsiteY14" fmla="*/ 187452 h 377952"/>
                <a:gd name="connsiteX15" fmla="*/ 190500 w 476250"/>
                <a:gd name="connsiteY15" fmla="*/ 0 h 37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250" h="377952">
                  <a:moveTo>
                    <a:pt x="476250" y="0"/>
                  </a:moveTo>
                  <a:lnTo>
                    <a:pt x="476250" y="81725"/>
                  </a:lnTo>
                  <a:cubicBezTo>
                    <a:pt x="417383" y="81753"/>
                    <a:pt x="369219" y="128608"/>
                    <a:pt x="367570" y="187452"/>
                  </a:cubicBezTo>
                  <a:lnTo>
                    <a:pt x="476250" y="187452"/>
                  </a:lnTo>
                  <a:lnTo>
                    <a:pt x="476250" y="377952"/>
                  </a:lnTo>
                  <a:lnTo>
                    <a:pt x="285750" y="377952"/>
                  </a:lnTo>
                  <a:lnTo>
                    <a:pt x="285750" y="187452"/>
                  </a:lnTo>
                  <a:cubicBezTo>
                    <a:pt x="287415" y="83434"/>
                    <a:pt x="372219" y="-13"/>
                    <a:pt x="476250" y="0"/>
                  </a:cubicBezTo>
                  <a:close/>
                  <a:moveTo>
                    <a:pt x="190500" y="0"/>
                  </a:moveTo>
                  <a:lnTo>
                    <a:pt x="190500" y="81725"/>
                  </a:lnTo>
                  <a:cubicBezTo>
                    <a:pt x="131633" y="81753"/>
                    <a:pt x="83469" y="128608"/>
                    <a:pt x="81820" y="187452"/>
                  </a:cubicBezTo>
                  <a:lnTo>
                    <a:pt x="190500" y="187452"/>
                  </a:lnTo>
                  <a:lnTo>
                    <a:pt x="190500" y="377952"/>
                  </a:lnTo>
                  <a:lnTo>
                    <a:pt x="0" y="377952"/>
                  </a:lnTo>
                  <a:lnTo>
                    <a:pt x="0" y="187452"/>
                  </a:lnTo>
                  <a:cubicBezTo>
                    <a:pt x="1665" y="83434"/>
                    <a:pt x="86469" y="-13"/>
                    <a:pt x="190500" y="0"/>
                  </a:cubicBezTo>
                  <a:close/>
                </a:path>
              </a:pathLst>
            </a:custGeom>
            <a:solidFill>
              <a:schemeClr val="accent1"/>
            </a:solidFill>
            <a:ln w="6055" cap="flat">
              <a:noFill/>
              <a:prstDash val="solid"/>
              <a:miter/>
            </a:ln>
          </p:spPr>
          <p:txBody>
            <a:bodyPr rtlCol="0" anchor="ctr"/>
            <a:lstStyle/>
            <a:p>
              <a:endParaRPr lang="zh-CN" altLang="en-US"/>
            </a:p>
          </p:txBody>
        </p:sp>
        <p:cxnSp>
          <p:nvCxnSpPr>
            <p:cNvPr id="108" name="iṣlíḋê">
              <a:extLst>
                <a:ext uri="{FF2B5EF4-FFF2-40B4-BE49-F238E27FC236}">
                  <a16:creationId xmlns:a16="http://schemas.microsoft.com/office/drawing/2014/main" xmlns="" id="{70012900-CC0E-B27D-4737-A5011EFD7120}"/>
                </a:ext>
              </a:extLst>
            </p:cNvPr>
            <p:cNvCxnSpPr>
              <a:cxnSpLocks/>
            </p:cNvCxnSpPr>
            <p:nvPr/>
          </p:nvCxnSpPr>
          <p:spPr>
            <a:xfrm>
              <a:off x="6097811" y="5492220"/>
              <a:ext cx="0" cy="1365780"/>
            </a:xfrm>
            <a:prstGeom prst="line">
              <a:avLst/>
            </a:prstGeom>
            <a:ln w="25400">
              <a:solidFill>
                <a:schemeClr val="tx2">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íṩḻiḑè">
              <a:extLst>
                <a:ext uri="{FF2B5EF4-FFF2-40B4-BE49-F238E27FC236}">
                  <a16:creationId xmlns:a16="http://schemas.microsoft.com/office/drawing/2014/main" xmlns="" id="{B32F002B-85F6-A08C-C07D-F749CA96C9F6}"/>
                </a:ext>
              </a:extLst>
            </p:cNvPr>
            <p:cNvCxnSpPr>
              <a:cxnSpLocks/>
            </p:cNvCxnSpPr>
            <p:nvPr/>
          </p:nvCxnSpPr>
          <p:spPr>
            <a:xfrm flipH="1">
              <a:off x="6094189" y="4097181"/>
              <a:ext cx="0" cy="1365780"/>
            </a:xfrm>
            <a:prstGeom prst="line">
              <a:avLst/>
            </a:prstGeom>
            <a:ln w="25400">
              <a:solidFill>
                <a:schemeClr val="tx2">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iš1iďe">
              <a:extLst>
                <a:ext uri="{FF2B5EF4-FFF2-40B4-BE49-F238E27FC236}">
                  <a16:creationId xmlns:a16="http://schemas.microsoft.com/office/drawing/2014/main" xmlns="" id="{F627C86E-342D-B4D8-EEEC-0441FB6BAAF1}"/>
                </a:ext>
              </a:extLst>
            </p:cNvPr>
            <p:cNvCxnSpPr>
              <a:cxnSpLocks/>
            </p:cNvCxnSpPr>
            <p:nvPr/>
          </p:nvCxnSpPr>
          <p:spPr>
            <a:xfrm>
              <a:off x="6097811" y="2695792"/>
              <a:ext cx="0" cy="1365780"/>
            </a:xfrm>
            <a:prstGeom prst="line">
              <a:avLst/>
            </a:prstGeom>
            <a:ln w="25400">
              <a:solidFill>
                <a:schemeClr val="tx2">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 name="Title">
              <a:extLst>
                <a:ext uri="{FF2B5EF4-FFF2-40B4-BE49-F238E27FC236}">
                  <a16:creationId xmlns:a16="http://schemas.microsoft.com/office/drawing/2014/main" xmlns="" id="{544ACD7F-78A6-0451-BFE5-469DBA620F43}"/>
                </a:ext>
              </a:extLst>
            </p:cNvPr>
            <p:cNvSpPr/>
            <p:nvPr/>
          </p:nvSpPr>
          <p:spPr>
            <a:xfrm>
              <a:off x="1194818" y="1536192"/>
              <a:ext cx="3822951" cy="1159600"/>
            </a:xfrm>
            <a:prstGeom prst="rect">
              <a:avLst/>
            </a:prstGeom>
          </p:spPr>
          <p:txBody>
            <a:bodyPr wrap="square" anchor="t" anchorCtr="0">
              <a:normAutofit lnSpcReduction="10000"/>
            </a:bodyPr>
            <a:lstStyle/>
            <a:p>
              <a:pPr>
                <a:buSzPct val="25000"/>
              </a:pPr>
              <a:r>
                <a:rPr lang="zh-CN" altLang="en-US" sz="2400" b="1" dirty="0" smtClean="0"/>
                <a:t>定向推荐网址，部分软件上载到群文件，精准满足读者需求</a:t>
              </a:r>
              <a:endParaRPr lang="en-US" dirty="0"/>
            </a:p>
          </p:txBody>
        </p:sp>
        <p:grpSp>
          <p:nvGrpSpPr>
            <p:cNvPr id="14" name="组合 13">
              <a:extLst>
                <a:ext uri="{FF2B5EF4-FFF2-40B4-BE49-F238E27FC236}">
                  <a16:creationId xmlns:a16="http://schemas.microsoft.com/office/drawing/2014/main" xmlns="" id="{09C483BD-5E32-8394-6ABD-55584A08EFF6}"/>
                </a:ext>
              </a:extLst>
            </p:cNvPr>
            <p:cNvGrpSpPr/>
            <p:nvPr/>
          </p:nvGrpSpPr>
          <p:grpSpPr>
            <a:xfrm>
              <a:off x="6404624" y="2046661"/>
              <a:ext cx="5065863" cy="1288075"/>
              <a:chOff x="6404624" y="2046661"/>
              <a:chExt cx="5065863" cy="1288075"/>
            </a:xfrm>
          </p:grpSpPr>
          <p:sp>
            <p:nvSpPr>
              <p:cNvPr id="53" name="ComponentBackground1">
                <a:extLst>
                  <a:ext uri="{FF2B5EF4-FFF2-40B4-BE49-F238E27FC236}">
                    <a16:creationId xmlns:a16="http://schemas.microsoft.com/office/drawing/2014/main" xmlns="" id="{62511408-8859-C224-15C2-5B7C62E99149}"/>
                  </a:ext>
                </a:extLst>
              </p:cNvPr>
              <p:cNvSpPr/>
              <p:nvPr/>
            </p:nvSpPr>
            <p:spPr>
              <a:xfrm>
                <a:off x="6674626" y="2046661"/>
                <a:ext cx="4795861" cy="1288075"/>
              </a:xfrm>
              <a:prstGeom prst="round2DiagRect">
                <a:avLst/>
              </a:prstGeom>
              <a:solidFill>
                <a:schemeClr val="accent1">
                  <a:alpha val="15000"/>
                </a:schemeClr>
              </a:solidFill>
              <a:ln w="12700" cap="flat">
                <a:noFill/>
                <a:prstDash val="solid"/>
                <a:miter/>
              </a:ln>
              <a:effectLst/>
            </p:spPr>
            <p:txBody>
              <a:bodyPr rtlCol="0" anchor="ctr">
                <a:normAutofit/>
              </a:bodyPr>
              <a:lstStyle/>
              <a:p>
                <a:endParaRPr lang="zh-CN" altLang="en-US" sz="1200"/>
              </a:p>
            </p:txBody>
          </p:sp>
          <p:sp>
            <p:nvSpPr>
              <p:cNvPr id="56" name="Bullet1">
                <a:extLst>
                  <a:ext uri="{FF2B5EF4-FFF2-40B4-BE49-F238E27FC236}">
                    <a16:creationId xmlns:a16="http://schemas.microsoft.com/office/drawing/2014/main" xmlns="" id="{32493A38-BD27-1D80-267A-4F4BDD74BE1C}"/>
                  </a:ext>
                </a:extLst>
              </p:cNvPr>
              <p:cNvSpPr/>
              <p:nvPr/>
            </p:nvSpPr>
            <p:spPr>
              <a:xfrm>
                <a:off x="6987953" y="2147368"/>
                <a:ext cx="4266534" cy="519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normAutofit/>
              </a:bodyPr>
              <a:lstStyle/>
              <a:p>
                <a:r>
                  <a:rPr kumimoji="1" lang="en-US" altLang="zh-CN" b="1" dirty="0" err="1" smtClean="0">
                    <a:solidFill>
                      <a:schemeClr val="tx1"/>
                    </a:solidFill>
                  </a:rPr>
                  <a:t>Zotero</a:t>
                </a:r>
                <a:endParaRPr lang="en-US" dirty="0"/>
              </a:p>
            </p:txBody>
          </p:sp>
          <p:sp>
            <p:nvSpPr>
              <p:cNvPr id="57" name="Text1">
                <a:extLst>
                  <a:ext uri="{FF2B5EF4-FFF2-40B4-BE49-F238E27FC236}">
                    <a16:creationId xmlns:a16="http://schemas.microsoft.com/office/drawing/2014/main" xmlns="" id="{E2D46B49-35CD-C43E-48D3-4FF4ACD1BF50}"/>
                  </a:ext>
                </a:extLst>
              </p:cNvPr>
              <p:cNvSpPr/>
              <p:nvPr/>
            </p:nvSpPr>
            <p:spPr>
              <a:xfrm>
                <a:off x="6987954" y="2666532"/>
                <a:ext cx="4266533" cy="602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rmAutofit/>
              </a:bodyPr>
              <a:lstStyle/>
              <a:p>
                <a:pPr>
                  <a:lnSpc>
                    <a:spcPct val="120000"/>
                  </a:lnSpc>
                </a:pPr>
                <a:r>
                  <a:rPr kumimoji="1" lang="zh-CN" altLang="en-US" sz="1600" b="1" dirty="0">
                    <a:solidFill>
                      <a:schemeClr val="tx1"/>
                    </a:solidFill>
                  </a:rPr>
                  <a:t>部分用户、特殊时段要翻墙</a:t>
                </a:r>
                <a:endParaRPr kumimoji="1" lang="en-US" sz="1600" b="1" dirty="0">
                  <a:solidFill>
                    <a:schemeClr val="tx1"/>
                  </a:solidFill>
                </a:endParaRPr>
              </a:p>
            </p:txBody>
          </p:sp>
          <p:sp>
            <p:nvSpPr>
              <p:cNvPr id="55" name="Number1">
                <a:extLst>
                  <a:ext uri="{FF2B5EF4-FFF2-40B4-BE49-F238E27FC236}">
                    <a16:creationId xmlns:a16="http://schemas.microsoft.com/office/drawing/2014/main" xmlns="" id="{E5D07716-FAF0-744E-991D-4A4EE09D8381}"/>
                  </a:ext>
                </a:extLst>
              </p:cNvPr>
              <p:cNvSpPr txBox="1"/>
              <p:nvPr/>
            </p:nvSpPr>
            <p:spPr>
              <a:xfrm>
                <a:off x="6404624" y="2420698"/>
                <a:ext cx="540000" cy="540000"/>
              </a:xfrm>
              <a:prstGeom prst="ellipse">
                <a:avLst/>
              </a:prstGeom>
              <a:gradFill>
                <a:gsLst>
                  <a:gs pos="0">
                    <a:schemeClr val="accent1">
                      <a:lumMod val="60000"/>
                      <a:lumOff val="40000"/>
                    </a:schemeClr>
                  </a:gs>
                  <a:gs pos="50000">
                    <a:schemeClr val="accent1"/>
                  </a:gs>
                </a:gsLst>
                <a:lin ang="2700000" scaled="0"/>
              </a:gradFill>
            </p:spPr>
            <p:txBody>
              <a:bodyPr wrap="none" lIns="91440" tIns="45720" rIns="91440" bIns="45720" rtlCol="0" anchor="ctr" anchorCtr="0">
                <a:normAutofit/>
              </a:bodyPr>
              <a:lstStyle>
                <a:defPPr>
                  <a:defRPr lang="zh-CN"/>
                </a:defPPr>
                <a:lvl1pPr algn="ctr">
                  <a:defRPr kumimoji="1" sz="1200" b="1">
                    <a:solidFill>
                      <a:srgbClr val="FFFFFF"/>
                    </a:solidFill>
                  </a:defRPr>
                </a:lvl1pPr>
              </a:lstStyle>
              <a:p>
                <a:r>
                  <a:rPr lang="en-US" altLang="zh-CN" sz="1800" dirty="0"/>
                  <a:t>01</a:t>
                </a:r>
                <a:endParaRPr lang="zh-CN" altLang="en-US" sz="1800" dirty="0"/>
              </a:p>
            </p:txBody>
          </p:sp>
        </p:grpSp>
        <p:grpSp>
          <p:nvGrpSpPr>
            <p:cNvPr id="13" name="组合 12">
              <a:extLst>
                <a:ext uri="{FF2B5EF4-FFF2-40B4-BE49-F238E27FC236}">
                  <a16:creationId xmlns:a16="http://schemas.microsoft.com/office/drawing/2014/main" xmlns="" id="{95ED5E3E-85FD-4C87-FCE3-C21C912E96A9}"/>
                </a:ext>
              </a:extLst>
            </p:cNvPr>
            <p:cNvGrpSpPr/>
            <p:nvPr/>
          </p:nvGrpSpPr>
          <p:grpSpPr>
            <a:xfrm>
              <a:off x="721512" y="3448050"/>
              <a:ext cx="5065864" cy="1689558"/>
              <a:chOff x="721512" y="3448050"/>
              <a:chExt cx="5065864" cy="1689558"/>
            </a:xfrm>
          </p:grpSpPr>
          <p:sp>
            <p:nvSpPr>
              <p:cNvPr id="63" name="ComponentBackground2">
                <a:extLst>
                  <a:ext uri="{FF2B5EF4-FFF2-40B4-BE49-F238E27FC236}">
                    <a16:creationId xmlns:a16="http://schemas.microsoft.com/office/drawing/2014/main" xmlns="" id="{CEA36406-1ABB-619D-8704-21BECD82B6B4}"/>
                  </a:ext>
                </a:extLst>
              </p:cNvPr>
              <p:cNvSpPr/>
              <p:nvPr/>
            </p:nvSpPr>
            <p:spPr>
              <a:xfrm flipH="1">
                <a:off x="721512" y="3448050"/>
                <a:ext cx="4795861" cy="1689558"/>
              </a:xfrm>
              <a:prstGeom prst="round2DiagRect">
                <a:avLst/>
              </a:prstGeom>
              <a:solidFill>
                <a:schemeClr val="accent1">
                  <a:alpha val="15000"/>
                </a:schemeClr>
              </a:solidFill>
              <a:ln w="12700" cap="flat">
                <a:noFill/>
                <a:prstDash val="solid"/>
                <a:miter/>
              </a:ln>
              <a:effectLst/>
            </p:spPr>
            <p:txBody>
              <a:bodyPr rtlCol="0" anchor="ctr">
                <a:normAutofit/>
              </a:bodyPr>
              <a:lstStyle/>
              <a:p>
                <a:endParaRPr lang="zh-CN" altLang="en-US" sz="1200"/>
              </a:p>
            </p:txBody>
          </p:sp>
          <p:sp>
            <p:nvSpPr>
              <p:cNvPr id="105" name="Bullet2">
                <a:extLst>
                  <a:ext uri="{FF2B5EF4-FFF2-40B4-BE49-F238E27FC236}">
                    <a16:creationId xmlns:a16="http://schemas.microsoft.com/office/drawing/2014/main" xmlns="" id="{BFA46AED-EE8D-6101-FB04-1046BFE74317}"/>
                  </a:ext>
                </a:extLst>
              </p:cNvPr>
              <p:cNvSpPr/>
              <p:nvPr/>
            </p:nvSpPr>
            <p:spPr>
              <a:xfrm flipH="1">
                <a:off x="937513" y="3548757"/>
                <a:ext cx="4266534" cy="519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normAutofit/>
              </a:bodyPr>
              <a:lstStyle/>
              <a:p>
                <a:r>
                  <a:rPr kumimoji="1" lang="en-US" altLang="zh-CN" b="1" dirty="0" err="1" smtClean="0">
                    <a:solidFill>
                      <a:schemeClr val="tx1"/>
                    </a:solidFill>
                  </a:rPr>
                  <a:t>Mendeley</a:t>
                </a:r>
                <a:endParaRPr lang="en-US" dirty="0"/>
              </a:p>
            </p:txBody>
          </p:sp>
          <p:sp>
            <p:nvSpPr>
              <p:cNvPr id="106" name="Text2">
                <a:extLst>
                  <a:ext uri="{FF2B5EF4-FFF2-40B4-BE49-F238E27FC236}">
                    <a16:creationId xmlns:a16="http://schemas.microsoft.com/office/drawing/2014/main" xmlns="" id="{236B853A-C8F4-E4D4-A39A-6A90683040CA}"/>
                  </a:ext>
                </a:extLst>
              </p:cNvPr>
              <p:cNvSpPr/>
              <p:nvPr/>
            </p:nvSpPr>
            <p:spPr>
              <a:xfrm flipH="1">
                <a:off x="937511" y="4067921"/>
                <a:ext cx="4266533" cy="602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rmAutofit/>
              </a:bodyPr>
              <a:lstStyle/>
              <a:p>
                <a:pPr>
                  <a:lnSpc>
                    <a:spcPct val="120000"/>
                  </a:lnSpc>
                </a:pPr>
                <a:endParaRPr lang="en-US" dirty="0"/>
              </a:p>
            </p:txBody>
          </p:sp>
          <p:sp>
            <p:nvSpPr>
              <p:cNvPr id="104" name="Number2">
                <a:extLst>
                  <a:ext uri="{FF2B5EF4-FFF2-40B4-BE49-F238E27FC236}">
                    <a16:creationId xmlns:a16="http://schemas.microsoft.com/office/drawing/2014/main" xmlns="" id="{DAD07FE3-C00B-DD8A-B63A-B72E5EA0B8C0}"/>
                  </a:ext>
                </a:extLst>
              </p:cNvPr>
              <p:cNvSpPr txBox="1"/>
              <p:nvPr/>
            </p:nvSpPr>
            <p:spPr>
              <a:xfrm flipH="1">
                <a:off x="5247376" y="3822087"/>
                <a:ext cx="540000" cy="540000"/>
              </a:xfrm>
              <a:prstGeom prst="ellipse">
                <a:avLst/>
              </a:prstGeom>
              <a:gradFill>
                <a:gsLst>
                  <a:gs pos="0">
                    <a:schemeClr val="accent2">
                      <a:lumMod val="60000"/>
                      <a:lumOff val="40000"/>
                    </a:schemeClr>
                  </a:gs>
                  <a:gs pos="50000">
                    <a:schemeClr val="accent2"/>
                  </a:gs>
                </a:gsLst>
                <a:lin ang="2700000" scaled="0"/>
              </a:gradFill>
            </p:spPr>
            <p:txBody>
              <a:bodyPr wrap="none" lIns="91440" tIns="45720" rIns="91440" bIns="45720" rtlCol="0" anchor="ctr" anchorCtr="0">
                <a:normAutofit/>
              </a:bodyPr>
              <a:lstStyle>
                <a:defPPr>
                  <a:defRPr lang="zh-CN"/>
                </a:defPPr>
                <a:lvl1pPr algn="ctr">
                  <a:defRPr kumimoji="1" sz="1200" b="1">
                    <a:solidFill>
                      <a:srgbClr val="FFFFFF"/>
                    </a:solidFill>
                  </a:defRPr>
                </a:lvl1pPr>
              </a:lstStyle>
              <a:p>
                <a:r>
                  <a:rPr lang="en-US" altLang="zh-CN" sz="1800" dirty="0"/>
                  <a:t>02</a:t>
                </a:r>
                <a:endParaRPr lang="zh-CN" altLang="en-US" sz="1800" dirty="0"/>
              </a:p>
            </p:txBody>
          </p:sp>
        </p:grpSp>
        <p:grpSp>
          <p:nvGrpSpPr>
            <p:cNvPr id="12" name="组合 11">
              <a:extLst>
                <a:ext uri="{FF2B5EF4-FFF2-40B4-BE49-F238E27FC236}">
                  <a16:creationId xmlns:a16="http://schemas.microsoft.com/office/drawing/2014/main" xmlns="" id="{991D3EFA-5A72-43B9-E9D4-6B58812B6D46}"/>
                </a:ext>
              </a:extLst>
            </p:cNvPr>
            <p:cNvGrpSpPr/>
            <p:nvPr/>
          </p:nvGrpSpPr>
          <p:grpSpPr>
            <a:xfrm>
              <a:off x="6404624" y="4843089"/>
              <a:ext cx="5065863" cy="1288075"/>
              <a:chOff x="6404624" y="4843089"/>
              <a:chExt cx="5065863" cy="1288075"/>
            </a:xfrm>
          </p:grpSpPr>
          <p:sp>
            <p:nvSpPr>
              <p:cNvPr id="109" name="ComponentBackground3">
                <a:extLst>
                  <a:ext uri="{FF2B5EF4-FFF2-40B4-BE49-F238E27FC236}">
                    <a16:creationId xmlns:a16="http://schemas.microsoft.com/office/drawing/2014/main" xmlns="" id="{3B5AF605-A087-578C-5FF2-022AAE2B813E}"/>
                  </a:ext>
                </a:extLst>
              </p:cNvPr>
              <p:cNvSpPr/>
              <p:nvPr/>
            </p:nvSpPr>
            <p:spPr>
              <a:xfrm>
                <a:off x="6674626" y="4843089"/>
                <a:ext cx="4795861" cy="1288075"/>
              </a:xfrm>
              <a:prstGeom prst="round2DiagRect">
                <a:avLst/>
              </a:prstGeom>
              <a:solidFill>
                <a:schemeClr val="accent1">
                  <a:alpha val="15000"/>
                </a:schemeClr>
              </a:solidFill>
              <a:ln w="12700" cap="flat">
                <a:noFill/>
                <a:prstDash val="solid"/>
                <a:miter/>
              </a:ln>
              <a:effectLst/>
            </p:spPr>
            <p:txBody>
              <a:bodyPr rtlCol="0" anchor="ctr">
                <a:normAutofit/>
              </a:bodyPr>
              <a:lstStyle/>
              <a:p>
                <a:endParaRPr lang="zh-CN" altLang="en-US" sz="1200"/>
              </a:p>
            </p:txBody>
          </p:sp>
          <p:sp>
            <p:nvSpPr>
              <p:cNvPr id="112" name="Bullet3">
                <a:extLst>
                  <a:ext uri="{FF2B5EF4-FFF2-40B4-BE49-F238E27FC236}">
                    <a16:creationId xmlns:a16="http://schemas.microsoft.com/office/drawing/2014/main" xmlns="" id="{5A96A9F5-6CCB-CB39-8E53-B230D95758A1}"/>
                  </a:ext>
                </a:extLst>
              </p:cNvPr>
              <p:cNvSpPr/>
              <p:nvPr/>
            </p:nvSpPr>
            <p:spPr>
              <a:xfrm>
                <a:off x="6987953" y="4943796"/>
                <a:ext cx="4266534" cy="519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normAutofit/>
              </a:bodyPr>
              <a:lstStyle/>
              <a:p>
                <a:r>
                  <a:rPr kumimoji="1" lang="zh-CN" altLang="en-US" b="1" dirty="0" smtClean="0">
                    <a:solidFill>
                      <a:schemeClr val="tx1"/>
                    </a:solidFill>
                  </a:rPr>
                  <a:t>备注：</a:t>
                </a:r>
                <a:endParaRPr lang="en-US" dirty="0"/>
              </a:p>
            </p:txBody>
          </p:sp>
          <p:sp>
            <p:nvSpPr>
              <p:cNvPr id="113" name="Text3">
                <a:extLst>
                  <a:ext uri="{FF2B5EF4-FFF2-40B4-BE49-F238E27FC236}">
                    <a16:creationId xmlns:a16="http://schemas.microsoft.com/office/drawing/2014/main" xmlns="" id="{E8CFB41A-1259-0BD2-7127-362C7650D1A8}"/>
                  </a:ext>
                </a:extLst>
              </p:cNvPr>
              <p:cNvSpPr/>
              <p:nvPr/>
            </p:nvSpPr>
            <p:spPr>
              <a:xfrm>
                <a:off x="6987954" y="5462960"/>
                <a:ext cx="4266533" cy="602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rmAutofit/>
              </a:bodyPr>
              <a:lstStyle/>
              <a:p>
                <a:pPr>
                  <a:lnSpc>
                    <a:spcPct val="120000"/>
                  </a:lnSpc>
                </a:pPr>
                <a:r>
                  <a:rPr kumimoji="1" lang="zh-CN" altLang="en-US" sz="1600" b="1" dirty="0">
                    <a:solidFill>
                      <a:schemeClr val="tx1"/>
                    </a:solidFill>
                  </a:rPr>
                  <a:t>均需注册，一账号用遍全终端</a:t>
                </a:r>
                <a:endParaRPr kumimoji="1" lang="en-US" sz="1600" b="1" dirty="0">
                  <a:solidFill>
                    <a:schemeClr val="tx1"/>
                  </a:solidFill>
                </a:endParaRPr>
              </a:p>
            </p:txBody>
          </p:sp>
          <p:sp>
            <p:nvSpPr>
              <p:cNvPr id="111" name="Number3">
                <a:extLst>
                  <a:ext uri="{FF2B5EF4-FFF2-40B4-BE49-F238E27FC236}">
                    <a16:creationId xmlns:a16="http://schemas.microsoft.com/office/drawing/2014/main" xmlns="" id="{C7A38035-0693-C8D7-7DE5-7E3C9C71D16C}"/>
                  </a:ext>
                </a:extLst>
              </p:cNvPr>
              <p:cNvSpPr txBox="1"/>
              <p:nvPr/>
            </p:nvSpPr>
            <p:spPr>
              <a:xfrm>
                <a:off x="6404624" y="5217126"/>
                <a:ext cx="540000" cy="540000"/>
              </a:xfrm>
              <a:prstGeom prst="ellipse">
                <a:avLst/>
              </a:prstGeom>
              <a:gradFill>
                <a:gsLst>
                  <a:gs pos="0">
                    <a:schemeClr val="accent3">
                      <a:lumMod val="60000"/>
                      <a:lumOff val="40000"/>
                    </a:schemeClr>
                  </a:gs>
                  <a:gs pos="50000">
                    <a:schemeClr val="accent3"/>
                  </a:gs>
                </a:gsLst>
                <a:lin ang="2700000" scaled="0"/>
              </a:gradFill>
            </p:spPr>
            <p:txBody>
              <a:bodyPr wrap="none" lIns="91440" tIns="45720" rIns="91440" bIns="45720" rtlCol="0" anchor="ctr" anchorCtr="0">
                <a:normAutofit/>
              </a:bodyPr>
              <a:lstStyle>
                <a:defPPr>
                  <a:defRPr lang="zh-CN"/>
                </a:defPPr>
                <a:lvl1pPr algn="ctr">
                  <a:defRPr kumimoji="1" sz="1200" b="1">
                    <a:solidFill>
                      <a:srgbClr val="FFFFFF"/>
                    </a:solidFill>
                  </a:defRPr>
                </a:lvl1pPr>
              </a:lstStyle>
              <a:p>
                <a:r>
                  <a:rPr lang="en-US" altLang="zh-CN" sz="1800" dirty="0"/>
                  <a:t>03</a:t>
                </a:r>
                <a:endParaRPr lang="zh-CN" altLang="en-US" sz="1800" dirty="0"/>
              </a:p>
            </p:txBody>
          </p:sp>
        </p:grpSp>
      </p:grpSp>
      <p:sp>
        <p:nvSpPr>
          <p:cNvPr id="24" name="Text1">
            <a:extLst>
              <a:ext uri="{FF2B5EF4-FFF2-40B4-BE49-F238E27FC236}">
                <a16:creationId xmlns:a16="http://schemas.microsoft.com/office/drawing/2014/main" xmlns="" id="{E2D46B49-35CD-C43E-48D3-4FF4ACD1BF50}"/>
              </a:ext>
            </a:extLst>
          </p:cNvPr>
          <p:cNvSpPr/>
          <p:nvPr/>
        </p:nvSpPr>
        <p:spPr>
          <a:xfrm>
            <a:off x="980840" y="4085234"/>
            <a:ext cx="4266533" cy="896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fontAlgn="base">
              <a:lnSpc>
                <a:spcPct val="120000"/>
              </a:lnSpc>
              <a:spcBef>
                <a:spcPct val="0"/>
              </a:spcBef>
              <a:spcAft>
                <a:spcPct val="0"/>
              </a:spcAft>
              <a:defRPr/>
            </a:pPr>
            <a:r>
              <a:rPr kumimoji="1" lang="zh-CN" altLang="en-US" sz="1600" b="1" dirty="0">
                <a:solidFill>
                  <a:schemeClr val="tx1"/>
                </a:solidFill>
              </a:rPr>
              <a:t>不同版本使用体验不同，不同操作系统需要装不同版本。目前官网即将于</a:t>
            </a:r>
            <a:r>
              <a:rPr kumimoji="1" lang="en-US" altLang="zh-CN" sz="1600" b="1" dirty="0">
                <a:solidFill>
                  <a:schemeClr val="tx1"/>
                </a:solidFill>
              </a:rPr>
              <a:t>2022</a:t>
            </a:r>
            <a:r>
              <a:rPr kumimoji="1" lang="zh-CN" altLang="en-US" sz="1600" b="1" dirty="0">
                <a:solidFill>
                  <a:schemeClr val="tx1"/>
                </a:solidFill>
              </a:rPr>
              <a:t>年</a:t>
            </a:r>
            <a:r>
              <a:rPr kumimoji="1" lang="en-US" altLang="zh-CN" sz="1600" b="1" dirty="0">
                <a:solidFill>
                  <a:schemeClr val="tx1"/>
                </a:solidFill>
              </a:rPr>
              <a:t>9</a:t>
            </a:r>
            <a:r>
              <a:rPr kumimoji="1" lang="zh-CN" altLang="en-US" sz="1600" b="1" dirty="0">
                <a:solidFill>
                  <a:schemeClr val="tx1"/>
                </a:solidFill>
              </a:rPr>
              <a:t>月</a:t>
            </a:r>
            <a:r>
              <a:rPr kumimoji="1" lang="en-US" altLang="zh-CN" sz="1600" b="1" dirty="0">
                <a:solidFill>
                  <a:schemeClr val="tx1"/>
                </a:solidFill>
              </a:rPr>
              <a:t>1</a:t>
            </a:r>
            <a:r>
              <a:rPr kumimoji="1" lang="zh-CN" altLang="en-US" sz="1600" b="1" dirty="0">
                <a:solidFill>
                  <a:schemeClr val="tx1"/>
                </a:solidFill>
              </a:rPr>
              <a:t>日起取消</a:t>
            </a:r>
            <a:r>
              <a:rPr kumimoji="1" lang="en-US" altLang="zh-CN" sz="1600" b="1" dirty="0" err="1">
                <a:solidFill>
                  <a:schemeClr val="tx1"/>
                </a:solidFill>
              </a:rPr>
              <a:t>Mendeley</a:t>
            </a:r>
            <a:r>
              <a:rPr kumimoji="1" lang="en-US" altLang="zh-CN" sz="1600" b="1" dirty="0">
                <a:solidFill>
                  <a:schemeClr val="tx1"/>
                </a:solidFill>
              </a:rPr>
              <a:t> Desktop</a:t>
            </a:r>
            <a:r>
              <a:rPr kumimoji="1" lang="zh-CN" altLang="en-US" sz="1600" b="1" dirty="0" smtClean="0">
                <a:solidFill>
                  <a:schemeClr val="tx1"/>
                </a:solidFill>
              </a:rPr>
              <a:t>下载，仅有在线平台</a:t>
            </a:r>
            <a:endParaRPr kumimoji="1" lang="zh-CN" altLang="en-US" sz="1600" b="1"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E31A236-04E9-A15C-2DC6-1F7418C3DD68}"/>
              </a:ext>
            </a:extLst>
          </p:cNvPr>
          <p:cNvGrpSpPr/>
          <p:nvPr/>
        </p:nvGrpSpPr>
        <p:grpSpPr>
          <a:xfrm>
            <a:off x="660400" y="1130300"/>
            <a:ext cx="10859294" cy="5360928"/>
            <a:chOff x="660400" y="1130300"/>
            <a:chExt cx="10859294" cy="5360928"/>
          </a:xfrm>
        </p:grpSpPr>
        <p:grpSp>
          <p:nvGrpSpPr>
            <p:cNvPr id="4" name="组合 3">
              <a:extLst>
                <a:ext uri="{FF2B5EF4-FFF2-40B4-BE49-F238E27FC236}">
                  <a16:creationId xmlns:a16="http://schemas.microsoft.com/office/drawing/2014/main" xmlns="" id="{008B8194-42C3-4A56-84F9-9CAD9FFAF0D4}"/>
                </a:ext>
              </a:extLst>
            </p:cNvPr>
            <p:cNvGrpSpPr/>
            <p:nvPr/>
          </p:nvGrpSpPr>
          <p:grpSpPr>
            <a:xfrm>
              <a:off x="672305" y="2633235"/>
              <a:ext cx="5149203" cy="2335971"/>
              <a:chOff x="672305" y="2633235"/>
              <a:chExt cx="5149203" cy="2335971"/>
            </a:xfrm>
          </p:grpSpPr>
          <p:sp>
            <p:nvSpPr>
              <p:cNvPr id="22" name="空心弧 21">
                <a:extLst>
                  <a:ext uri="{FF2B5EF4-FFF2-40B4-BE49-F238E27FC236}">
                    <a16:creationId xmlns:a16="http://schemas.microsoft.com/office/drawing/2014/main" xmlns="" id="{967C098F-C597-62E5-0E42-2CE046E6FC2C}"/>
                  </a:ext>
                </a:extLst>
              </p:cNvPr>
              <p:cNvSpPr/>
              <p:nvPr/>
            </p:nvSpPr>
            <p:spPr>
              <a:xfrm flipV="1">
                <a:off x="3485537" y="2633235"/>
                <a:ext cx="2335971" cy="2335971"/>
              </a:xfrm>
              <a:prstGeom prst="blockArc">
                <a:avLst>
                  <a:gd name="adj1" fmla="val 2799269"/>
                  <a:gd name="adj2" fmla="val 2465928"/>
                  <a:gd name="adj3" fmla="val 17238"/>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defPPr>
                  <a:defRPr lang="zh-CN"/>
                </a:defPPr>
                <a:lvl1pPr marL="0" algn="l" defTabSz="914400" rtl="0" eaLnBrk="1" latinLnBrk="0" hangingPunct="1">
                  <a:defRPr sz="1800" kern="1200">
                    <a:solidFill>
                      <a:srgbClr val="2F2F2F"/>
                    </a:solidFill>
                    <a:latin typeface="Arial"/>
                    <a:ea typeface="+mn-ea"/>
                    <a:cs typeface="+mn-cs"/>
                  </a:defRPr>
                </a:lvl1pPr>
                <a:lvl2pPr marL="457200" algn="l" defTabSz="914400" rtl="0" eaLnBrk="1" latinLnBrk="0" hangingPunct="1">
                  <a:defRPr sz="1800" kern="1200">
                    <a:solidFill>
                      <a:srgbClr val="2F2F2F"/>
                    </a:solidFill>
                    <a:latin typeface="Arial"/>
                    <a:ea typeface="+mn-ea"/>
                    <a:cs typeface="+mn-cs"/>
                  </a:defRPr>
                </a:lvl2pPr>
                <a:lvl3pPr marL="914400" algn="l" defTabSz="914400" rtl="0" eaLnBrk="1" latinLnBrk="0" hangingPunct="1">
                  <a:defRPr sz="1800" kern="1200">
                    <a:solidFill>
                      <a:srgbClr val="2F2F2F"/>
                    </a:solidFill>
                    <a:latin typeface="Arial"/>
                    <a:ea typeface="+mn-ea"/>
                    <a:cs typeface="+mn-cs"/>
                  </a:defRPr>
                </a:lvl3pPr>
                <a:lvl4pPr marL="1371600" algn="l" defTabSz="914400" rtl="0" eaLnBrk="1" latinLnBrk="0" hangingPunct="1">
                  <a:defRPr sz="1800" kern="1200">
                    <a:solidFill>
                      <a:srgbClr val="2F2F2F"/>
                    </a:solidFill>
                    <a:latin typeface="Arial"/>
                    <a:ea typeface="+mn-ea"/>
                    <a:cs typeface="+mn-cs"/>
                  </a:defRPr>
                </a:lvl4pPr>
                <a:lvl5pPr marL="1828800" algn="l" defTabSz="914400" rtl="0" eaLnBrk="1" latinLnBrk="0" hangingPunct="1">
                  <a:defRPr sz="1800" kern="1200">
                    <a:solidFill>
                      <a:srgbClr val="2F2F2F"/>
                    </a:solidFill>
                    <a:latin typeface="Arial"/>
                    <a:ea typeface="+mn-ea"/>
                    <a:cs typeface="+mn-cs"/>
                  </a:defRPr>
                </a:lvl5pPr>
                <a:lvl6pPr marL="2286000" algn="l" defTabSz="914400" rtl="0" eaLnBrk="1" latinLnBrk="0" hangingPunct="1">
                  <a:defRPr sz="1800" kern="1200">
                    <a:solidFill>
                      <a:srgbClr val="2F2F2F"/>
                    </a:solidFill>
                    <a:latin typeface="Arial"/>
                    <a:ea typeface="+mn-ea"/>
                    <a:cs typeface="+mn-cs"/>
                  </a:defRPr>
                </a:lvl6pPr>
                <a:lvl7pPr marL="2743200" algn="l" defTabSz="914400" rtl="0" eaLnBrk="1" latinLnBrk="0" hangingPunct="1">
                  <a:defRPr sz="1800" kern="1200">
                    <a:solidFill>
                      <a:srgbClr val="2F2F2F"/>
                    </a:solidFill>
                    <a:latin typeface="Arial"/>
                    <a:ea typeface="+mn-ea"/>
                    <a:cs typeface="+mn-cs"/>
                  </a:defRPr>
                </a:lvl7pPr>
                <a:lvl8pPr marL="3200400" algn="l" defTabSz="914400" rtl="0" eaLnBrk="1" latinLnBrk="0" hangingPunct="1">
                  <a:defRPr sz="1800" kern="1200">
                    <a:solidFill>
                      <a:srgbClr val="2F2F2F"/>
                    </a:solidFill>
                    <a:latin typeface="Arial"/>
                    <a:ea typeface="+mn-ea"/>
                    <a:cs typeface="+mn-cs"/>
                  </a:defRPr>
                </a:lvl8pPr>
                <a:lvl9pPr marL="3657600" algn="l" defTabSz="914400" rtl="0" eaLnBrk="1" latinLnBrk="0" hangingPunct="1">
                  <a:defRPr sz="1800" kern="1200">
                    <a:solidFill>
                      <a:srgbClr val="2F2F2F"/>
                    </a:solidFill>
                    <a:latin typeface="Arial"/>
                    <a:ea typeface="+mn-ea"/>
                    <a:cs typeface="+mn-cs"/>
                  </a:defRPr>
                </a:lvl9pPr>
              </a:lstStyle>
              <a:p>
                <a:pPr algn="ctr"/>
                <a:endParaRPr/>
              </a:p>
            </p:txBody>
          </p:sp>
          <p:sp>
            <p:nvSpPr>
              <p:cNvPr id="23" name="椭圆 22">
                <a:extLst>
                  <a:ext uri="{FF2B5EF4-FFF2-40B4-BE49-F238E27FC236}">
                    <a16:creationId xmlns:a16="http://schemas.microsoft.com/office/drawing/2014/main" xmlns="" id="{26694AA2-9348-E5A8-C0AB-988930394D37}"/>
                  </a:ext>
                </a:extLst>
              </p:cNvPr>
              <p:cNvSpPr/>
              <p:nvPr/>
            </p:nvSpPr>
            <p:spPr>
              <a:xfrm>
                <a:off x="4203524" y="3340070"/>
                <a:ext cx="894614" cy="894613"/>
              </a:xfrm>
              <a:prstGeom prst="ellipse">
                <a:avLst/>
              </a:prstGeom>
              <a:noFill/>
              <a:ln w="3175">
                <a:solidFill>
                  <a:schemeClr val="tx1">
                    <a:lumMod val="50000"/>
                    <a:lumOff val="50000"/>
                  </a:schemeClr>
                </a:solidFill>
              </a:ln>
              <a:effectLst/>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defPPr>
                  <a:defRPr lang="zh-CN"/>
                </a:defPPr>
                <a:lvl1pPr marL="0" algn="l" defTabSz="914400" rtl="0" eaLnBrk="1" latinLnBrk="0" hangingPunct="1">
                  <a:defRPr sz="1800" kern="1200">
                    <a:solidFill>
                      <a:srgbClr val="2F2F2F"/>
                    </a:solidFill>
                    <a:latin typeface="Arial"/>
                    <a:ea typeface="+mn-ea"/>
                    <a:cs typeface="+mn-cs"/>
                  </a:defRPr>
                </a:lvl1pPr>
                <a:lvl2pPr marL="457200" algn="l" defTabSz="914400" rtl="0" eaLnBrk="1" latinLnBrk="0" hangingPunct="1">
                  <a:defRPr sz="1800" kern="1200">
                    <a:solidFill>
                      <a:srgbClr val="2F2F2F"/>
                    </a:solidFill>
                    <a:latin typeface="Arial"/>
                    <a:ea typeface="+mn-ea"/>
                    <a:cs typeface="+mn-cs"/>
                  </a:defRPr>
                </a:lvl2pPr>
                <a:lvl3pPr marL="914400" algn="l" defTabSz="914400" rtl="0" eaLnBrk="1" latinLnBrk="0" hangingPunct="1">
                  <a:defRPr sz="1800" kern="1200">
                    <a:solidFill>
                      <a:srgbClr val="2F2F2F"/>
                    </a:solidFill>
                    <a:latin typeface="Arial"/>
                    <a:ea typeface="+mn-ea"/>
                    <a:cs typeface="+mn-cs"/>
                  </a:defRPr>
                </a:lvl3pPr>
                <a:lvl4pPr marL="1371600" algn="l" defTabSz="914400" rtl="0" eaLnBrk="1" latinLnBrk="0" hangingPunct="1">
                  <a:defRPr sz="1800" kern="1200">
                    <a:solidFill>
                      <a:srgbClr val="2F2F2F"/>
                    </a:solidFill>
                    <a:latin typeface="Arial"/>
                    <a:ea typeface="+mn-ea"/>
                    <a:cs typeface="+mn-cs"/>
                  </a:defRPr>
                </a:lvl4pPr>
                <a:lvl5pPr marL="1828800" algn="l" defTabSz="914400" rtl="0" eaLnBrk="1" latinLnBrk="0" hangingPunct="1">
                  <a:defRPr sz="1800" kern="1200">
                    <a:solidFill>
                      <a:srgbClr val="2F2F2F"/>
                    </a:solidFill>
                    <a:latin typeface="Arial"/>
                    <a:ea typeface="+mn-ea"/>
                    <a:cs typeface="+mn-cs"/>
                  </a:defRPr>
                </a:lvl5pPr>
                <a:lvl6pPr marL="2286000" algn="l" defTabSz="914400" rtl="0" eaLnBrk="1" latinLnBrk="0" hangingPunct="1">
                  <a:defRPr sz="1800" kern="1200">
                    <a:solidFill>
                      <a:srgbClr val="2F2F2F"/>
                    </a:solidFill>
                    <a:latin typeface="Arial"/>
                    <a:ea typeface="+mn-ea"/>
                    <a:cs typeface="+mn-cs"/>
                  </a:defRPr>
                </a:lvl6pPr>
                <a:lvl7pPr marL="2743200" algn="l" defTabSz="914400" rtl="0" eaLnBrk="1" latinLnBrk="0" hangingPunct="1">
                  <a:defRPr sz="1800" kern="1200">
                    <a:solidFill>
                      <a:srgbClr val="2F2F2F"/>
                    </a:solidFill>
                    <a:latin typeface="Arial"/>
                    <a:ea typeface="+mn-ea"/>
                    <a:cs typeface="+mn-cs"/>
                  </a:defRPr>
                </a:lvl7pPr>
                <a:lvl8pPr marL="3200400" algn="l" defTabSz="914400" rtl="0" eaLnBrk="1" latinLnBrk="0" hangingPunct="1">
                  <a:defRPr sz="1800" kern="1200">
                    <a:solidFill>
                      <a:srgbClr val="2F2F2F"/>
                    </a:solidFill>
                    <a:latin typeface="Arial"/>
                    <a:ea typeface="+mn-ea"/>
                    <a:cs typeface="+mn-cs"/>
                  </a:defRPr>
                </a:lvl8pPr>
                <a:lvl9pPr marL="3657600" algn="l" defTabSz="914400" rtl="0" eaLnBrk="1" latinLnBrk="0" hangingPunct="1">
                  <a:defRPr sz="1800" kern="1200">
                    <a:solidFill>
                      <a:srgbClr val="2F2F2F"/>
                    </a:solidFill>
                    <a:latin typeface="Arial"/>
                    <a:ea typeface="+mn-ea"/>
                    <a:cs typeface="+mn-cs"/>
                  </a:defRPr>
                </a:lvl9pPr>
              </a:lstStyle>
              <a:p>
                <a:pPr algn="ctr"/>
                <a:endParaRPr/>
              </a:p>
            </p:txBody>
          </p:sp>
          <p:cxnSp>
            <p:nvCxnSpPr>
              <p:cNvPr id="25" name="直接连接符 24">
                <a:extLst>
                  <a:ext uri="{FF2B5EF4-FFF2-40B4-BE49-F238E27FC236}">
                    <a16:creationId xmlns:a16="http://schemas.microsoft.com/office/drawing/2014/main" xmlns="" id="{6CFBE676-29AF-0F03-7C43-FFF85F62CF7F}"/>
                  </a:ext>
                </a:extLst>
              </p:cNvPr>
              <p:cNvCxnSpPr/>
              <p:nvPr/>
            </p:nvCxnSpPr>
            <p:spPr>
              <a:xfrm flipH="1" flipV="1">
                <a:off x="3066744" y="3270196"/>
                <a:ext cx="503488" cy="1"/>
              </a:xfrm>
              <a:prstGeom prst="line">
                <a:avLst/>
              </a:prstGeom>
              <a:ln w="12700" cmpd="sng">
                <a:solidFill>
                  <a:schemeClr val="bg1">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grpSp>
            <p:nvGrpSpPr>
              <p:cNvPr id="26" name="组合 25">
                <a:extLst>
                  <a:ext uri="{FF2B5EF4-FFF2-40B4-BE49-F238E27FC236}">
                    <a16:creationId xmlns:a16="http://schemas.microsoft.com/office/drawing/2014/main" xmlns="" id="{B756BECB-2962-4964-EAFD-9D6AF8232DCA}"/>
                  </a:ext>
                </a:extLst>
              </p:cNvPr>
              <p:cNvGrpSpPr/>
              <p:nvPr/>
            </p:nvGrpSpPr>
            <p:grpSpPr>
              <a:xfrm>
                <a:off x="672305" y="2793073"/>
                <a:ext cx="2327041" cy="2176133"/>
                <a:chOff x="4584009" y="5049619"/>
                <a:chExt cx="3228804" cy="2176133"/>
              </a:xfrm>
            </p:grpSpPr>
            <p:sp>
              <p:nvSpPr>
                <p:cNvPr id="27" name="Text1">
                  <a:extLst>
                    <a:ext uri="{FF2B5EF4-FFF2-40B4-BE49-F238E27FC236}">
                      <a16:creationId xmlns:a16="http://schemas.microsoft.com/office/drawing/2014/main" xmlns="" id="{1C32DAB6-CDE1-7809-EF06-C40203682BD0}"/>
                    </a:ext>
                  </a:extLst>
                </p:cNvPr>
                <p:cNvSpPr txBox="1"/>
                <p:nvPr/>
              </p:nvSpPr>
              <p:spPr>
                <a:xfrm flipH="1">
                  <a:off x="4584009" y="5569597"/>
                  <a:ext cx="3228804" cy="1656155"/>
                </a:xfrm>
                <a:prstGeom prst="rect">
                  <a:avLst/>
                </a:prstGeom>
                <a:noFill/>
              </p:spPr>
              <p:txBody>
                <a:bodyPr wrap="square" lIns="91440" tIns="45720" rIns="91440" bIns="4572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dirty="0" smtClean="0"/>
                    <a:t>文献管理软件的基础骨架，实现文献收集、管理、阅读和论文写作中生成参考文献的基本功能</a:t>
                  </a:r>
                  <a:r>
                    <a:rPr lang="zh-CN" altLang="en-US" sz="1200" dirty="0" smtClean="0"/>
                    <a:t>。</a:t>
                  </a:r>
                  <a:endParaRPr lang="zh-CN" altLang="en-US" sz="1200" dirty="0"/>
                </a:p>
              </p:txBody>
            </p:sp>
            <p:sp>
              <p:nvSpPr>
                <p:cNvPr id="28" name="Bullet1">
                  <a:extLst>
                    <a:ext uri="{FF2B5EF4-FFF2-40B4-BE49-F238E27FC236}">
                      <a16:creationId xmlns:a16="http://schemas.microsoft.com/office/drawing/2014/main" xmlns="" id="{E6151994-E9C0-A74A-14EB-D73976FFE898}"/>
                    </a:ext>
                  </a:extLst>
                </p:cNvPr>
                <p:cNvSpPr/>
                <p:nvPr/>
              </p:nvSpPr>
              <p:spPr>
                <a:xfrm flipH="1">
                  <a:off x="4584012" y="5049619"/>
                  <a:ext cx="3023977" cy="507831"/>
                </a:xfrm>
                <a:prstGeom prst="rect">
                  <a:avLst/>
                </a:prstGeom>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smtClean="0"/>
                    <a:t>主体平台</a:t>
                  </a:r>
                  <a:endParaRPr lang="zh-CN" altLang="en-US" b="1" dirty="0"/>
                </a:p>
              </p:txBody>
            </p:sp>
          </p:grpSp>
        </p:grpSp>
        <p:grpSp>
          <p:nvGrpSpPr>
            <p:cNvPr id="5" name="组合 4">
              <a:extLst>
                <a:ext uri="{FF2B5EF4-FFF2-40B4-BE49-F238E27FC236}">
                  <a16:creationId xmlns:a16="http://schemas.microsoft.com/office/drawing/2014/main" xmlns="" id="{5958A280-09FA-A1E2-7EED-0652924C92A2}"/>
                </a:ext>
              </a:extLst>
            </p:cNvPr>
            <p:cNvGrpSpPr/>
            <p:nvPr/>
          </p:nvGrpSpPr>
          <p:grpSpPr>
            <a:xfrm>
              <a:off x="3242821" y="1382194"/>
              <a:ext cx="5880682" cy="5109034"/>
              <a:chOff x="3242821" y="1382194"/>
              <a:chExt cx="5880682" cy="5109034"/>
            </a:xfrm>
          </p:grpSpPr>
          <p:sp>
            <p:nvSpPr>
              <p:cNvPr id="15" name="空心弧 14">
                <a:extLst>
                  <a:ext uri="{FF2B5EF4-FFF2-40B4-BE49-F238E27FC236}">
                    <a16:creationId xmlns:a16="http://schemas.microsoft.com/office/drawing/2014/main" xmlns="" id="{CA3C6F7D-895C-C7E0-9C80-A42A7FB21E29}"/>
                  </a:ext>
                </a:extLst>
              </p:cNvPr>
              <p:cNvSpPr/>
              <p:nvPr/>
            </p:nvSpPr>
            <p:spPr>
              <a:xfrm>
                <a:off x="4931591" y="1382194"/>
                <a:ext cx="2335971" cy="2335971"/>
              </a:xfrm>
              <a:prstGeom prst="blockArc">
                <a:avLst>
                  <a:gd name="adj1" fmla="val 8199420"/>
                  <a:gd name="adj2" fmla="val 2525835"/>
                  <a:gd name="adj3" fmla="val 18224"/>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defPPr>
                  <a:defRPr lang="zh-CN"/>
                </a:defPPr>
                <a:lvl1pPr marL="0" algn="l" defTabSz="914400" rtl="0" eaLnBrk="1" latinLnBrk="0" hangingPunct="1">
                  <a:defRPr sz="1800" kern="1200">
                    <a:solidFill>
                      <a:srgbClr val="2F2F2F"/>
                    </a:solidFill>
                    <a:latin typeface="Arial"/>
                    <a:ea typeface="+mn-ea"/>
                    <a:cs typeface="+mn-cs"/>
                  </a:defRPr>
                </a:lvl1pPr>
                <a:lvl2pPr marL="457200" algn="l" defTabSz="914400" rtl="0" eaLnBrk="1" latinLnBrk="0" hangingPunct="1">
                  <a:defRPr sz="1800" kern="1200">
                    <a:solidFill>
                      <a:srgbClr val="2F2F2F"/>
                    </a:solidFill>
                    <a:latin typeface="Arial"/>
                    <a:ea typeface="+mn-ea"/>
                    <a:cs typeface="+mn-cs"/>
                  </a:defRPr>
                </a:lvl2pPr>
                <a:lvl3pPr marL="914400" algn="l" defTabSz="914400" rtl="0" eaLnBrk="1" latinLnBrk="0" hangingPunct="1">
                  <a:defRPr sz="1800" kern="1200">
                    <a:solidFill>
                      <a:srgbClr val="2F2F2F"/>
                    </a:solidFill>
                    <a:latin typeface="Arial"/>
                    <a:ea typeface="+mn-ea"/>
                    <a:cs typeface="+mn-cs"/>
                  </a:defRPr>
                </a:lvl3pPr>
                <a:lvl4pPr marL="1371600" algn="l" defTabSz="914400" rtl="0" eaLnBrk="1" latinLnBrk="0" hangingPunct="1">
                  <a:defRPr sz="1800" kern="1200">
                    <a:solidFill>
                      <a:srgbClr val="2F2F2F"/>
                    </a:solidFill>
                    <a:latin typeface="Arial"/>
                    <a:ea typeface="+mn-ea"/>
                    <a:cs typeface="+mn-cs"/>
                  </a:defRPr>
                </a:lvl4pPr>
                <a:lvl5pPr marL="1828800" algn="l" defTabSz="914400" rtl="0" eaLnBrk="1" latinLnBrk="0" hangingPunct="1">
                  <a:defRPr sz="1800" kern="1200">
                    <a:solidFill>
                      <a:srgbClr val="2F2F2F"/>
                    </a:solidFill>
                    <a:latin typeface="Arial"/>
                    <a:ea typeface="+mn-ea"/>
                    <a:cs typeface="+mn-cs"/>
                  </a:defRPr>
                </a:lvl5pPr>
                <a:lvl6pPr marL="2286000" algn="l" defTabSz="914400" rtl="0" eaLnBrk="1" latinLnBrk="0" hangingPunct="1">
                  <a:defRPr sz="1800" kern="1200">
                    <a:solidFill>
                      <a:srgbClr val="2F2F2F"/>
                    </a:solidFill>
                    <a:latin typeface="Arial"/>
                    <a:ea typeface="+mn-ea"/>
                    <a:cs typeface="+mn-cs"/>
                  </a:defRPr>
                </a:lvl6pPr>
                <a:lvl7pPr marL="2743200" algn="l" defTabSz="914400" rtl="0" eaLnBrk="1" latinLnBrk="0" hangingPunct="1">
                  <a:defRPr sz="1800" kern="1200">
                    <a:solidFill>
                      <a:srgbClr val="2F2F2F"/>
                    </a:solidFill>
                    <a:latin typeface="Arial"/>
                    <a:ea typeface="+mn-ea"/>
                    <a:cs typeface="+mn-cs"/>
                  </a:defRPr>
                </a:lvl7pPr>
                <a:lvl8pPr marL="3200400" algn="l" defTabSz="914400" rtl="0" eaLnBrk="1" latinLnBrk="0" hangingPunct="1">
                  <a:defRPr sz="1800" kern="1200">
                    <a:solidFill>
                      <a:srgbClr val="2F2F2F"/>
                    </a:solidFill>
                    <a:latin typeface="Arial"/>
                    <a:ea typeface="+mn-ea"/>
                    <a:cs typeface="+mn-cs"/>
                  </a:defRPr>
                </a:lvl8pPr>
                <a:lvl9pPr marL="3657600" algn="l" defTabSz="914400" rtl="0" eaLnBrk="1" latinLnBrk="0" hangingPunct="1">
                  <a:defRPr sz="1800" kern="1200">
                    <a:solidFill>
                      <a:srgbClr val="2F2F2F"/>
                    </a:solidFill>
                    <a:latin typeface="Arial"/>
                    <a:ea typeface="+mn-ea"/>
                    <a:cs typeface="+mn-cs"/>
                  </a:defRPr>
                </a:lvl9pPr>
              </a:lstStyle>
              <a:p>
                <a:pPr algn="ctr"/>
                <a:endParaRPr/>
              </a:p>
            </p:txBody>
          </p:sp>
          <p:sp>
            <p:nvSpPr>
              <p:cNvPr id="16" name="椭圆 15">
                <a:extLst>
                  <a:ext uri="{FF2B5EF4-FFF2-40B4-BE49-F238E27FC236}">
                    <a16:creationId xmlns:a16="http://schemas.microsoft.com/office/drawing/2014/main" xmlns="" id="{B6DC6BD7-ED07-EFD8-F857-68A750006BEE}"/>
                  </a:ext>
                </a:extLst>
              </p:cNvPr>
              <p:cNvSpPr/>
              <p:nvPr/>
            </p:nvSpPr>
            <p:spPr>
              <a:xfrm>
                <a:off x="5657015" y="2102529"/>
                <a:ext cx="894614" cy="894613"/>
              </a:xfrm>
              <a:prstGeom prst="ellipse">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defPPr>
                  <a:defRPr lang="zh-CN"/>
                </a:defPPr>
                <a:lvl1pPr marL="0" algn="l" defTabSz="914400" rtl="0" eaLnBrk="1" latinLnBrk="0" hangingPunct="1">
                  <a:defRPr sz="1800" kern="1200">
                    <a:solidFill>
                      <a:srgbClr val="2F2F2F"/>
                    </a:solidFill>
                    <a:latin typeface="Arial"/>
                    <a:ea typeface="+mn-ea"/>
                    <a:cs typeface="+mn-cs"/>
                  </a:defRPr>
                </a:lvl1pPr>
                <a:lvl2pPr marL="457200" algn="l" defTabSz="914400" rtl="0" eaLnBrk="1" latinLnBrk="0" hangingPunct="1">
                  <a:defRPr sz="1800" kern="1200">
                    <a:solidFill>
                      <a:srgbClr val="2F2F2F"/>
                    </a:solidFill>
                    <a:latin typeface="Arial"/>
                    <a:ea typeface="+mn-ea"/>
                    <a:cs typeface="+mn-cs"/>
                  </a:defRPr>
                </a:lvl2pPr>
                <a:lvl3pPr marL="914400" algn="l" defTabSz="914400" rtl="0" eaLnBrk="1" latinLnBrk="0" hangingPunct="1">
                  <a:defRPr sz="1800" kern="1200">
                    <a:solidFill>
                      <a:srgbClr val="2F2F2F"/>
                    </a:solidFill>
                    <a:latin typeface="Arial"/>
                    <a:ea typeface="+mn-ea"/>
                    <a:cs typeface="+mn-cs"/>
                  </a:defRPr>
                </a:lvl3pPr>
                <a:lvl4pPr marL="1371600" algn="l" defTabSz="914400" rtl="0" eaLnBrk="1" latinLnBrk="0" hangingPunct="1">
                  <a:defRPr sz="1800" kern="1200">
                    <a:solidFill>
                      <a:srgbClr val="2F2F2F"/>
                    </a:solidFill>
                    <a:latin typeface="Arial"/>
                    <a:ea typeface="+mn-ea"/>
                    <a:cs typeface="+mn-cs"/>
                  </a:defRPr>
                </a:lvl4pPr>
                <a:lvl5pPr marL="1828800" algn="l" defTabSz="914400" rtl="0" eaLnBrk="1" latinLnBrk="0" hangingPunct="1">
                  <a:defRPr sz="1800" kern="1200">
                    <a:solidFill>
                      <a:srgbClr val="2F2F2F"/>
                    </a:solidFill>
                    <a:latin typeface="Arial"/>
                    <a:ea typeface="+mn-ea"/>
                    <a:cs typeface="+mn-cs"/>
                  </a:defRPr>
                </a:lvl5pPr>
                <a:lvl6pPr marL="2286000" algn="l" defTabSz="914400" rtl="0" eaLnBrk="1" latinLnBrk="0" hangingPunct="1">
                  <a:defRPr sz="1800" kern="1200">
                    <a:solidFill>
                      <a:srgbClr val="2F2F2F"/>
                    </a:solidFill>
                    <a:latin typeface="Arial"/>
                    <a:ea typeface="+mn-ea"/>
                    <a:cs typeface="+mn-cs"/>
                  </a:defRPr>
                </a:lvl6pPr>
                <a:lvl7pPr marL="2743200" algn="l" defTabSz="914400" rtl="0" eaLnBrk="1" latinLnBrk="0" hangingPunct="1">
                  <a:defRPr sz="1800" kern="1200">
                    <a:solidFill>
                      <a:srgbClr val="2F2F2F"/>
                    </a:solidFill>
                    <a:latin typeface="Arial"/>
                    <a:ea typeface="+mn-ea"/>
                    <a:cs typeface="+mn-cs"/>
                  </a:defRPr>
                </a:lvl7pPr>
                <a:lvl8pPr marL="3200400" algn="l" defTabSz="914400" rtl="0" eaLnBrk="1" latinLnBrk="0" hangingPunct="1">
                  <a:defRPr sz="1800" kern="1200">
                    <a:solidFill>
                      <a:srgbClr val="2F2F2F"/>
                    </a:solidFill>
                    <a:latin typeface="Arial"/>
                    <a:ea typeface="+mn-ea"/>
                    <a:cs typeface="+mn-cs"/>
                  </a:defRPr>
                </a:lvl8pPr>
                <a:lvl9pPr marL="3657600" algn="l" defTabSz="914400" rtl="0" eaLnBrk="1" latinLnBrk="0" hangingPunct="1">
                  <a:defRPr sz="1800" kern="1200">
                    <a:solidFill>
                      <a:srgbClr val="2F2F2F"/>
                    </a:solidFill>
                    <a:latin typeface="Arial"/>
                    <a:ea typeface="+mn-ea"/>
                    <a:cs typeface="+mn-cs"/>
                  </a:defRPr>
                </a:lvl9pPr>
              </a:lstStyle>
              <a:p>
                <a:pPr algn="ctr"/>
                <a:endParaRPr/>
              </a:p>
            </p:txBody>
          </p:sp>
          <p:cxnSp>
            <p:nvCxnSpPr>
              <p:cNvPr id="18" name="直接连接符 17">
                <a:extLst>
                  <a:ext uri="{FF2B5EF4-FFF2-40B4-BE49-F238E27FC236}">
                    <a16:creationId xmlns:a16="http://schemas.microsoft.com/office/drawing/2014/main" xmlns="" id="{22658FD5-8BD5-B7F9-DC11-900041B54572}"/>
                  </a:ext>
                </a:extLst>
              </p:cNvPr>
              <p:cNvCxnSpPr/>
              <p:nvPr/>
            </p:nvCxnSpPr>
            <p:spPr>
              <a:xfrm flipH="1">
                <a:off x="6103478" y="3023189"/>
                <a:ext cx="0" cy="1868186"/>
              </a:xfrm>
              <a:prstGeom prst="line">
                <a:avLst/>
              </a:prstGeom>
              <a:ln w="12700" cmpd="sng">
                <a:solidFill>
                  <a:schemeClr val="accent1"/>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grpSp>
            <p:nvGrpSpPr>
              <p:cNvPr id="19" name="组合 18">
                <a:extLst>
                  <a:ext uri="{FF2B5EF4-FFF2-40B4-BE49-F238E27FC236}">
                    <a16:creationId xmlns:a16="http://schemas.microsoft.com/office/drawing/2014/main" xmlns="" id="{4CA3D216-A62D-DB9D-1347-B42A4F1C8465}"/>
                  </a:ext>
                </a:extLst>
              </p:cNvPr>
              <p:cNvGrpSpPr/>
              <p:nvPr/>
            </p:nvGrpSpPr>
            <p:grpSpPr>
              <a:xfrm>
                <a:off x="3242821" y="5049619"/>
                <a:ext cx="5880682" cy="1441609"/>
                <a:chOff x="3243615" y="5049619"/>
                <a:chExt cx="5880682" cy="1441609"/>
              </a:xfrm>
            </p:grpSpPr>
            <p:sp>
              <p:nvSpPr>
                <p:cNvPr id="20" name="Text2">
                  <a:extLst>
                    <a:ext uri="{FF2B5EF4-FFF2-40B4-BE49-F238E27FC236}">
                      <a16:creationId xmlns:a16="http://schemas.microsoft.com/office/drawing/2014/main" xmlns="" id="{7729C090-4F30-B2FA-962D-9AC364386255}"/>
                    </a:ext>
                  </a:extLst>
                </p:cNvPr>
                <p:cNvSpPr txBox="1"/>
                <p:nvPr/>
              </p:nvSpPr>
              <p:spPr>
                <a:xfrm flipH="1">
                  <a:off x="3243615" y="5569597"/>
                  <a:ext cx="5880682" cy="9216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smtClean="0"/>
                    <a:t>外源插件实现文献</a:t>
                  </a:r>
                  <a:r>
                    <a:rPr lang="zh-CN" altLang="en-US" dirty="0"/>
                    <a:t>去</a:t>
                  </a:r>
                  <a:r>
                    <a:rPr lang="zh-CN" altLang="en-US" dirty="0" smtClean="0"/>
                    <a:t>重、全文的自动获取、阅读的精准分析等功能。</a:t>
                  </a:r>
                  <a:endParaRPr lang="zh-CN" altLang="en-US" dirty="0"/>
                </a:p>
              </p:txBody>
            </p:sp>
            <p:sp>
              <p:nvSpPr>
                <p:cNvPr id="21" name="Bullet2">
                  <a:extLst>
                    <a:ext uri="{FF2B5EF4-FFF2-40B4-BE49-F238E27FC236}">
                      <a16:creationId xmlns:a16="http://schemas.microsoft.com/office/drawing/2014/main" xmlns="" id="{092C7DBD-06B9-C10C-F0FA-060328A76CAA}"/>
                    </a:ext>
                  </a:extLst>
                </p:cNvPr>
                <p:cNvSpPr/>
                <p:nvPr/>
              </p:nvSpPr>
              <p:spPr>
                <a:xfrm flipH="1">
                  <a:off x="4584012" y="5049619"/>
                  <a:ext cx="3023977" cy="507831"/>
                </a:xfrm>
                <a:prstGeom prst="rect">
                  <a:avLst/>
                </a:prstGeom>
              </p:spPr>
              <p:txBody>
                <a:bodyPr wrap="square" lIns="91440" tIns="45720" rIns="91440" bIns="45720" anchor="b"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smtClean="0"/>
                    <a:t>功能插件：拓展各种功能</a:t>
                  </a:r>
                  <a:endParaRPr lang="zh-CN" altLang="en-US" b="1" dirty="0"/>
                </a:p>
              </p:txBody>
            </p:sp>
          </p:grpSp>
        </p:grpSp>
        <p:grpSp>
          <p:nvGrpSpPr>
            <p:cNvPr id="6" name="组合 5">
              <a:extLst>
                <a:ext uri="{FF2B5EF4-FFF2-40B4-BE49-F238E27FC236}">
                  <a16:creationId xmlns:a16="http://schemas.microsoft.com/office/drawing/2014/main" xmlns="" id="{46FCE51A-DD81-B6A0-6C5F-FA6BAF2DEAF3}"/>
                </a:ext>
              </a:extLst>
            </p:cNvPr>
            <p:cNvGrpSpPr/>
            <p:nvPr/>
          </p:nvGrpSpPr>
          <p:grpSpPr>
            <a:xfrm>
              <a:off x="6379164" y="2633235"/>
              <a:ext cx="5140530" cy="2335971"/>
              <a:chOff x="6379164" y="2633235"/>
              <a:chExt cx="5140530" cy="2335971"/>
            </a:xfrm>
          </p:grpSpPr>
          <p:sp>
            <p:nvSpPr>
              <p:cNvPr id="8" name="空心弧 7">
                <a:extLst>
                  <a:ext uri="{FF2B5EF4-FFF2-40B4-BE49-F238E27FC236}">
                    <a16:creationId xmlns:a16="http://schemas.microsoft.com/office/drawing/2014/main" xmlns="" id="{A5E54922-6E53-EE18-48B4-B39EFF1990DC}"/>
                  </a:ext>
                </a:extLst>
              </p:cNvPr>
              <p:cNvSpPr/>
              <p:nvPr/>
            </p:nvSpPr>
            <p:spPr>
              <a:xfrm flipH="1" flipV="1">
                <a:off x="6379164" y="2633235"/>
                <a:ext cx="2335971" cy="2335971"/>
              </a:xfrm>
              <a:prstGeom prst="blockArc">
                <a:avLst>
                  <a:gd name="adj1" fmla="val 2799269"/>
                  <a:gd name="adj2" fmla="val 2465928"/>
                  <a:gd name="adj3" fmla="val 17238"/>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defPPr>
                  <a:defRPr lang="zh-CN"/>
                </a:defPPr>
                <a:lvl1pPr marL="0" algn="l" defTabSz="914400" rtl="0" eaLnBrk="1" latinLnBrk="0" hangingPunct="1">
                  <a:defRPr sz="1800" kern="1200">
                    <a:solidFill>
                      <a:srgbClr val="2F2F2F"/>
                    </a:solidFill>
                    <a:latin typeface="Arial"/>
                    <a:ea typeface="+mn-ea"/>
                    <a:cs typeface="+mn-cs"/>
                  </a:defRPr>
                </a:lvl1pPr>
                <a:lvl2pPr marL="457200" algn="l" defTabSz="914400" rtl="0" eaLnBrk="1" latinLnBrk="0" hangingPunct="1">
                  <a:defRPr sz="1800" kern="1200">
                    <a:solidFill>
                      <a:srgbClr val="2F2F2F"/>
                    </a:solidFill>
                    <a:latin typeface="Arial"/>
                    <a:ea typeface="+mn-ea"/>
                    <a:cs typeface="+mn-cs"/>
                  </a:defRPr>
                </a:lvl2pPr>
                <a:lvl3pPr marL="914400" algn="l" defTabSz="914400" rtl="0" eaLnBrk="1" latinLnBrk="0" hangingPunct="1">
                  <a:defRPr sz="1800" kern="1200">
                    <a:solidFill>
                      <a:srgbClr val="2F2F2F"/>
                    </a:solidFill>
                    <a:latin typeface="Arial"/>
                    <a:ea typeface="+mn-ea"/>
                    <a:cs typeface="+mn-cs"/>
                  </a:defRPr>
                </a:lvl3pPr>
                <a:lvl4pPr marL="1371600" algn="l" defTabSz="914400" rtl="0" eaLnBrk="1" latinLnBrk="0" hangingPunct="1">
                  <a:defRPr sz="1800" kern="1200">
                    <a:solidFill>
                      <a:srgbClr val="2F2F2F"/>
                    </a:solidFill>
                    <a:latin typeface="Arial"/>
                    <a:ea typeface="+mn-ea"/>
                    <a:cs typeface="+mn-cs"/>
                  </a:defRPr>
                </a:lvl4pPr>
                <a:lvl5pPr marL="1828800" algn="l" defTabSz="914400" rtl="0" eaLnBrk="1" latinLnBrk="0" hangingPunct="1">
                  <a:defRPr sz="1800" kern="1200">
                    <a:solidFill>
                      <a:srgbClr val="2F2F2F"/>
                    </a:solidFill>
                    <a:latin typeface="Arial"/>
                    <a:ea typeface="+mn-ea"/>
                    <a:cs typeface="+mn-cs"/>
                  </a:defRPr>
                </a:lvl5pPr>
                <a:lvl6pPr marL="2286000" algn="l" defTabSz="914400" rtl="0" eaLnBrk="1" latinLnBrk="0" hangingPunct="1">
                  <a:defRPr sz="1800" kern="1200">
                    <a:solidFill>
                      <a:srgbClr val="2F2F2F"/>
                    </a:solidFill>
                    <a:latin typeface="Arial"/>
                    <a:ea typeface="+mn-ea"/>
                    <a:cs typeface="+mn-cs"/>
                  </a:defRPr>
                </a:lvl6pPr>
                <a:lvl7pPr marL="2743200" algn="l" defTabSz="914400" rtl="0" eaLnBrk="1" latinLnBrk="0" hangingPunct="1">
                  <a:defRPr sz="1800" kern="1200">
                    <a:solidFill>
                      <a:srgbClr val="2F2F2F"/>
                    </a:solidFill>
                    <a:latin typeface="Arial"/>
                    <a:ea typeface="+mn-ea"/>
                    <a:cs typeface="+mn-cs"/>
                  </a:defRPr>
                </a:lvl7pPr>
                <a:lvl8pPr marL="3200400" algn="l" defTabSz="914400" rtl="0" eaLnBrk="1" latinLnBrk="0" hangingPunct="1">
                  <a:defRPr sz="1800" kern="1200">
                    <a:solidFill>
                      <a:srgbClr val="2F2F2F"/>
                    </a:solidFill>
                    <a:latin typeface="Arial"/>
                    <a:ea typeface="+mn-ea"/>
                    <a:cs typeface="+mn-cs"/>
                  </a:defRPr>
                </a:lvl8pPr>
                <a:lvl9pPr marL="3657600" algn="l" defTabSz="914400" rtl="0" eaLnBrk="1" latinLnBrk="0" hangingPunct="1">
                  <a:defRPr sz="1800" kern="1200">
                    <a:solidFill>
                      <a:srgbClr val="2F2F2F"/>
                    </a:solidFill>
                    <a:latin typeface="Arial"/>
                    <a:ea typeface="+mn-ea"/>
                    <a:cs typeface="+mn-cs"/>
                  </a:defRPr>
                </a:lvl9pPr>
              </a:lstStyle>
              <a:p>
                <a:pPr algn="ctr"/>
                <a:endParaRPr/>
              </a:p>
            </p:txBody>
          </p:sp>
          <p:sp>
            <p:nvSpPr>
              <p:cNvPr id="9" name="椭圆 8">
                <a:extLst>
                  <a:ext uri="{FF2B5EF4-FFF2-40B4-BE49-F238E27FC236}">
                    <a16:creationId xmlns:a16="http://schemas.microsoft.com/office/drawing/2014/main" xmlns="" id="{9C36D6BA-74CC-B723-62AC-4B11F079A0C8}"/>
                  </a:ext>
                </a:extLst>
              </p:cNvPr>
              <p:cNvSpPr/>
              <p:nvPr/>
            </p:nvSpPr>
            <p:spPr>
              <a:xfrm>
                <a:off x="7093205" y="3340070"/>
                <a:ext cx="894614" cy="894613"/>
              </a:xfrm>
              <a:prstGeom prst="ellipse">
                <a:avLst/>
              </a:prstGeom>
              <a:noFill/>
              <a:ln w="3175">
                <a:solidFill>
                  <a:schemeClr val="tx1">
                    <a:lumMod val="50000"/>
                    <a:lumOff val="50000"/>
                  </a:schemeClr>
                </a:solidFill>
              </a:ln>
              <a:effectLst/>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defPPr>
                  <a:defRPr lang="zh-CN"/>
                </a:defPPr>
                <a:lvl1pPr marL="0" algn="l" defTabSz="914400" rtl="0" eaLnBrk="1" latinLnBrk="0" hangingPunct="1">
                  <a:defRPr sz="1800" kern="1200">
                    <a:solidFill>
                      <a:srgbClr val="2F2F2F"/>
                    </a:solidFill>
                    <a:latin typeface="Arial"/>
                    <a:ea typeface="+mn-ea"/>
                    <a:cs typeface="+mn-cs"/>
                  </a:defRPr>
                </a:lvl1pPr>
                <a:lvl2pPr marL="457200" algn="l" defTabSz="914400" rtl="0" eaLnBrk="1" latinLnBrk="0" hangingPunct="1">
                  <a:defRPr sz="1800" kern="1200">
                    <a:solidFill>
                      <a:srgbClr val="2F2F2F"/>
                    </a:solidFill>
                    <a:latin typeface="Arial"/>
                    <a:ea typeface="+mn-ea"/>
                    <a:cs typeface="+mn-cs"/>
                  </a:defRPr>
                </a:lvl2pPr>
                <a:lvl3pPr marL="914400" algn="l" defTabSz="914400" rtl="0" eaLnBrk="1" latinLnBrk="0" hangingPunct="1">
                  <a:defRPr sz="1800" kern="1200">
                    <a:solidFill>
                      <a:srgbClr val="2F2F2F"/>
                    </a:solidFill>
                    <a:latin typeface="Arial"/>
                    <a:ea typeface="+mn-ea"/>
                    <a:cs typeface="+mn-cs"/>
                  </a:defRPr>
                </a:lvl3pPr>
                <a:lvl4pPr marL="1371600" algn="l" defTabSz="914400" rtl="0" eaLnBrk="1" latinLnBrk="0" hangingPunct="1">
                  <a:defRPr sz="1800" kern="1200">
                    <a:solidFill>
                      <a:srgbClr val="2F2F2F"/>
                    </a:solidFill>
                    <a:latin typeface="Arial"/>
                    <a:ea typeface="+mn-ea"/>
                    <a:cs typeface="+mn-cs"/>
                  </a:defRPr>
                </a:lvl4pPr>
                <a:lvl5pPr marL="1828800" algn="l" defTabSz="914400" rtl="0" eaLnBrk="1" latinLnBrk="0" hangingPunct="1">
                  <a:defRPr sz="1800" kern="1200">
                    <a:solidFill>
                      <a:srgbClr val="2F2F2F"/>
                    </a:solidFill>
                    <a:latin typeface="Arial"/>
                    <a:ea typeface="+mn-ea"/>
                    <a:cs typeface="+mn-cs"/>
                  </a:defRPr>
                </a:lvl5pPr>
                <a:lvl6pPr marL="2286000" algn="l" defTabSz="914400" rtl="0" eaLnBrk="1" latinLnBrk="0" hangingPunct="1">
                  <a:defRPr sz="1800" kern="1200">
                    <a:solidFill>
                      <a:srgbClr val="2F2F2F"/>
                    </a:solidFill>
                    <a:latin typeface="Arial"/>
                    <a:ea typeface="+mn-ea"/>
                    <a:cs typeface="+mn-cs"/>
                  </a:defRPr>
                </a:lvl6pPr>
                <a:lvl7pPr marL="2743200" algn="l" defTabSz="914400" rtl="0" eaLnBrk="1" latinLnBrk="0" hangingPunct="1">
                  <a:defRPr sz="1800" kern="1200">
                    <a:solidFill>
                      <a:srgbClr val="2F2F2F"/>
                    </a:solidFill>
                    <a:latin typeface="Arial"/>
                    <a:ea typeface="+mn-ea"/>
                    <a:cs typeface="+mn-cs"/>
                  </a:defRPr>
                </a:lvl7pPr>
                <a:lvl8pPr marL="3200400" algn="l" defTabSz="914400" rtl="0" eaLnBrk="1" latinLnBrk="0" hangingPunct="1">
                  <a:defRPr sz="1800" kern="1200">
                    <a:solidFill>
                      <a:srgbClr val="2F2F2F"/>
                    </a:solidFill>
                    <a:latin typeface="Arial"/>
                    <a:ea typeface="+mn-ea"/>
                    <a:cs typeface="+mn-cs"/>
                  </a:defRPr>
                </a:lvl8pPr>
                <a:lvl9pPr marL="3657600" algn="l" defTabSz="914400" rtl="0" eaLnBrk="1" latinLnBrk="0" hangingPunct="1">
                  <a:defRPr sz="1800" kern="1200">
                    <a:solidFill>
                      <a:srgbClr val="2F2F2F"/>
                    </a:solidFill>
                    <a:latin typeface="Arial"/>
                    <a:ea typeface="+mn-ea"/>
                    <a:cs typeface="+mn-cs"/>
                  </a:defRPr>
                </a:lvl9pPr>
              </a:lstStyle>
              <a:p>
                <a:pPr algn="ctr"/>
                <a:endParaRPr/>
              </a:p>
            </p:txBody>
          </p:sp>
          <p:cxnSp>
            <p:nvCxnSpPr>
              <p:cNvPr id="11" name="直接连接符 10">
                <a:extLst>
                  <a:ext uri="{FF2B5EF4-FFF2-40B4-BE49-F238E27FC236}">
                    <a16:creationId xmlns:a16="http://schemas.microsoft.com/office/drawing/2014/main" xmlns="" id="{649A3845-7E71-DAB0-32A5-42E32A77BA25}"/>
                  </a:ext>
                </a:extLst>
              </p:cNvPr>
              <p:cNvCxnSpPr/>
              <p:nvPr/>
            </p:nvCxnSpPr>
            <p:spPr>
              <a:xfrm flipV="1">
                <a:off x="8620016" y="3270196"/>
                <a:ext cx="503488" cy="1"/>
              </a:xfrm>
              <a:prstGeom prst="line">
                <a:avLst/>
              </a:prstGeom>
              <a:ln w="12700" cmpd="sng">
                <a:solidFill>
                  <a:schemeClr val="bg1">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grpSp>
            <p:nvGrpSpPr>
              <p:cNvPr id="12" name="组合 11">
                <a:extLst>
                  <a:ext uri="{FF2B5EF4-FFF2-40B4-BE49-F238E27FC236}">
                    <a16:creationId xmlns:a16="http://schemas.microsoft.com/office/drawing/2014/main" xmlns="" id="{5341E585-1FCA-E65F-0BCD-11FCA3E5CA01}"/>
                  </a:ext>
                </a:extLst>
              </p:cNvPr>
              <p:cNvGrpSpPr/>
              <p:nvPr/>
            </p:nvGrpSpPr>
            <p:grpSpPr>
              <a:xfrm>
                <a:off x="9340273" y="2793073"/>
                <a:ext cx="2179421" cy="1441609"/>
                <a:chOff x="4584010" y="5049619"/>
                <a:chExt cx="3023979" cy="1441609"/>
              </a:xfrm>
            </p:grpSpPr>
            <p:sp>
              <p:nvSpPr>
                <p:cNvPr id="13" name="Text3">
                  <a:extLst>
                    <a:ext uri="{FF2B5EF4-FFF2-40B4-BE49-F238E27FC236}">
                      <a16:creationId xmlns:a16="http://schemas.microsoft.com/office/drawing/2014/main" xmlns="" id="{66C5F0FF-F381-E4A1-B2A4-14227FECF845}"/>
                    </a:ext>
                  </a:extLst>
                </p:cNvPr>
                <p:cNvSpPr txBox="1"/>
                <p:nvPr/>
              </p:nvSpPr>
              <p:spPr>
                <a:xfrm flipH="1">
                  <a:off x="4584010" y="5569597"/>
                  <a:ext cx="3023978" cy="921631"/>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dirty="0"/>
                    <a:t>浏览网页时随时抓取需要的内容保存进文献管理软件平台。</a:t>
                  </a:r>
                </a:p>
              </p:txBody>
            </p:sp>
            <p:sp>
              <p:nvSpPr>
                <p:cNvPr id="14" name="Bullet3">
                  <a:extLst>
                    <a:ext uri="{FF2B5EF4-FFF2-40B4-BE49-F238E27FC236}">
                      <a16:creationId xmlns:a16="http://schemas.microsoft.com/office/drawing/2014/main" xmlns="" id="{C6BF8EE1-DC29-D449-0922-B1E6B84AEC96}"/>
                    </a:ext>
                  </a:extLst>
                </p:cNvPr>
                <p:cNvSpPr/>
                <p:nvPr/>
              </p:nvSpPr>
              <p:spPr>
                <a:xfrm flipH="1">
                  <a:off x="4584012" y="5049619"/>
                  <a:ext cx="3023977" cy="507831"/>
                </a:xfrm>
                <a:prstGeom prst="rect">
                  <a:avLst/>
                </a:prstGeom>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网络捕手</a:t>
                  </a:r>
                  <a:endParaRPr lang="zh-CN" altLang="en-US" b="1" dirty="0"/>
                </a:p>
              </p:txBody>
            </p:sp>
          </p:grpSp>
        </p:grpSp>
        <p:sp>
          <p:nvSpPr>
            <p:cNvPr id="7" name="Title">
              <a:extLst>
                <a:ext uri="{FF2B5EF4-FFF2-40B4-BE49-F238E27FC236}">
                  <a16:creationId xmlns:a16="http://schemas.microsoft.com/office/drawing/2014/main" xmlns="" id="{2709C435-B468-F0CA-5738-580FF290573E}"/>
                </a:ext>
              </a:extLst>
            </p:cNvPr>
            <p:cNvSpPr txBox="1"/>
            <p:nvPr/>
          </p:nvSpPr>
          <p:spPr>
            <a:xfrm>
              <a:off x="660400" y="1130300"/>
              <a:ext cx="4246574" cy="1062056"/>
            </a:xfrm>
            <a:prstGeom prst="rect">
              <a:avLst/>
            </a:prstGeom>
            <a:noFill/>
          </p:spPr>
          <p:txBody>
            <a:bodyPr vert="horz"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t>三件套，贯穿科研过程</a:t>
              </a:r>
              <a:endParaRPr lang="zh-CN" altLang="en-US" sz="2400" b="1" dirty="0"/>
            </a:p>
          </p:txBody>
        </p:sp>
      </p:grpSp>
      <p:sp>
        <p:nvSpPr>
          <p:cNvPr id="2" name="标题 1">
            <a:extLst>
              <a:ext uri="{FF2B5EF4-FFF2-40B4-BE49-F238E27FC236}">
                <a16:creationId xmlns:a16="http://schemas.microsoft.com/office/drawing/2014/main" xmlns="" id="{531533BB-CE3F-05E3-2486-4B6EF6F1A70F}"/>
              </a:ext>
            </a:extLst>
          </p:cNvPr>
          <p:cNvSpPr>
            <a:spLocks noGrp="1"/>
          </p:cNvSpPr>
          <p:nvPr>
            <p:ph type="title"/>
          </p:nvPr>
        </p:nvSpPr>
        <p:spPr/>
        <p:txBody>
          <a:bodyPr>
            <a:normAutofit/>
          </a:bodyPr>
          <a:lstStyle/>
          <a:p>
            <a:r>
              <a:rPr lang="en-US" altLang="zh-CN" dirty="0" err="1" smtClean="0"/>
              <a:t>Zotero</a:t>
            </a:r>
            <a:r>
              <a:rPr lang="zh-CN" altLang="en-US" dirty="0" smtClean="0"/>
              <a:t>的下载、安装：</a:t>
            </a:r>
            <a:endParaRPr lang="zh-CN" altLang="en-US" dirty="0"/>
          </a:p>
        </p:txBody>
      </p:sp>
      <p:sp>
        <p:nvSpPr>
          <p:cNvPr id="29" name="文本框 28"/>
          <p:cNvSpPr txBox="1"/>
          <p:nvPr/>
        </p:nvSpPr>
        <p:spPr>
          <a:xfrm>
            <a:off x="4422165" y="3490060"/>
            <a:ext cx="385042" cy="523220"/>
          </a:xfrm>
          <a:prstGeom prst="rect">
            <a:avLst/>
          </a:prstGeom>
          <a:noFill/>
        </p:spPr>
        <p:txBody>
          <a:bodyPr wrap="none" rtlCol="0">
            <a:spAutoFit/>
          </a:bodyPr>
          <a:lstStyle/>
          <a:p>
            <a:r>
              <a:rPr lang="en-US" altLang="zh-CN" sz="2800" dirty="0" smtClean="0"/>
              <a:t>1</a:t>
            </a:r>
            <a:endParaRPr lang="zh-CN" altLang="en-US" sz="2800" dirty="0"/>
          </a:p>
        </p:txBody>
      </p:sp>
      <p:sp>
        <p:nvSpPr>
          <p:cNvPr id="30" name="文本框 29"/>
          <p:cNvSpPr txBox="1"/>
          <p:nvPr/>
        </p:nvSpPr>
        <p:spPr>
          <a:xfrm>
            <a:off x="7413785" y="3499049"/>
            <a:ext cx="385042" cy="523220"/>
          </a:xfrm>
          <a:prstGeom prst="rect">
            <a:avLst/>
          </a:prstGeom>
          <a:noFill/>
        </p:spPr>
        <p:txBody>
          <a:bodyPr wrap="none" rtlCol="0">
            <a:spAutoFit/>
          </a:bodyPr>
          <a:lstStyle/>
          <a:p>
            <a:r>
              <a:rPr lang="en-US" altLang="zh-CN" sz="2800" dirty="0" smtClean="0"/>
              <a:t>2</a:t>
            </a:r>
            <a:endParaRPr lang="zh-CN" altLang="en-US" sz="2800" dirty="0"/>
          </a:p>
        </p:txBody>
      </p:sp>
      <p:sp>
        <p:nvSpPr>
          <p:cNvPr id="31" name="文本框 30"/>
          <p:cNvSpPr txBox="1"/>
          <p:nvPr/>
        </p:nvSpPr>
        <p:spPr>
          <a:xfrm>
            <a:off x="5904811" y="2291434"/>
            <a:ext cx="385042" cy="523220"/>
          </a:xfrm>
          <a:prstGeom prst="rect">
            <a:avLst/>
          </a:prstGeom>
          <a:noFill/>
        </p:spPr>
        <p:txBody>
          <a:bodyPr wrap="none" rtlCol="0">
            <a:spAutoFit/>
          </a:bodyPr>
          <a:lstStyle/>
          <a:p>
            <a:r>
              <a:rPr lang="en-US" altLang="zh-CN" sz="2800" dirty="0" smtClean="0"/>
              <a:t>3</a:t>
            </a:r>
            <a:endParaRPr lang="zh-CN" altLang="en-US" sz="2800" dirty="0"/>
          </a:p>
        </p:txBody>
      </p:sp>
    </p:spTree>
    <p:custDataLst>
      <p:tags r:id="rId1"/>
    </p:custDataLst>
    <p:extLst>
      <p:ext uri="{BB962C8B-B14F-4D97-AF65-F5344CB8AC3E}">
        <p14:creationId xmlns:p14="http://schemas.microsoft.com/office/powerpoint/2010/main" val="323745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Zotero</a:t>
            </a:r>
            <a:r>
              <a:rPr lang="zh-CN" altLang="en-US" dirty="0" smtClean="0"/>
              <a:t>安装</a:t>
            </a:r>
            <a:r>
              <a:rPr lang="zh-CN" altLang="en-US" dirty="0" smtClean="0">
                <a:sym typeface="Wingdings" panose="05000000000000000000" pitchFamily="2" charset="2"/>
              </a:rPr>
              <a:t>：进其官网下载安装软件</a:t>
            </a:r>
            <a:endParaRPr lang="zh-CN" altLang="en-US" dirty="0"/>
          </a:p>
        </p:txBody>
      </p:sp>
      <p:pic>
        <p:nvPicPr>
          <p:cNvPr id="3" name="图片 2"/>
          <p:cNvPicPr>
            <a:picLocks noChangeAspect="1"/>
          </p:cNvPicPr>
          <p:nvPr/>
        </p:nvPicPr>
        <p:blipFill>
          <a:blip r:embed="rId2"/>
          <a:stretch>
            <a:fillRect/>
          </a:stretch>
        </p:blipFill>
        <p:spPr>
          <a:xfrm>
            <a:off x="744718" y="1017573"/>
            <a:ext cx="10439139" cy="5840427"/>
          </a:xfrm>
          <a:prstGeom prst="rect">
            <a:avLst/>
          </a:prstGeom>
        </p:spPr>
      </p:pic>
    </p:spTree>
    <p:extLst>
      <p:ext uri="{BB962C8B-B14F-4D97-AF65-F5344CB8AC3E}">
        <p14:creationId xmlns:p14="http://schemas.microsoft.com/office/powerpoint/2010/main" val="1317202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5430" y="128587"/>
            <a:ext cx="12186570" cy="6729413"/>
          </a:xfrm>
          <a:prstGeom prst="rect">
            <a:avLst/>
          </a:prstGeom>
        </p:spPr>
      </p:pic>
    </p:spTree>
    <p:extLst>
      <p:ext uri="{BB962C8B-B14F-4D97-AF65-F5344CB8AC3E}">
        <p14:creationId xmlns:p14="http://schemas.microsoft.com/office/powerpoint/2010/main" val="30140522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GuidesStyle_Normal&quot;,&quot;Kind&quot;:0,&quot;OldGuidesSetting&quot;:{&quot;HeaderHeight&quot;:15.0,&quot;FooterHeight&quot;:9.0,&quot;SideMargin&quot;:5.5,&quot;TopMargin&quot;:0.0,&quot;BottomMargin&quot;:0.0,&quot;IntervalMargin&quot;:1.5}}"/>
  <p:tag name="ISLIDE.TEMPLATE" val="#4889249"/>
</p:tagLst>
</file>

<file path=ppt/tags/tag10.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1.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2.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4.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5.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6.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7.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9.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0.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1.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2.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4.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xml><?xml version="1.0" encoding="utf-8"?>
<p:tagLst xmlns:a="http://schemas.openxmlformats.org/drawingml/2006/main" xmlns:r="http://schemas.openxmlformats.org/officeDocument/2006/relationships" xmlns:p="http://schemas.openxmlformats.org/presentationml/2006/main">
  <p:tag name="ISLIDE.DIAGRAM" val="#219915;"/>
</p:tagLst>
</file>

<file path=ppt/tags/tag4.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5.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6.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7.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9.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heme/theme1.xml><?xml version="1.0" encoding="utf-8"?>
<a:theme xmlns:a="http://schemas.openxmlformats.org/drawingml/2006/main" name="Designed by iSlide">
  <a:themeElements>
    <a:clrScheme name="iSlide">
      <a:dk1>
        <a:srgbClr val="2F2F2F"/>
      </a:dk1>
      <a:lt1>
        <a:srgbClr val="FFFFFF"/>
      </a:lt1>
      <a:dk2>
        <a:srgbClr val="778495"/>
      </a:dk2>
      <a:lt2>
        <a:srgbClr val="F0F0F0"/>
      </a:lt2>
      <a:accent1>
        <a:srgbClr val="437991"/>
      </a:accent1>
      <a:accent2>
        <a:srgbClr val="C4764D"/>
      </a:accent2>
      <a:accent3>
        <a:srgbClr val="657953"/>
      </a:accent3>
      <a:accent4>
        <a:srgbClr val="F2BA4F"/>
      </a:accent4>
      <a:accent5>
        <a:srgbClr val="F2A847"/>
      </a:accent5>
      <a:accent6>
        <a:srgbClr val="6C302B"/>
      </a:accent6>
      <a:hlink>
        <a:srgbClr val="F84D4D"/>
      </a:hlink>
      <a:folHlink>
        <a:srgbClr val="979797"/>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lid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2787</TotalTime>
  <Words>2405</Words>
  <Application>Microsoft Office PowerPoint</Application>
  <PresentationFormat>自定义</PresentationFormat>
  <Paragraphs>238</Paragraphs>
  <Slides>59</Slides>
  <Notes>2</Notes>
  <HiddenSlides>1</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Designed by iSlide</vt:lpstr>
      <vt:lpstr>Zotero+Mendeley: 免费、开源的文献管理神器</vt:lpstr>
      <vt:lpstr>选Zotero和Mendeley坚定理由</vt:lpstr>
      <vt:lpstr>目录</vt:lpstr>
      <vt:lpstr>软件和插件的下载、安装</vt:lpstr>
      <vt:lpstr>1.1 主要的文献管理软件认知</vt:lpstr>
      <vt:lpstr>1.2 文献管理软件的下载、安装</vt:lpstr>
      <vt:lpstr>Zotero的下载、安装：</vt:lpstr>
      <vt:lpstr>Zotero安装：进其官网下载安装软件</vt:lpstr>
      <vt:lpstr>PowerPoint 演示文稿</vt:lpstr>
      <vt:lpstr>PowerPoint 演示文稿</vt:lpstr>
      <vt:lpstr>PowerPoint 演示文稿</vt:lpstr>
      <vt:lpstr>备注1：</vt:lpstr>
      <vt:lpstr>备注2：</vt:lpstr>
      <vt:lpstr>备注2：设置多端同步（Zotero7）</vt:lpstr>
      <vt:lpstr>Zotero灵魂插件:功能</vt:lpstr>
      <vt:lpstr>PowerPoint 演示文稿</vt:lpstr>
      <vt:lpstr>最常用的Zotero插件：要注意插件和Zotero版本的兼容问题</vt:lpstr>
      <vt:lpstr>PowerPoint 演示文稿</vt:lpstr>
      <vt:lpstr>PowerPoint 演示文稿</vt:lpstr>
      <vt:lpstr>PowerPoint 演示文稿</vt:lpstr>
      <vt:lpstr>PowerPoint 演示文稿</vt:lpstr>
      <vt:lpstr>2 在写作过程中自动生成参考文献</vt:lpstr>
      <vt:lpstr>主要内容</vt:lpstr>
      <vt:lpstr>2.1 保证办公软件中一定要有Zotero插件</vt:lpstr>
      <vt:lpstr>2.2 在正文中插入参考文献</vt:lpstr>
      <vt:lpstr>PowerPoint 演示文稿</vt:lpstr>
      <vt:lpstr>2.3 在文末生成文献题录</vt:lpstr>
      <vt:lpstr>2.4 编辑修改引文</vt:lpstr>
      <vt:lpstr>2.4 编辑修改引文</vt:lpstr>
      <vt:lpstr>2.5 引文样式选择和调整</vt:lpstr>
      <vt:lpstr>2.6 把论文变成普通word文档</vt:lpstr>
      <vt:lpstr>3 文献导入方式</vt:lpstr>
      <vt:lpstr>文献导入途径：5种，其中手工不建议</vt:lpstr>
      <vt:lpstr>3.1 PDF文件批量导入</vt:lpstr>
      <vt:lpstr>3.2 在数据库种检索导入：注意从数据库中导出的文献格式</vt:lpstr>
      <vt:lpstr>3.3 网络捕手：以前可批量全文下载，现在单篇很顺利</vt:lpstr>
      <vt:lpstr>网络捕手</vt:lpstr>
      <vt:lpstr>网络捕手</vt:lpstr>
      <vt:lpstr>3.4 标识符添加</vt:lpstr>
      <vt:lpstr>问：如何与Mendeley互惠双赢？</vt:lpstr>
      <vt:lpstr>4 文献的基础管理：利用插件提高科研质量和效率</vt:lpstr>
      <vt:lpstr>4.1 文献去重：保证文献信息的唯一（不同Zotero版本，用不同插件）</vt:lpstr>
      <vt:lpstr>文献去重：</vt:lpstr>
      <vt:lpstr>文献去重：</vt:lpstr>
      <vt:lpstr>4.2 同步更新：保证多端同一个版本（同步内容的设置自己要想清楚）</vt:lpstr>
      <vt:lpstr>4.3 文献内容补全、完善（必要字段全且正确）</vt:lpstr>
      <vt:lpstr>文献内容补全、完善（必要字段全且正确）</vt:lpstr>
      <vt:lpstr>要安装插件：Linter for zotero 条目元信息批量修改神器</vt:lpstr>
      <vt:lpstr>4.4 文献：分类、标签，笔记</vt:lpstr>
      <vt:lpstr>4.4 文献：分类、标签，笔记</vt:lpstr>
      <vt:lpstr>4.5 批量自动下载全文：慎重选择需要下载全文的部分</vt:lpstr>
      <vt:lpstr>批量自动下载全文：慎重选择需要下载全文的部分</vt:lpstr>
      <vt:lpstr>4.6 全文阅读、翻译：插件scholaread</vt:lpstr>
      <vt:lpstr>4.7自动添加期刊的影响因子和分区（见easyScholar | 显示期刊等级\SCI分区）</vt:lpstr>
      <vt:lpstr>4.7自动添加期刊的影响因子和分区（见easyScholar | 显示期刊等级\SCI分区）</vt:lpstr>
      <vt:lpstr>感想：您想要啥？</vt:lpstr>
      <vt:lpstr>4.8 个性订阅：课题追踪，期刊、主题等（提供有RSS种子）</vt:lpstr>
      <vt:lpstr>谢谢您的参与</vt:lpstr>
      <vt:lpstr>PowerPoint 演示文稿</vt:lpstr>
    </vt:vector>
  </TitlesOfParts>
  <Company>iSlide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PowerPoint Template</dc:title>
  <dc:creator>iSlide</dc:creator>
  <cp:lastModifiedBy>China</cp:lastModifiedBy>
  <cp:revision>265</cp:revision>
  <dcterms:created xsi:type="dcterms:W3CDTF">2023-06-05T05:58:43Z</dcterms:created>
  <dcterms:modified xsi:type="dcterms:W3CDTF">2024-04-26T00:55:17Z</dcterms:modified>
</cp:coreProperties>
</file>