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25.xml" ContentType="application/vnd.openxmlformats-officedocument.presentationml.notesSlide+xml"/>
  <Override PartName="/ppt/tags/tag18.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719" r:id="rId1"/>
  </p:sldMasterIdLst>
  <p:notesMasterIdLst>
    <p:notesMasterId r:id="rId105"/>
  </p:notesMasterIdLst>
  <p:handoutMasterIdLst>
    <p:handoutMasterId r:id="rId106"/>
  </p:handoutMasterIdLst>
  <p:sldIdLst>
    <p:sldId id="256" r:id="rId2"/>
    <p:sldId id="266" r:id="rId3"/>
    <p:sldId id="258" r:id="rId4"/>
    <p:sldId id="1760" r:id="rId5"/>
    <p:sldId id="1783" r:id="rId6"/>
    <p:sldId id="1766" r:id="rId7"/>
    <p:sldId id="1803" r:id="rId8"/>
    <p:sldId id="1950" r:id="rId9"/>
    <p:sldId id="1827" r:id="rId10"/>
    <p:sldId id="1938" r:id="rId11"/>
    <p:sldId id="1991" r:id="rId12"/>
    <p:sldId id="1933" r:id="rId13"/>
    <p:sldId id="1934" r:id="rId14"/>
    <p:sldId id="1980" r:id="rId15"/>
    <p:sldId id="1981" r:id="rId16"/>
    <p:sldId id="1982" r:id="rId17"/>
    <p:sldId id="1983" r:id="rId18"/>
    <p:sldId id="1984" r:id="rId19"/>
    <p:sldId id="1985" r:id="rId20"/>
    <p:sldId id="1986" r:id="rId21"/>
    <p:sldId id="1973" r:id="rId22"/>
    <p:sldId id="1974" r:id="rId23"/>
    <p:sldId id="1975" r:id="rId24"/>
    <p:sldId id="1976" r:id="rId25"/>
    <p:sldId id="1977" r:id="rId26"/>
    <p:sldId id="1978" r:id="rId27"/>
    <p:sldId id="1979" r:id="rId28"/>
    <p:sldId id="1784" r:id="rId29"/>
    <p:sldId id="1785" r:id="rId30"/>
    <p:sldId id="1786" r:id="rId31"/>
    <p:sldId id="262" r:id="rId32"/>
    <p:sldId id="1953" r:id="rId33"/>
    <p:sldId id="1955" r:id="rId34"/>
    <p:sldId id="1960" r:id="rId35"/>
    <p:sldId id="1961" r:id="rId36"/>
    <p:sldId id="1954" r:id="rId37"/>
    <p:sldId id="1956" r:id="rId38"/>
    <p:sldId id="1957" r:id="rId39"/>
    <p:sldId id="1972" r:id="rId40"/>
    <p:sldId id="1805" r:id="rId41"/>
    <p:sldId id="1988" r:id="rId42"/>
    <p:sldId id="1987" r:id="rId43"/>
    <p:sldId id="1806" r:id="rId44"/>
    <p:sldId id="1963" r:id="rId45"/>
    <p:sldId id="1964" r:id="rId46"/>
    <p:sldId id="1965" r:id="rId47"/>
    <p:sldId id="1966" r:id="rId48"/>
    <p:sldId id="1967" r:id="rId49"/>
    <p:sldId id="1968" r:id="rId50"/>
    <p:sldId id="1969" r:id="rId51"/>
    <p:sldId id="1971" r:id="rId52"/>
    <p:sldId id="1810" r:id="rId53"/>
    <p:sldId id="1811" r:id="rId54"/>
    <p:sldId id="263" r:id="rId55"/>
    <p:sldId id="1817" r:id="rId56"/>
    <p:sldId id="1812" r:id="rId57"/>
    <p:sldId id="1820" r:id="rId58"/>
    <p:sldId id="1821" r:id="rId59"/>
    <p:sldId id="1822" r:id="rId60"/>
    <p:sldId id="1939" r:id="rId61"/>
    <p:sldId id="1819" r:id="rId62"/>
    <p:sldId id="1823" r:id="rId63"/>
    <p:sldId id="1824" r:id="rId64"/>
    <p:sldId id="1825" r:id="rId65"/>
    <p:sldId id="1829" r:id="rId66"/>
    <p:sldId id="1832" r:id="rId67"/>
    <p:sldId id="1830" r:id="rId68"/>
    <p:sldId id="1831" r:id="rId69"/>
    <p:sldId id="1813" r:id="rId70"/>
    <p:sldId id="1818" r:id="rId71"/>
    <p:sldId id="1833" r:id="rId72"/>
    <p:sldId id="1901" r:id="rId73"/>
    <p:sldId id="1902" r:id="rId74"/>
    <p:sldId id="1904" r:id="rId75"/>
    <p:sldId id="1905" r:id="rId76"/>
    <p:sldId id="1911" r:id="rId77"/>
    <p:sldId id="1906" r:id="rId78"/>
    <p:sldId id="1909" r:id="rId79"/>
    <p:sldId id="1907" r:id="rId80"/>
    <p:sldId id="1908" r:id="rId81"/>
    <p:sldId id="1935" r:id="rId82"/>
    <p:sldId id="1943" r:id="rId83"/>
    <p:sldId id="264" r:id="rId84"/>
    <p:sldId id="1919" r:id="rId85"/>
    <p:sldId id="1761" r:id="rId86"/>
    <p:sldId id="1912" r:id="rId87"/>
    <p:sldId id="1921" r:id="rId88"/>
    <p:sldId id="1922" r:id="rId89"/>
    <p:sldId id="1923" r:id="rId90"/>
    <p:sldId id="1918" r:id="rId91"/>
    <p:sldId id="1915" r:id="rId92"/>
    <p:sldId id="1920" r:id="rId93"/>
    <p:sldId id="1772" r:id="rId94"/>
    <p:sldId id="1758" r:id="rId95"/>
    <p:sldId id="1952" r:id="rId96"/>
    <p:sldId id="1917" r:id="rId97"/>
    <p:sldId id="1924" r:id="rId98"/>
    <p:sldId id="1928" r:id="rId99"/>
    <p:sldId id="1925" r:id="rId100"/>
    <p:sldId id="1926" r:id="rId101"/>
    <p:sldId id="1927" r:id="rId102"/>
    <p:sldId id="1773" r:id="rId103"/>
    <p:sldId id="1930" r:id="rId10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76FF"/>
    <a:srgbClr val="5CA5FF"/>
    <a:srgbClr val="0523FF"/>
    <a:srgbClr val="E24E0C"/>
    <a:srgbClr val="D4ECBA"/>
    <a:srgbClr val="F5FBFC"/>
    <a:srgbClr val="A20000"/>
    <a:srgbClr val="A40000"/>
    <a:srgbClr val="9E0000"/>
    <a:srgbClr val="C7450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6182" autoAdjust="0"/>
  </p:normalViewPr>
  <p:slideViewPr>
    <p:cSldViewPr snapToGrid="0">
      <p:cViewPr varScale="1">
        <p:scale>
          <a:sx n="102" d="100"/>
          <a:sy n="102" d="100"/>
        </p:scale>
        <p:origin x="132" y="306"/>
      </p:cViewPr>
      <p:guideLst/>
    </p:cSldViewPr>
  </p:slideViewPr>
  <p:notesTextViewPr>
    <p:cViewPr>
      <p:scale>
        <a:sx n="3" d="2"/>
        <a:sy n="3" d="2"/>
      </p:scale>
      <p:origin x="0" y="0"/>
    </p:cViewPr>
  </p:notesTextViewPr>
  <p:sorterViewPr>
    <p:cViewPr>
      <p:scale>
        <a:sx n="75" d="100"/>
        <a:sy n="75" d="100"/>
      </p:scale>
      <p:origin x="0" y="0"/>
    </p:cViewPr>
  </p:sorterViewPr>
  <p:notesViewPr>
    <p:cSldViewPr snapToGrid="0">
      <p:cViewPr varScale="1">
        <p:scale>
          <a:sx n="87" d="100"/>
          <a:sy n="87" d="100"/>
        </p:scale>
        <p:origin x="3030" y="9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presProps" Target="presProp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heme" Target="theme/theme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4980BD7-93B3-4B42-813D-177ECC1CA503}" type="doc">
      <dgm:prSet loTypeId="urn:microsoft.com/office/officeart/2005/8/layout/vList3" loCatId="list" qsTypeId="urn:microsoft.com/office/officeart/2005/8/quickstyle/simple1" qsCatId="simple" csTypeId="urn:microsoft.com/office/officeart/2005/8/colors/accent1_2" csCatId="accent1" phldr="1"/>
      <dgm:spPr/>
    </dgm:pt>
    <dgm:pt modelId="{B2867B01-D8DF-4C20-84E8-F52B552B6386}">
      <dgm:prSet phldrT="[文本]"/>
      <dgm:spPr/>
      <dgm:t>
        <a:bodyPr/>
        <a:lstStyle/>
        <a:p>
          <a:r>
            <a:rPr lang="zh-CN" altLang="en-US" dirty="0"/>
            <a:t>引而不著</a:t>
          </a:r>
        </a:p>
      </dgm:t>
    </dgm:pt>
    <dgm:pt modelId="{3097480F-7F6E-4F8F-9950-B60CC4060A96}" type="parTrans" cxnId="{03732C2C-7665-47F6-9D01-4C0B4F6565ED}">
      <dgm:prSet/>
      <dgm:spPr/>
      <dgm:t>
        <a:bodyPr/>
        <a:lstStyle/>
        <a:p>
          <a:endParaRPr lang="zh-CN" altLang="en-US"/>
        </a:p>
      </dgm:t>
    </dgm:pt>
    <dgm:pt modelId="{B8322646-904E-4673-9530-028166BD687C}" type="sibTrans" cxnId="{03732C2C-7665-47F6-9D01-4C0B4F6565ED}">
      <dgm:prSet/>
      <dgm:spPr/>
      <dgm:t>
        <a:bodyPr/>
        <a:lstStyle/>
        <a:p>
          <a:endParaRPr lang="zh-CN" altLang="en-US"/>
        </a:p>
      </dgm:t>
    </dgm:pt>
    <dgm:pt modelId="{16A4FCBD-868E-4DE7-895B-8B4C9A8FF079}">
      <dgm:prSet phldrT="[文本]"/>
      <dgm:spPr/>
      <dgm:t>
        <a:bodyPr/>
        <a:lstStyle/>
        <a:p>
          <a:r>
            <a:rPr lang="zh-CN" altLang="en-US" dirty="0"/>
            <a:t>著而不引</a:t>
          </a:r>
        </a:p>
      </dgm:t>
    </dgm:pt>
    <dgm:pt modelId="{709783F7-DF61-4F0E-BBD0-3935E9A711A4}" type="parTrans" cxnId="{196BDB1C-7487-45B9-9445-2002E4E20E11}">
      <dgm:prSet/>
      <dgm:spPr/>
      <dgm:t>
        <a:bodyPr/>
        <a:lstStyle/>
        <a:p>
          <a:endParaRPr lang="zh-CN" altLang="en-US"/>
        </a:p>
      </dgm:t>
    </dgm:pt>
    <dgm:pt modelId="{C18ACE8A-0693-4DF7-869D-5E28335C40F6}" type="sibTrans" cxnId="{196BDB1C-7487-45B9-9445-2002E4E20E11}">
      <dgm:prSet/>
      <dgm:spPr/>
      <dgm:t>
        <a:bodyPr/>
        <a:lstStyle/>
        <a:p>
          <a:endParaRPr lang="zh-CN" altLang="en-US"/>
        </a:p>
      </dgm:t>
    </dgm:pt>
    <dgm:pt modelId="{F56E6A01-4CB0-4F62-A0DE-CE3D0FD7218C}">
      <dgm:prSet phldrT="[文本]"/>
      <dgm:spPr/>
      <dgm:t>
        <a:bodyPr/>
        <a:lstStyle/>
        <a:p>
          <a:r>
            <a:rPr lang="zh-CN" altLang="en-US" dirty="0"/>
            <a:t>标引不规范（文献代码标识错误）</a:t>
          </a:r>
        </a:p>
      </dgm:t>
    </dgm:pt>
    <dgm:pt modelId="{36C1FD81-AFA9-4364-A948-00D31AAEEBDC}" type="parTrans" cxnId="{4B91447B-907A-426B-ACDC-D60DD0307584}">
      <dgm:prSet/>
      <dgm:spPr/>
      <dgm:t>
        <a:bodyPr/>
        <a:lstStyle/>
        <a:p>
          <a:endParaRPr lang="zh-CN" altLang="en-US"/>
        </a:p>
      </dgm:t>
    </dgm:pt>
    <dgm:pt modelId="{311911A4-A517-4E82-ACB1-5A2D4488DE37}" type="sibTrans" cxnId="{4B91447B-907A-426B-ACDC-D60DD0307584}">
      <dgm:prSet/>
      <dgm:spPr/>
      <dgm:t>
        <a:bodyPr/>
        <a:lstStyle/>
        <a:p>
          <a:endParaRPr lang="zh-CN" altLang="en-US"/>
        </a:p>
      </dgm:t>
    </dgm:pt>
    <dgm:pt modelId="{8A12D949-40C4-4EFC-B558-C6F1A2B58166}">
      <dgm:prSet/>
      <dgm:spPr/>
      <dgm:t>
        <a:bodyPr/>
        <a:lstStyle/>
        <a:p>
          <a:r>
            <a:rPr lang="zh-CN" altLang="en-US" dirty="0"/>
            <a:t>参考文献字段缺失或错误</a:t>
          </a:r>
        </a:p>
      </dgm:t>
    </dgm:pt>
    <dgm:pt modelId="{892B8C50-1694-443D-AA3B-77B1D284F142}" type="parTrans" cxnId="{CF8C0098-FA56-454D-BE26-B51AABE0874B}">
      <dgm:prSet/>
      <dgm:spPr/>
      <dgm:t>
        <a:bodyPr/>
        <a:lstStyle/>
        <a:p>
          <a:endParaRPr lang="zh-CN" altLang="en-US"/>
        </a:p>
      </dgm:t>
    </dgm:pt>
    <dgm:pt modelId="{08215E99-B4A0-4F72-A7AF-8142102282C5}" type="sibTrans" cxnId="{CF8C0098-FA56-454D-BE26-B51AABE0874B}">
      <dgm:prSet/>
      <dgm:spPr/>
      <dgm:t>
        <a:bodyPr/>
        <a:lstStyle/>
        <a:p>
          <a:endParaRPr lang="zh-CN" altLang="en-US"/>
        </a:p>
      </dgm:t>
    </dgm:pt>
    <dgm:pt modelId="{C1828F81-6647-4C21-B39C-2FF2DB840B61}" type="pres">
      <dgm:prSet presAssocID="{E4980BD7-93B3-4B42-813D-177ECC1CA503}" presName="linearFlow" presStyleCnt="0">
        <dgm:presLayoutVars>
          <dgm:dir/>
          <dgm:resizeHandles val="exact"/>
        </dgm:presLayoutVars>
      </dgm:prSet>
      <dgm:spPr/>
    </dgm:pt>
    <dgm:pt modelId="{765A1526-9BCD-4CB8-85F2-359DAFF45873}" type="pres">
      <dgm:prSet presAssocID="{B2867B01-D8DF-4C20-84E8-F52B552B6386}" presName="composite" presStyleCnt="0"/>
      <dgm:spPr/>
    </dgm:pt>
    <dgm:pt modelId="{CC158B86-BA0E-4888-8D09-ADD036232F79}" type="pres">
      <dgm:prSet presAssocID="{B2867B01-D8DF-4C20-84E8-F52B552B6386}" presName="imgShp" presStyleLbl="fgImgPlace1" presStyleIdx="0" presStyleCnt="4"/>
      <dgm:spPr/>
    </dgm:pt>
    <dgm:pt modelId="{1FBAA70B-DAA2-4427-B275-6A7E7F8259DD}" type="pres">
      <dgm:prSet presAssocID="{B2867B01-D8DF-4C20-84E8-F52B552B6386}" presName="txShp" presStyleLbl="node1" presStyleIdx="0" presStyleCnt="4">
        <dgm:presLayoutVars>
          <dgm:bulletEnabled val="1"/>
        </dgm:presLayoutVars>
      </dgm:prSet>
      <dgm:spPr/>
      <dgm:t>
        <a:bodyPr/>
        <a:lstStyle/>
        <a:p>
          <a:endParaRPr lang="zh-CN" altLang="en-US"/>
        </a:p>
      </dgm:t>
    </dgm:pt>
    <dgm:pt modelId="{D6444C3A-2EF2-4756-8C4E-C49E15071AE6}" type="pres">
      <dgm:prSet presAssocID="{B8322646-904E-4673-9530-028166BD687C}" presName="spacing" presStyleCnt="0"/>
      <dgm:spPr/>
    </dgm:pt>
    <dgm:pt modelId="{6E1F6584-99B4-4158-8E35-A50EB1A23C95}" type="pres">
      <dgm:prSet presAssocID="{16A4FCBD-868E-4DE7-895B-8B4C9A8FF079}" presName="composite" presStyleCnt="0"/>
      <dgm:spPr/>
    </dgm:pt>
    <dgm:pt modelId="{6908BC6D-E717-447A-9849-89E05A44E0B3}" type="pres">
      <dgm:prSet presAssocID="{16A4FCBD-868E-4DE7-895B-8B4C9A8FF079}" presName="imgShp" presStyleLbl="fgImgPlace1" presStyleIdx="1" presStyleCnt="4"/>
      <dgm:spPr/>
    </dgm:pt>
    <dgm:pt modelId="{AC5602B3-3E5F-47F8-A3E1-4FCDFE01F4C6}" type="pres">
      <dgm:prSet presAssocID="{16A4FCBD-868E-4DE7-895B-8B4C9A8FF079}" presName="txShp" presStyleLbl="node1" presStyleIdx="1" presStyleCnt="4">
        <dgm:presLayoutVars>
          <dgm:bulletEnabled val="1"/>
        </dgm:presLayoutVars>
      </dgm:prSet>
      <dgm:spPr/>
      <dgm:t>
        <a:bodyPr/>
        <a:lstStyle/>
        <a:p>
          <a:endParaRPr lang="zh-CN" altLang="en-US"/>
        </a:p>
      </dgm:t>
    </dgm:pt>
    <dgm:pt modelId="{CB2504D2-A673-4AEF-B8A9-1FA93D0B5320}" type="pres">
      <dgm:prSet presAssocID="{C18ACE8A-0693-4DF7-869D-5E28335C40F6}" presName="spacing" presStyleCnt="0"/>
      <dgm:spPr/>
    </dgm:pt>
    <dgm:pt modelId="{BCDE0703-63F0-473C-B90F-D79409F6BA8D}" type="pres">
      <dgm:prSet presAssocID="{8A12D949-40C4-4EFC-B558-C6F1A2B58166}" presName="composite" presStyleCnt="0"/>
      <dgm:spPr/>
    </dgm:pt>
    <dgm:pt modelId="{A7A00C71-C9FE-46CF-B2DC-B7F5266D3195}" type="pres">
      <dgm:prSet presAssocID="{8A12D949-40C4-4EFC-B558-C6F1A2B58166}" presName="imgShp" presStyleLbl="fgImgPlace1" presStyleIdx="2" presStyleCnt="4"/>
      <dgm:spPr/>
    </dgm:pt>
    <dgm:pt modelId="{286F1880-6BC3-4251-9587-497690C525B4}" type="pres">
      <dgm:prSet presAssocID="{8A12D949-40C4-4EFC-B558-C6F1A2B58166}" presName="txShp" presStyleLbl="node1" presStyleIdx="2" presStyleCnt="4">
        <dgm:presLayoutVars>
          <dgm:bulletEnabled val="1"/>
        </dgm:presLayoutVars>
      </dgm:prSet>
      <dgm:spPr/>
      <dgm:t>
        <a:bodyPr/>
        <a:lstStyle/>
        <a:p>
          <a:endParaRPr lang="zh-CN" altLang="en-US"/>
        </a:p>
      </dgm:t>
    </dgm:pt>
    <dgm:pt modelId="{E5CF7ED8-E9C7-4180-B5E9-CD8D8B37A6EE}" type="pres">
      <dgm:prSet presAssocID="{08215E99-B4A0-4F72-A7AF-8142102282C5}" presName="spacing" presStyleCnt="0"/>
      <dgm:spPr/>
    </dgm:pt>
    <dgm:pt modelId="{D1C1A1A6-7E30-437D-B183-CE2D349BF909}" type="pres">
      <dgm:prSet presAssocID="{F56E6A01-4CB0-4F62-A0DE-CE3D0FD7218C}" presName="composite" presStyleCnt="0"/>
      <dgm:spPr/>
    </dgm:pt>
    <dgm:pt modelId="{0B3D2B28-9429-482F-81F0-B7014660D638}" type="pres">
      <dgm:prSet presAssocID="{F56E6A01-4CB0-4F62-A0DE-CE3D0FD7218C}" presName="imgShp" presStyleLbl="fgImgPlace1" presStyleIdx="3" presStyleCnt="4"/>
      <dgm:spPr/>
    </dgm:pt>
    <dgm:pt modelId="{BE8B8C5A-4654-4468-BBDC-867CFA3C9E8B}" type="pres">
      <dgm:prSet presAssocID="{F56E6A01-4CB0-4F62-A0DE-CE3D0FD7218C}" presName="txShp" presStyleLbl="node1" presStyleIdx="3" presStyleCnt="4">
        <dgm:presLayoutVars>
          <dgm:bulletEnabled val="1"/>
        </dgm:presLayoutVars>
      </dgm:prSet>
      <dgm:spPr/>
      <dgm:t>
        <a:bodyPr/>
        <a:lstStyle/>
        <a:p>
          <a:endParaRPr lang="zh-CN" altLang="en-US"/>
        </a:p>
      </dgm:t>
    </dgm:pt>
  </dgm:ptLst>
  <dgm:cxnLst>
    <dgm:cxn modelId="{CF8C0098-FA56-454D-BE26-B51AABE0874B}" srcId="{E4980BD7-93B3-4B42-813D-177ECC1CA503}" destId="{8A12D949-40C4-4EFC-B558-C6F1A2B58166}" srcOrd="2" destOrd="0" parTransId="{892B8C50-1694-443D-AA3B-77B1D284F142}" sibTransId="{08215E99-B4A0-4F72-A7AF-8142102282C5}"/>
    <dgm:cxn modelId="{03732C2C-7665-47F6-9D01-4C0B4F6565ED}" srcId="{E4980BD7-93B3-4B42-813D-177ECC1CA503}" destId="{B2867B01-D8DF-4C20-84E8-F52B552B6386}" srcOrd="0" destOrd="0" parTransId="{3097480F-7F6E-4F8F-9950-B60CC4060A96}" sibTransId="{B8322646-904E-4673-9530-028166BD687C}"/>
    <dgm:cxn modelId="{4B91447B-907A-426B-ACDC-D60DD0307584}" srcId="{E4980BD7-93B3-4B42-813D-177ECC1CA503}" destId="{F56E6A01-4CB0-4F62-A0DE-CE3D0FD7218C}" srcOrd="3" destOrd="0" parTransId="{36C1FD81-AFA9-4364-A948-00D31AAEEBDC}" sibTransId="{311911A4-A517-4E82-ACB1-5A2D4488DE37}"/>
    <dgm:cxn modelId="{733EBB99-076B-4A93-B796-E2B18851E5EB}" type="presOf" srcId="{F56E6A01-4CB0-4F62-A0DE-CE3D0FD7218C}" destId="{BE8B8C5A-4654-4468-BBDC-867CFA3C9E8B}" srcOrd="0" destOrd="0" presId="urn:microsoft.com/office/officeart/2005/8/layout/vList3"/>
    <dgm:cxn modelId="{701081CA-2F34-4FB4-AE8E-D7C7F40A0A23}" type="presOf" srcId="{B2867B01-D8DF-4C20-84E8-F52B552B6386}" destId="{1FBAA70B-DAA2-4427-B275-6A7E7F8259DD}" srcOrd="0" destOrd="0" presId="urn:microsoft.com/office/officeart/2005/8/layout/vList3"/>
    <dgm:cxn modelId="{78CA3D21-373E-44D0-99D2-9C2EFB728B86}" type="presOf" srcId="{E4980BD7-93B3-4B42-813D-177ECC1CA503}" destId="{C1828F81-6647-4C21-B39C-2FF2DB840B61}" srcOrd="0" destOrd="0" presId="urn:microsoft.com/office/officeart/2005/8/layout/vList3"/>
    <dgm:cxn modelId="{BB90FE7E-C002-4B82-B4FF-A94947900245}" type="presOf" srcId="{16A4FCBD-868E-4DE7-895B-8B4C9A8FF079}" destId="{AC5602B3-3E5F-47F8-A3E1-4FCDFE01F4C6}" srcOrd="0" destOrd="0" presId="urn:microsoft.com/office/officeart/2005/8/layout/vList3"/>
    <dgm:cxn modelId="{0C647B12-81D5-4452-870F-A8D557953C2E}" type="presOf" srcId="{8A12D949-40C4-4EFC-B558-C6F1A2B58166}" destId="{286F1880-6BC3-4251-9587-497690C525B4}" srcOrd="0" destOrd="0" presId="urn:microsoft.com/office/officeart/2005/8/layout/vList3"/>
    <dgm:cxn modelId="{196BDB1C-7487-45B9-9445-2002E4E20E11}" srcId="{E4980BD7-93B3-4B42-813D-177ECC1CA503}" destId="{16A4FCBD-868E-4DE7-895B-8B4C9A8FF079}" srcOrd="1" destOrd="0" parTransId="{709783F7-DF61-4F0E-BBD0-3935E9A711A4}" sibTransId="{C18ACE8A-0693-4DF7-869D-5E28335C40F6}"/>
    <dgm:cxn modelId="{AED55E27-60C5-4E29-B7B5-72F500C8BD50}" type="presParOf" srcId="{C1828F81-6647-4C21-B39C-2FF2DB840B61}" destId="{765A1526-9BCD-4CB8-85F2-359DAFF45873}" srcOrd="0" destOrd="0" presId="urn:microsoft.com/office/officeart/2005/8/layout/vList3"/>
    <dgm:cxn modelId="{BEB38F72-076C-45BC-A51D-B3272A036F08}" type="presParOf" srcId="{765A1526-9BCD-4CB8-85F2-359DAFF45873}" destId="{CC158B86-BA0E-4888-8D09-ADD036232F79}" srcOrd="0" destOrd="0" presId="urn:microsoft.com/office/officeart/2005/8/layout/vList3"/>
    <dgm:cxn modelId="{5A6094FC-E0B7-4FE1-B654-5017CC90359A}" type="presParOf" srcId="{765A1526-9BCD-4CB8-85F2-359DAFF45873}" destId="{1FBAA70B-DAA2-4427-B275-6A7E7F8259DD}" srcOrd="1" destOrd="0" presId="urn:microsoft.com/office/officeart/2005/8/layout/vList3"/>
    <dgm:cxn modelId="{6E8114DE-6C9D-4D10-B9E1-8B8C1AB3C540}" type="presParOf" srcId="{C1828F81-6647-4C21-B39C-2FF2DB840B61}" destId="{D6444C3A-2EF2-4756-8C4E-C49E15071AE6}" srcOrd="1" destOrd="0" presId="urn:microsoft.com/office/officeart/2005/8/layout/vList3"/>
    <dgm:cxn modelId="{6DE9E521-8C79-4E00-B085-2381E26F4310}" type="presParOf" srcId="{C1828F81-6647-4C21-B39C-2FF2DB840B61}" destId="{6E1F6584-99B4-4158-8E35-A50EB1A23C95}" srcOrd="2" destOrd="0" presId="urn:microsoft.com/office/officeart/2005/8/layout/vList3"/>
    <dgm:cxn modelId="{89A48094-669D-4FAF-975C-048DCE0BAD6E}" type="presParOf" srcId="{6E1F6584-99B4-4158-8E35-A50EB1A23C95}" destId="{6908BC6D-E717-447A-9849-89E05A44E0B3}" srcOrd="0" destOrd="0" presId="urn:microsoft.com/office/officeart/2005/8/layout/vList3"/>
    <dgm:cxn modelId="{659C0533-01DF-45B3-93F7-DE31C450C4B0}" type="presParOf" srcId="{6E1F6584-99B4-4158-8E35-A50EB1A23C95}" destId="{AC5602B3-3E5F-47F8-A3E1-4FCDFE01F4C6}" srcOrd="1" destOrd="0" presId="urn:microsoft.com/office/officeart/2005/8/layout/vList3"/>
    <dgm:cxn modelId="{871B565B-08E1-4A3A-A35C-D51799CDEC37}" type="presParOf" srcId="{C1828F81-6647-4C21-B39C-2FF2DB840B61}" destId="{CB2504D2-A673-4AEF-B8A9-1FA93D0B5320}" srcOrd="3" destOrd="0" presId="urn:microsoft.com/office/officeart/2005/8/layout/vList3"/>
    <dgm:cxn modelId="{2BD27A2F-A67C-4787-8CDF-823B784BC11D}" type="presParOf" srcId="{C1828F81-6647-4C21-B39C-2FF2DB840B61}" destId="{BCDE0703-63F0-473C-B90F-D79409F6BA8D}" srcOrd="4" destOrd="0" presId="urn:microsoft.com/office/officeart/2005/8/layout/vList3"/>
    <dgm:cxn modelId="{975C33AE-2F87-48C3-AF3C-D944094D6D31}" type="presParOf" srcId="{BCDE0703-63F0-473C-B90F-D79409F6BA8D}" destId="{A7A00C71-C9FE-46CF-B2DC-B7F5266D3195}" srcOrd="0" destOrd="0" presId="urn:microsoft.com/office/officeart/2005/8/layout/vList3"/>
    <dgm:cxn modelId="{C6F50D9F-5A7E-483F-B2DC-8CC4CCA2B535}" type="presParOf" srcId="{BCDE0703-63F0-473C-B90F-D79409F6BA8D}" destId="{286F1880-6BC3-4251-9587-497690C525B4}" srcOrd="1" destOrd="0" presId="urn:microsoft.com/office/officeart/2005/8/layout/vList3"/>
    <dgm:cxn modelId="{DF218874-7433-4CF9-BC12-06C8410485AE}" type="presParOf" srcId="{C1828F81-6647-4C21-B39C-2FF2DB840B61}" destId="{E5CF7ED8-E9C7-4180-B5E9-CD8D8B37A6EE}" srcOrd="5" destOrd="0" presId="urn:microsoft.com/office/officeart/2005/8/layout/vList3"/>
    <dgm:cxn modelId="{31A017C3-1942-470E-A571-D1A43BF229DB}" type="presParOf" srcId="{C1828F81-6647-4C21-B39C-2FF2DB840B61}" destId="{D1C1A1A6-7E30-437D-B183-CE2D349BF909}" srcOrd="6" destOrd="0" presId="urn:microsoft.com/office/officeart/2005/8/layout/vList3"/>
    <dgm:cxn modelId="{5D3AA11E-9133-4F2B-8158-76E834C7B10D}" type="presParOf" srcId="{D1C1A1A6-7E30-437D-B183-CE2D349BF909}" destId="{0B3D2B28-9429-482F-81F0-B7014660D638}" srcOrd="0" destOrd="0" presId="urn:microsoft.com/office/officeart/2005/8/layout/vList3"/>
    <dgm:cxn modelId="{3A0927E9-ED11-4789-96B0-05CC6B64EABF}" type="presParOf" srcId="{D1C1A1A6-7E30-437D-B183-CE2D349BF909}" destId="{BE8B8C5A-4654-4468-BBDC-867CFA3C9E8B}"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4980BD7-93B3-4B42-813D-177ECC1CA503}" type="doc">
      <dgm:prSet loTypeId="urn:microsoft.com/office/officeart/2005/8/layout/vList3" loCatId="list" qsTypeId="urn:microsoft.com/office/officeart/2005/8/quickstyle/simple1" qsCatId="simple" csTypeId="urn:microsoft.com/office/officeart/2005/8/colors/accent1_2" csCatId="accent1" phldr="1"/>
      <dgm:spPr/>
    </dgm:pt>
    <dgm:pt modelId="{B2867B01-D8DF-4C20-84E8-F52B552B6386}">
      <dgm:prSet phldrT="[文本]"/>
      <dgm:spPr/>
      <dgm:t>
        <a:bodyPr/>
        <a:lstStyle/>
        <a:p>
          <a:r>
            <a:rPr lang="zh-CN" altLang="en-US" dirty="0"/>
            <a:t>自引不当</a:t>
          </a:r>
        </a:p>
      </dgm:t>
    </dgm:pt>
    <dgm:pt modelId="{3097480F-7F6E-4F8F-9950-B60CC4060A96}" type="parTrans" cxnId="{03732C2C-7665-47F6-9D01-4C0B4F6565ED}">
      <dgm:prSet/>
      <dgm:spPr/>
      <dgm:t>
        <a:bodyPr/>
        <a:lstStyle/>
        <a:p>
          <a:endParaRPr lang="zh-CN" altLang="en-US"/>
        </a:p>
      </dgm:t>
    </dgm:pt>
    <dgm:pt modelId="{B8322646-904E-4673-9530-028166BD687C}" type="sibTrans" cxnId="{03732C2C-7665-47F6-9D01-4C0B4F6565ED}">
      <dgm:prSet/>
      <dgm:spPr/>
      <dgm:t>
        <a:bodyPr/>
        <a:lstStyle/>
        <a:p>
          <a:endParaRPr lang="zh-CN" altLang="en-US"/>
        </a:p>
      </dgm:t>
    </dgm:pt>
    <dgm:pt modelId="{16A4FCBD-868E-4DE7-895B-8B4C9A8FF079}">
      <dgm:prSet phldrT="[文本]"/>
      <dgm:spPr/>
      <dgm:t>
        <a:bodyPr/>
        <a:lstStyle/>
        <a:p>
          <a:r>
            <a:rPr lang="zh-CN" altLang="en-US" dirty="0"/>
            <a:t>顺序编码与著者</a:t>
          </a:r>
          <a:r>
            <a:rPr lang="en-US" altLang="zh-CN" dirty="0"/>
            <a:t>-</a:t>
          </a:r>
          <a:r>
            <a:rPr lang="zh-CN" altLang="en-US" dirty="0"/>
            <a:t>出版年混用</a:t>
          </a:r>
        </a:p>
      </dgm:t>
    </dgm:pt>
    <dgm:pt modelId="{709783F7-DF61-4F0E-BBD0-3935E9A711A4}" type="parTrans" cxnId="{196BDB1C-7487-45B9-9445-2002E4E20E11}">
      <dgm:prSet/>
      <dgm:spPr/>
      <dgm:t>
        <a:bodyPr/>
        <a:lstStyle/>
        <a:p>
          <a:endParaRPr lang="zh-CN" altLang="en-US"/>
        </a:p>
      </dgm:t>
    </dgm:pt>
    <dgm:pt modelId="{C18ACE8A-0693-4DF7-869D-5E28335C40F6}" type="sibTrans" cxnId="{196BDB1C-7487-45B9-9445-2002E4E20E11}">
      <dgm:prSet/>
      <dgm:spPr/>
      <dgm:t>
        <a:bodyPr/>
        <a:lstStyle/>
        <a:p>
          <a:endParaRPr lang="zh-CN" altLang="en-US"/>
        </a:p>
      </dgm:t>
    </dgm:pt>
    <dgm:pt modelId="{F56E6A01-4CB0-4F62-A0DE-CE3D0FD7218C}">
      <dgm:prSet phldrT="[文本]"/>
      <dgm:spPr/>
      <dgm:t>
        <a:bodyPr/>
        <a:lstStyle/>
        <a:p>
          <a:r>
            <a:rPr lang="zh-CN" altLang="en-US" dirty="0"/>
            <a:t>同篇文章在正文或著录部分重复出现</a:t>
          </a:r>
        </a:p>
      </dgm:t>
    </dgm:pt>
    <dgm:pt modelId="{36C1FD81-AFA9-4364-A948-00D31AAEEBDC}" type="parTrans" cxnId="{4B91447B-907A-426B-ACDC-D60DD0307584}">
      <dgm:prSet/>
      <dgm:spPr/>
      <dgm:t>
        <a:bodyPr/>
        <a:lstStyle/>
        <a:p>
          <a:endParaRPr lang="zh-CN" altLang="en-US"/>
        </a:p>
      </dgm:t>
    </dgm:pt>
    <dgm:pt modelId="{311911A4-A517-4E82-ACB1-5A2D4488DE37}" type="sibTrans" cxnId="{4B91447B-907A-426B-ACDC-D60DD0307584}">
      <dgm:prSet/>
      <dgm:spPr/>
      <dgm:t>
        <a:bodyPr/>
        <a:lstStyle/>
        <a:p>
          <a:endParaRPr lang="zh-CN" altLang="en-US"/>
        </a:p>
      </dgm:t>
    </dgm:pt>
    <dgm:pt modelId="{8A12D949-40C4-4EFC-B558-C6F1A2B58166}">
      <dgm:prSet/>
      <dgm:spPr/>
      <dgm:t>
        <a:bodyPr/>
        <a:lstStyle/>
        <a:p>
          <a:r>
            <a:rPr lang="zh-CN" altLang="en-US" dirty="0"/>
            <a:t>文献太旧，著录的时效性差</a:t>
          </a:r>
        </a:p>
      </dgm:t>
    </dgm:pt>
    <dgm:pt modelId="{892B8C50-1694-443D-AA3B-77B1D284F142}" type="parTrans" cxnId="{CF8C0098-FA56-454D-BE26-B51AABE0874B}">
      <dgm:prSet/>
      <dgm:spPr/>
      <dgm:t>
        <a:bodyPr/>
        <a:lstStyle/>
        <a:p>
          <a:endParaRPr lang="zh-CN" altLang="en-US"/>
        </a:p>
      </dgm:t>
    </dgm:pt>
    <dgm:pt modelId="{08215E99-B4A0-4F72-A7AF-8142102282C5}" type="sibTrans" cxnId="{CF8C0098-FA56-454D-BE26-B51AABE0874B}">
      <dgm:prSet/>
      <dgm:spPr/>
      <dgm:t>
        <a:bodyPr/>
        <a:lstStyle/>
        <a:p>
          <a:endParaRPr lang="zh-CN" altLang="en-US"/>
        </a:p>
      </dgm:t>
    </dgm:pt>
    <dgm:pt modelId="{C1828F81-6647-4C21-B39C-2FF2DB840B61}" type="pres">
      <dgm:prSet presAssocID="{E4980BD7-93B3-4B42-813D-177ECC1CA503}" presName="linearFlow" presStyleCnt="0">
        <dgm:presLayoutVars>
          <dgm:dir/>
          <dgm:resizeHandles val="exact"/>
        </dgm:presLayoutVars>
      </dgm:prSet>
      <dgm:spPr/>
    </dgm:pt>
    <dgm:pt modelId="{765A1526-9BCD-4CB8-85F2-359DAFF45873}" type="pres">
      <dgm:prSet presAssocID="{B2867B01-D8DF-4C20-84E8-F52B552B6386}" presName="composite" presStyleCnt="0"/>
      <dgm:spPr/>
    </dgm:pt>
    <dgm:pt modelId="{CC158B86-BA0E-4888-8D09-ADD036232F79}" type="pres">
      <dgm:prSet presAssocID="{B2867B01-D8DF-4C20-84E8-F52B552B6386}" presName="imgShp" presStyleLbl="fgImgPlace1" presStyleIdx="0" presStyleCnt="4"/>
      <dgm:spPr/>
    </dgm:pt>
    <dgm:pt modelId="{1FBAA70B-DAA2-4427-B275-6A7E7F8259DD}" type="pres">
      <dgm:prSet presAssocID="{B2867B01-D8DF-4C20-84E8-F52B552B6386}" presName="txShp" presStyleLbl="node1" presStyleIdx="0" presStyleCnt="4">
        <dgm:presLayoutVars>
          <dgm:bulletEnabled val="1"/>
        </dgm:presLayoutVars>
      </dgm:prSet>
      <dgm:spPr/>
      <dgm:t>
        <a:bodyPr/>
        <a:lstStyle/>
        <a:p>
          <a:endParaRPr lang="zh-CN" altLang="en-US"/>
        </a:p>
      </dgm:t>
    </dgm:pt>
    <dgm:pt modelId="{D6444C3A-2EF2-4756-8C4E-C49E15071AE6}" type="pres">
      <dgm:prSet presAssocID="{B8322646-904E-4673-9530-028166BD687C}" presName="spacing" presStyleCnt="0"/>
      <dgm:spPr/>
    </dgm:pt>
    <dgm:pt modelId="{6E1F6584-99B4-4158-8E35-A50EB1A23C95}" type="pres">
      <dgm:prSet presAssocID="{16A4FCBD-868E-4DE7-895B-8B4C9A8FF079}" presName="composite" presStyleCnt="0"/>
      <dgm:spPr/>
    </dgm:pt>
    <dgm:pt modelId="{6908BC6D-E717-447A-9849-89E05A44E0B3}" type="pres">
      <dgm:prSet presAssocID="{16A4FCBD-868E-4DE7-895B-8B4C9A8FF079}" presName="imgShp" presStyleLbl="fgImgPlace1" presStyleIdx="1" presStyleCnt="4"/>
      <dgm:spPr/>
    </dgm:pt>
    <dgm:pt modelId="{AC5602B3-3E5F-47F8-A3E1-4FCDFE01F4C6}" type="pres">
      <dgm:prSet presAssocID="{16A4FCBD-868E-4DE7-895B-8B4C9A8FF079}" presName="txShp" presStyleLbl="node1" presStyleIdx="1" presStyleCnt="4">
        <dgm:presLayoutVars>
          <dgm:bulletEnabled val="1"/>
        </dgm:presLayoutVars>
      </dgm:prSet>
      <dgm:spPr/>
      <dgm:t>
        <a:bodyPr/>
        <a:lstStyle/>
        <a:p>
          <a:endParaRPr lang="zh-CN" altLang="en-US"/>
        </a:p>
      </dgm:t>
    </dgm:pt>
    <dgm:pt modelId="{CB2504D2-A673-4AEF-B8A9-1FA93D0B5320}" type="pres">
      <dgm:prSet presAssocID="{C18ACE8A-0693-4DF7-869D-5E28335C40F6}" presName="spacing" presStyleCnt="0"/>
      <dgm:spPr/>
    </dgm:pt>
    <dgm:pt modelId="{BCDE0703-63F0-473C-B90F-D79409F6BA8D}" type="pres">
      <dgm:prSet presAssocID="{8A12D949-40C4-4EFC-B558-C6F1A2B58166}" presName="composite" presStyleCnt="0"/>
      <dgm:spPr/>
    </dgm:pt>
    <dgm:pt modelId="{A7A00C71-C9FE-46CF-B2DC-B7F5266D3195}" type="pres">
      <dgm:prSet presAssocID="{8A12D949-40C4-4EFC-B558-C6F1A2B58166}" presName="imgShp" presStyleLbl="fgImgPlace1" presStyleIdx="2" presStyleCnt="4"/>
      <dgm:spPr/>
    </dgm:pt>
    <dgm:pt modelId="{286F1880-6BC3-4251-9587-497690C525B4}" type="pres">
      <dgm:prSet presAssocID="{8A12D949-40C4-4EFC-B558-C6F1A2B58166}" presName="txShp" presStyleLbl="node1" presStyleIdx="2" presStyleCnt="4">
        <dgm:presLayoutVars>
          <dgm:bulletEnabled val="1"/>
        </dgm:presLayoutVars>
      </dgm:prSet>
      <dgm:spPr/>
      <dgm:t>
        <a:bodyPr/>
        <a:lstStyle/>
        <a:p>
          <a:endParaRPr lang="zh-CN" altLang="en-US"/>
        </a:p>
      </dgm:t>
    </dgm:pt>
    <dgm:pt modelId="{E5CF7ED8-E9C7-4180-B5E9-CD8D8B37A6EE}" type="pres">
      <dgm:prSet presAssocID="{08215E99-B4A0-4F72-A7AF-8142102282C5}" presName="spacing" presStyleCnt="0"/>
      <dgm:spPr/>
    </dgm:pt>
    <dgm:pt modelId="{D1C1A1A6-7E30-437D-B183-CE2D349BF909}" type="pres">
      <dgm:prSet presAssocID="{F56E6A01-4CB0-4F62-A0DE-CE3D0FD7218C}" presName="composite" presStyleCnt="0"/>
      <dgm:spPr/>
    </dgm:pt>
    <dgm:pt modelId="{0B3D2B28-9429-482F-81F0-B7014660D638}" type="pres">
      <dgm:prSet presAssocID="{F56E6A01-4CB0-4F62-A0DE-CE3D0FD7218C}" presName="imgShp" presStyleLbl="fgImgPlace1" presStyleIdx="3" presStyleCnt="4"/>
      <dgm:spPr/>
    </dgm:pt>
    <dgm:pt modelId="{BE8B8C5A-4654-4468-BBDC-867CFA3C9E8B}" type="pres">
      <dgm:prSet presAssocID="{F56E6A01-4CB0-4F62-A0DE-CE3D0FD7218C}" presName="txShp" presStyleLbl="node1" presStyleIdx="3" presStyleCnt="4">
        <dgm:presLayoutVars>
          <dgm:bulletEnabled val="1"/>
        </dgm:presLayoutVars>
      </dgm:prSet>
      <dgm:spPr/>
      <dgm:t>
        <a:bodyPr/>
        <a:lstStyle/>
        <a:p>
          <a:endParaRPr lang="zh-CN" altLang="en-US"/>
        </a:p>
      </dgm:t>
    </dgm:pt>
  </dgm:ptLst>
  <dgm:cxnLst>
    <dgm:cxn modelId="{CF8C0098-FA56-454D-BE26-B51AABE0874B}" srcId="{E4980BD7-93B3-4B42-813D-177ECC1CA503}" destId="{8A12D949-40C4-4EFC-B558-C6F1A2B58166}" srcOrd="2" destOrd="0" parTransId="{892B8C50-1694-443D-AA3B-77B1D284F142}" sibTransId="{08215E99-B4A0-4F72-A7AF-8142102282C5}"/>
    <dgm:cxn modelId="{03732C2C-7665-47F6-9D01-4C0B4F6565ED}" srcId="{E4980BD7-93B3-4B42-813D-177ECC1CA503}" destId="{B2867B01-D8DF-4C20-84E8-F52B552B6386}" srcOrd="0" destOrd="0" parTransId="{3097480F-7F6E-4F8F-9950-B60CC4060A96}" sibTransId="{B8322646-904E-4673-9530-028166BD687C}"/>
    <dgm:cxn modelId="{4B91447B-907A-426B-ACDC-D60DD0307584}" srcId="{E4980BD7-93B3-4B42-813D-177ECC1CA503}" destId="{F56E6A01-4CB0-4F62-A0DE-CE3D0FD7218C}" srcOrd="3" destOrd="0" parTransId="{36C1FD81-AFA9-4364-A948-00D31AAEEBDC}" sibTransId="{311911A4-A517-4E82-ACB1-5A2D4488DE37}"/>
    <dgm:cxn modelId="{733EBB99-076B-4A93-B796-E2B18851E5EB}" type="presOf" srcId="{F56E6A01-4CB0-4F62-A0DE-CE3D0FD7218C}" destId="{BE8B8C5A-4654-4468-BBDC-867CFA3C9E8B}" srcOrd="0" destOrd="0" presId="urn:microsoft.com/office/officeart/2005/8/layout/vList3"/>
    <dgm:cxn modelId="{701081CA-2F34-4FB4-AE8E-D7C7F40A0A23}" type="presOf" srcId="{B2867B01-D8DF-4C20-84E8-F52B552B6386}" destId="{1FBAA70B-DAA2-4427-B275-6A7E7F8259DD}" srcOrd="0" destOrd="0" presId="urn:microsoft.com/office/officeart/2005/8/layout/vList3"/>
    <dgm:cxn modelId="{78CA3D21-373E-44D0-99D2-9C2EFB728B86}" type="presOf" srcId="{E4980BD7-93B3-4B42-813D-177ECC1CA503}" destId="{C1828F81-6647-4C21-B39C-2FF2DB840B61}" srcOrd="0" destOrd="0" presId="urn:microsoft.com/office/officeart/2005/8/layout/vList3"/>
    <dgm:cxn modelId="{BB90FE7E-C002-4B82-B4FF-A94947900245}" type="presOf" srcId="{16A4FCBD-868E-4DE7-895B-8B4C9A8FF079}" destId="{AC5602B3-3E5F-47F8-A3E1-4FCDFE01F4C6}" srcOrd="0" destOrd="0" presId="urn:microsoft.com/office/officeart/2005/8/layout/vList3"/>
    <dgm:cxn modelId="{0C647B12-81D5-4452-870F-A8D557953C2E}" type="presOf" srcId="{8A12D949-40C4-4EFC-B558-C6F1A2B58166}" destId="{286F1880-6BC3-4251-9587-497690C525B4}" srcOrd="0" destOrd="0" presId="urn:microsoft.com/office/officeart/2005/8/layout/vList3"/>
    <dgm:cxn modelId="{196BDB1C-7487-45B9-9445-2002E4E20E11}" srcId="{E4980BD7-93B3-4B42-813D-177ECC1CA503}" destId="{16A4FCBD-868E-4DE7-895B-8B4C9A8FF079}" srcOrd="1" destOrd="0" parTransId="{709783F7-DF61-4F0E-BBD0-3935E9A711A4}" sibTransId="{C18ACE8A-0693-4DF7-869D-5E28335C40F6}"/>
    <dgm:cxn modelId="{AED55E27-60C5-4E29-B7B5-72F500C8BD50}" type="presParOf" srcId="{C1828F81-6647-4C21-B39C-2FF2DB840B61}" destId="{765A1526-9BCD-4CB8-85F2-359DAFF45873}" srcOrd="0" destOrd="0" presId="urn:microsoft.com/office/officeart/2005/8/layout/vList3"/>
    <dgm:cxn modelId="{BEB38F72-076C-45BC-A51D-B3272A036F08}" type="presParOf" srcId="{765A1526-9BCD-4CB8-85F2-359DAFF45873}" destId="{CC158B86-BA0E-4888-8D09-ADD036232F79}" srcOrd="0" destOrd="0" presId="urn:microsoft.com/office/officeart/2005/8/layout/vList3"/>
    <dgm:cxn modelId="{5A6094FC-E0B7-4FE1-B654-5017CC90359A}" type="presParOf" srcId="{765A1526-9BCD-4CB8-85F2-359DAFF45873}" destId="{1FBAA70B-DAA2-4427-B275-6A7E7F8259DD}" srcOrd="1" destOrd="0" presId="urn:microsoft.com/office/officeart/2005/8/layout/vList3"/>
    <dgm:cxn modelId="{6E8114DE-6C9D-4D10-B9E1-8B8C1AB3C540}" type="presParOf" srcId="{C1828F81-6647-4C21-B39C-2FF2DB840B61}" destId="{D6444C3A-2EF2-4756-8C4E-C49E15071AE6}" srcOrd="1" destOrd="0" presId="urn:microsoft.com/office/officeart/2005/8/layout/vList3"/>
    <dgm:cxn modelId="{6DE9E521-8C79-4E00-B085-2381E26F4310}" type="presParOf" srcId="{C1828F81-6647-4C21-B39C-2FF2DB840B61}" destId="{6E1F6584-99B4-4158-8E35-A50EB1A23C95}" srcOrd="2" destOrd="0" presId="urn:microsoft.com/office/officeart/2005/8/layout/vList3"/>
    <dgm:cxn modelId="{89A48094-669D-4FAF-975C-048DCE0BAD6E}" type="presParOf" srcId="{6E1F6584-99B4-4158-8E35-A50EB1A23C95}" destId="{6908BC6D-E717-447A-9849-89E05A44E0B3}" srcOrd="0" destOrd="0" presId="urn:microsoft.com/office/officeart/2005/8/layout/vList3"/>
    <dgm:cxn modelId="{659C0533-01DF-45B3-93F7-DE31C450C4B0}" type="presParOf" srcId="{6E1F6584-99B4-4158-8E35-A50EB1A23C95}" destId="{AC5602B3-3E5F-47F8-A3E1-4FCDFE01F4C6}" srcOrd="1" destOrd="0" presId="urn:microsoft.com/office/officeart/2005/8/layout/vList3"/>
    <dgm:cxn modelId="{871B565B-08E1-4A3A-A35C-D51799CDEC37}" type="presParOf" srcId="{C1828F81-6647-4C21-B39C-2FF2DB840B61}" destId="{CB2504D2-A673-4AEF-B8A9-1FA93D0B5320}" srcOrd="3" destOrd="0" presId="urn:microsoft.com/office/officeart/2005/8/layout/vList3"/>
    <dgm:cxn modelId="{2BD27A2F-A67C-4787-8CDF-823B784BC11D}" type="presParOf" srcId="{C1828F81-6647-4C21-B39C-2FF2DB840B61}" destId="{BCDE0703-63F0-473C-B90F-D79409F6BA8D}" srcOrd="4" destOrd="0" presId="urn:microsoft.com/office/officeart/2005/8/layout/vList3"/>
    <dgm:cxn modelId="{975C33AE-2F87-48C3-AF3C-D944094D6D31}" type="presParOf" srcId="{BCDE0703-63F0-473C-B90F-D79409F6BA8D}" destId="{A7A00C71-C9FE-46CF-B2DC-B7F5266D3195}" srcOrd="0" destOrd="0" presId="urn:microsoft.com/office/officeart/2005/8/layout/vList3"/>
    <dgm:cxn modelId="{C6F50D9F-5A7E-483F-B2DC-8CC4CCA2B535}" type="presParOf" srcId="{BCDE0703-63F0-473C-B90F-D79409F6BA8D}" destId="{286F1880-6BC3-4251-9587-497690C525B4}" srcOrd="1" destOrd="0" presId="urn:microsoft.com/office/officeart/2005/8/layout/vList3"/>
    <dgm:cxn modelId="{DF218874-7433-4CF9-BC12-06C8410485AE}" type="presParOf" srcId="{C1828F81-6647-4C21-B39C-2FF2DB840B61}" destId="{E5CF7ED8-E9C7-4180-B5E9-CD8D8B37A6EE}" srcOrd="5" destOrd="0" presId="urn:microsoft.com/office/officeart/2005/8/layout/vList3"/>
    <dgm:cxn modelId="{31A017C3-1942-470E-A571-D1A43BF229DB}" type="presParOf" srcId="{C1828F81-6647-4C21-B39C-2FF2DB840B61}" destId="{D1C1A1A6-7E30-437D-B183-CE2D349BF909}" srcOrd="6" destOrd="0" presId="urn:microsoft.com/office/officeart/2005/8/layout/vList3"/>
    <dgm:cxn modelId="{5D3AA11E-9133-4F2B-8158-76E834C7B10D}" type="presParOf" srcId="{D1C1A1A6-7E30-437D-B183-CE2D349BF909}" destId="{0B3D2B28-9429-482F-81F0-B7014660D638}" srcOrd="0" destOrd="0" presId="urn:microsoft.com/office/officeart/2005/8/layout/vList3"/>
    <dgm:cxn modelId="{3A0927E9-ED11-4789-96B0-05CC6B64EABF}" type="presParOf" srcId="{D1C1A1A6-7E30-437D-B183-CE2D349BF909}" destId="{BE8B8C5A-4654-4468-BBDC-867CFA3C9E8B}" srcOrd="1"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EA17899-7B55-4EA3-866B-CABE3FFD2E85}"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zh-CN" altLang="en-US"/>
        </a:p>
      </dgm:t>
    </dgm:pt>
    <dgm:pt modelId="{5C22C3F4-2820-4893-874E-F4DE71F5B2F2}">
      <dgm:prSet phldrT="[文本]"/>
      <dgm:spPr/>
      <dgm:t>
        <a:bodyPr/>
        <a:lstStyle/>
        <a:p>
          <a:r>
            <a:rPr lang="en-US" altLang="zh-CN" dirty="0"/>
            <a:t>1</a:t>
          </a:r>
          <a:endParaRPr lang="zh-CN" altLang="en-US" dirty="0"/>
        </a:p>
      </dgm:t>
    </dgm:pt>
    <dgm:pt modelId="{F1D53082-E927-47E8-B4F6-53C438B8EA7C}" type="parTrans" cxnId="{F8BCE41A-AC26-4542-AD02-1C0AFB0C593D}">
      <dgm:prSet/>
      <dgm:spPr/>
      <dgm:t>
        <a:bodyPr/>
        <a:lstStyle/>
        <a:p>
          <a:endParaRPr lang="zh-CN" altLang="en-US"/>
        </a:p>
      </dgm:t>
    </dgm:pt>
    <dgm:pt modelId="{5D4884D7-EFF3-47B2-A509-474B5738B9BD}" type="sibTrans" cxnId="{F8BCE41A-AC26-4542-AD02-1C0AFB0C593D}">
      <dgm:prSet/>
      <dgm:spPr/>
      <dgm:t>
        <a:bodyPr/>
        <a:lstStyle/>
        <a:p>
          <a:endParaRPr lang="zh-CN" altLang="en-US"/>
        </a:p>
      </dgm:t>
    </dgm:pt>
    <dgm:pt modelId="{3CC1EAA5-3204-4CF1-BF62-2D75A33E306B}">
      <dgm:prSet phldrT="[文本]"/>
      <dgm:spPr/>
      <dgm:t>
        <a:bodyPr/>
        <a:lstStyle/>
        <a:p>
          <a:r>
            <a:rPr lang="zh-CN" altLang="en-US" dirty="0"/>
            <a:t>把所有在写作中要用到的文献保存在文献管理软件中的同一个文件夹中，保证在该文件夹中</a:t>
          </a:r>
          <a:r>
            <a:rPr lang="zh-CN" altLang="en-US" b="1" dirty="0">
              <a:solidFill>
                <a:srgbClr val="FF0000"/>
              </a:solidFill>
            </a:rPr>
            <a:t>同一篇文章只出现一次</a:t>
          </a:r>
          <a:r>
            <a:rPr lang="zh-CN" altLang="en-US" dirty="0"/>
            <a:t>。</a:t>
          </a:r>
          <a:r>
            <a:rPr lang="zh-CN" altLang="en-US" dirty="0">
              <a:solidFill>
                <a:srgbClr val="0523FF"/>
              </a:solidFill>
            </a:rPr>
            <a:t>（避免单一文献重复编号或出现）</a:t>
          </a:r>
        </a:p>
      </dgm:t>
    </dgm:pt>
    <dgm:pt modelId="{6EB587DB-4A99-44DC-A7D8-0504396D3438}" type="parTrans" cxnId="{83B63B66-E541-44F1-9051-02E1DC48B8F0}">
      <dgm:prSet/>
      <dgm:spPr/>
      <dgm:t>
        <a:bodyPr/>
        <a:lstStyle/>
        <a:p>
          <a:endParaRPr lang="zh-CN" altLang="en-US"/>
        </a:p>
      </dgm:t>
    </dgm:pt>
    <dgm:pt modelId="{CDB97327-4DB7-42F9-A40A-F41614D81978}" type="sibTrans" cxnId="{83B63B66-E541-44F1-9051-02E1DC48B8F0}">
      <dgm:prSet/>
      <dgm:spPr/>
      <dgm:t>
        <a:bodyPr/>
        <a:lstStyle/>
        <a:p>
          <a:endParaRPr lang="zh-CN" altLang="en-US"/>
        </a:p>
      </dgm:t>
    </dgm:pt>
    <dgm:pt modelId="{BA4CF60C-BB7A-4808-AC6E-72F9FCBD6F58}">
      <dgm:prSet phldrT="[文本]"/>
      <dgm:spPr/>
      <dgm:t>
        <a:bodyPr/>
        <a:lstStyle/>
        <a:p>
          <a:r>
            <a:rPr lang="en-US" altLang="zh-CN" dirty="0"/>
            <a:t>2</a:t>
          </a:r>
          <a:endParaRPr lang="zh-CN" altLang="en-US" dirty="0"/>
        </a:p>
      </dgm:t>
    </dgm:pt>
    <dgm:pt modelId="{EF3692A0-B20F-4473-B7A3-9C69BF45851B}" type="parTrans" cxnId="{076EF98F-174A-4ACF-8724-67C735ED84C5}">
      <dgm:prSet/>
      <dgm:spPr/>
      <dgm:t>
        <a:bodyPr/>
        <a:lstStyle/>
        <a:p>
          <a:endParaRPr lang="zh-CN" altLang="en-US"/>
        </a:p>
      </dgm:t>
    </dgm:pt>
    <dgm:pt modelId="{64C42E76-E36D-48DB-8FBF-917CBE85245E}" type="sibTrans" cxnId="{076EF98F-174A-4ACF-8724-67C735ED84C5}">
      <dgm:prSet/>
      <dgm:spPr/>
      <dgm:t>
        <a:bodyPr/>
        <a:lstStyle/>
        <a:p>
          <a:endParaRPr lang="zh-CN" altLang="en-US"/>
        </a:p>
      </dgm:t>
    </dgm:pt>
    <dgm:pt modelId="{B30F11B8-BB7D-48C4-8F07-3E6680C9CFFE}">
      <dgm:prSet phldrT="[文本]"/>
      <dgm:spPr/>
      <dgm:t>
        <a:bodyPr/>
        <a:lstStyle/>
        <a:p>
          <a:r>
            <a:rPr lang="zh-CN" altLang="en-US" dirty="0"/>
            <a:t>对选用文献的内容进行核对，保证其必要的字段完整、正确，且按要求保证参考文献的时效（最近</a:t>
          </a:r>
          <a:r>
            <a:rPr lang="en-US" altLang="zh-CN" dirty="0"/>
            <a:t>3</a:t>
          </a:r>
          <a:r>
            <a:rPr lang="zh-CN" altLang="en-US" dirty="0"/>
            <a:t>年或</a:t>
          </a:r>
          <a:r>
            <a:rPr lang="en-US" altLang="zh-CN" dirty="0"/>
            <a:t>5</a:t>
          </a:r>
          <a:r>
            <a:rPr lang="zh-CN" altLang="en-US" dirty="0"/>
            <a:t>年或</a:t>
          </a:r>
          <a:r>
            <a:rPr lang="en-US" altLang="zh-CN" dirty="0"/>
            <a:t>10</a:t>
          </a:r>
          <a:r>
            <a:rPr lang="zh-CN" altLang="en-US" dirty="0"/>
            <a:t>年，根据需要而定</a:t>
          </a:r>
          <a:r>
            <a:rPr lang="zh-CN" altLang="en-US" dirty="0">
              <a:solidFill>
                <a:srgbClr val="0523FF"/>
              </a:solidFill>
            </a:rPr>
            <a:t>）（保证文献时效性和正确性）</a:t>
          </a:r>
        </a:p>
      </dgm:t>
    </dgm:pt>
    <dgm:pt modelId="{B294F87E-EAEF-470E-965E-C720F77DDD56}" type="parTrans" cxnId="{CFD6B971-27C8-4846-8CAF-0F4E8F18328B}">
      <dgm:prSet/>
      <dgm:spPr/>
      <dgm:t>
        <a:bodyPr/>
        <a:lstStyle/>
        <a:p>
          <a:endParaRPr lang="zh-CN" altLang="en-US"/>
        </a:p>
      </dgm:t>
    </dgm:pt>
    <dgm:pt modelId="{F37DCD70-F6FD-4184-B72D-581C8A6FF6E2}" type="sibTrans" cxnId="{CFD6B971-27C8-4846-8CAF-0F4E8F18328B}">
      <dgm:prSet/>
      <dgm:spPr/>
      <dgm:t>
        <a:bodyPr/>
        <a:lstStyle/>
        <a:p>
          <a:endParaRPr lang="zh-CN" altLang="en-US"/>
        </a:p>
      </dgm:t>
    </dgm:pt>
    <dgm:pt modelId="{43D7EC1E-6588-42D4-B6AC-2B89AACC9B7C}">
      <dgm:prSet phldrT="[文本]"/>
      <dgm:spPr/>
      <dgm:t>
        <a:bodyPr/>
        <a:lstStyle/>
        <a:p>
          <a:r>
            <a:rPr lang="en-US" altLang="zh-CN" dirty="0"/>
            <a:t>4</a:t>
          </a:r>
          <a:endParaRPr lang="zh-CN" altLang="en-US" dirty="0"/>
        </a:p>
      </dgm:t>
    </dgm:pt>
    <dgm:pt modelId="{A3703D32-1B2A-4F5B-93E3-CB5B6B8B1522}" type="parTrans" cxnId="{5A430917-5FDA-4B7B-B6E0-59537901E898}">
      <dgm:prSet/>
      <dgm:spPr/>
      <dgm:t>
        <a:bodyPr/>
        <a:lstStyle/>
        <a:p>
          <a:endParaRPr lang="zh-CN" altLang="en-US"/>
        </a:p>
      </dgm:t>
    </dgm:pt>
    <dgm:pt modelId="{DAD36BEC-6B3F-45B8-91BE-26A81E50C158}" type="sibTrans" cxnId="{5A430917-5FDA-4B7B-B6E0-59537901E898}">
      <dgm:prSet/>
      <dgm:spPr/>
      <dgm:t>
        <a:bodyPr/>
        <a:lstStyle/>
        <a:p>
          <a:endParaRPr lang="zh-CN" altLang="en-US"/>
        </a:p>
      </dgm:t>
    </dgm:pt>
    <dgm:pt modelId="{5FCB60FE-4C74-4882-94F5-D83CCCAC27BC}">
      <dgm:prSet phldrT="[文本]"/>
      <dgm:spPr/>
      <dgm:t>
        <a:bodyPr/>
        <a:lstStyle/>
        <a:p>
          <a:r>
            <a:rPr lang="zh-CN" altLang="en-US" dirty="0"/>
            <a:t>在文献管理软件平台构建参考文献样式，把各类文献按国标或者单位或者期刊的要求标识正确，如期刊</a:t>
          </a:r>
          <a:r>
            <a:rPr lang="en-US" altLang="zh-CN" dirty="0"/>
            <a:t>[J],</a:t>
          </a:r>
          <a:r>
            <a:rPr lang="zh-CN" altLang="en-US" dirty="0"/>
            <a:t>学位论文</a:t>
          </a:r>
          <a:r>
            <a:rPr lang="en-US" altLang="zh-CN" dirty="0"/>
            <a:t>[D],</a:t>
          </a:r>
          <a:r>
            <a:rPr lang="zh-CN" altLang="en-US" dirty="0"/>
            <a:t>专著</a:t>
          </a:r>
          <a:r>
            <a:rPr lang="en-US" altLang="zh-CN" dirty="0"/>
            <a:t>[M]</a:t>
          </a:r>
          <a:r>
            <a:rPr lang="zh-CN" altLang="en-US" dirty="0"/>
            <a:t>等。</a:t>
          </a:r>
          <a:r>
            <a:rPr lang="zh-CN" altLang="en-US" dirty="0">
              <a:solidFill>
                <a:srgbClr val="0523FF"/>
              </a:solidFill>
            </a:rPr>
            <a:t>（解决参考文献标识错误问题）</a:t>
          </a:r>
        </a:p>
      </dgm:t>
    </dgm:pt>
    <dgm:pt modelId="{A1A89CE0-DDD4-446C-AB9B-1919C7A73EFF}" type="parTrans" cxnId="{32250CF2-8F04-40F6-960A-D5E4F2F16DDB}">
      <dgm:prSet/>
      <dgm:spPr/>
      <dgm:t>
        <a:bodyPr/>
        <a:lstStyle/>
        <a:p>
          <a:endParaRPr lang="zh-CN" altLang="en-US"/>
        </a:p>
      </dgm:t>
    </dgm:pt>
    <dgm:pt modelId="{7CB19152-9218-4335-BF0C-DF69ED58B4CC}" type="sibTrans" cxnId="{32250CF2-8F04-40F6-960A-D5E4F2F16DDB}">
      <dgm:prSet/>
      <dgm:spPr/>
      <dgm:t>
        <a:bodyPr/>
        <a:lstStyle/>
        <a:p>
          <a:endParaRPr lang="zh-CN" altLang="en-US"/>
        </a:p>
      </dgm:t>
    </dgm:pt>
    <dgm:pt modelId="{D4D2A7FF-1BB3-44BF-86D1-A0C6158C5CF5}">
      <dgm:prSet/>
      <dgm:spPr/>
      <dgm:t>
        <a:bodyPr/>
        <a:lstStyle/>
        <a:p>
          <a:r>
            <a:rPr lang="zh-CN" altLang="en-US" dirty="0"/>
            <a:t>在写作过程中利用文献管理软件</a:t>
          </a:r>
          <a:r>
            <a:rPr lang="zh-CN" altLang="en-US" dirty="0">
              <a:solidFill>
                <a:srgbClr val="FF0000"/>
              </a:solidFill>
            </a:rPr>
            <a:t>边写作边自动生成</a:t>
          </a:r>
          <a:r>
            <a:rPr lang="zh-CN" altLang="en-US" dirty="0"/>
            <a:t>参考文献</a:t>
          </a:r>
          <a:r>
            <a:rPr lang="zh-CN" altLang="en-US" dirty="0">
              <a:solidFill>
                <a:srgbClr val="0523FF"/>
              </a:solidFill>
            </a:rPr>
            <a:t>（解决引而不著或著而不引）</a:t>
          </a:r>
        </a:p>
      </dgm:t>
    </dgm:pt>
    <dgm:pt modelId="{86978076-0F99-407D-91DE-CCA0633E0475}" type="parTrans" cxnId="{3DE75135-2920-4E31-B0A8-8DF75AA995E8}">
      <dgm:prSet/>
      <dgm:spPr/>
      <dgm:t>
        <a:bodyPr/>
        <a:lstStyle/>
        <a:p>
          <a:endParaRPr lang="zh-CN" altLang="en-US"/>
        </a:p>
      </dgm:t>
    </dgm:pt>
    <dgm:pt modelId="{46EEC5BB-B42E-454C-9263-B2D344B87DDB}" type="sibTrans" cxnId="{3DE75135-2920-4E31-B0A8-8DF75AA995E8}">
      <dgm:prSet/>
      <dgm:spPr/>
      <dgm:t>
        <a:bodyPr/>
        <a:lstStyle/>
        <a:p>
          <a:endParaRPr lang="zh-CN" altLang="en-US"/>
        </a:p>
      </dgm:t>
    </dgm:pt>
    <dgm:pt modelId="{A5FAE278-9CF9-414B-A436-1A329F91047D}">
      <dgm:prSet/>
      <dgm:spPr/>
      <dgm:t>
        <a:bodyPr/>
        <a:lstStyle/>
        <a:p>
          <a:r>
            <a:rPr lang="en-US" altLang="zh-CN" dirty="0"/>
            <a:t>3</a:t>
          </a:r>
          <a:endParaRPr lang="zh-CN" altLang="en-US" dirty="0"/>
        </a:p>
      </dgm:t>
    </dgm:pt>
    <dgm:pt modelId="{1965D4F5-5BBD-49C1-B1DB-705078F32404}" type="parTrans" cxnId="{A768DA64-0784-45C1-AD20-9F676C190F63}">
      <dgm:prSet/>
      <dgm:spPr/>
      <dgm:t>
        <a:bodyPr/>
        <a:lstStyle/>
        <a:p>
          <a:endParaRPr lang="zh-CN" altLang="en-US"/>
        </a:p>
      </dgm:t>
    </dgm:pt>
    <dgm:pt modelId="{FEA03E99-B8EA-4777-9183-92D7817C7B0E}" type="sibTrans" cxnId="{A768DA64-0784-45C1-AD20-9F676C190F63}">
      <dgm:prSet/>
      <dgm:spPr/>
      <dgm:t>
        <a:bodyPr/>
        <a:lstStyle/>
        <a:p>
          <a:endParaRPr lang="zh-CN" altLang="en-US"/>
        </a:p>
      </dgm:t>
    </dgm:pt>
    <dgm:pt modelId="{61EA0492-00F1-4EAD-9A6D-9DC695D7C6F1}">
      <dgm:prSet/>
      <dgm:spPr/>
      <dgm:t>
        <a:bodyPr/>
        <a:lstStyle/>
        <a:p>
          <a:r>
            <a:rPr lang="en-US" altLang="zh-CN" dirty="0"/>
            <a:t>6</a:t>
          </a:r>
          <a:endParaRPr lang="zh-CN" altLang="en-US" dirty="0"/>
        </a:p>
      </dgm:t>
    </dgm:pt>
    <dgm:pt modelId="{EFA52DC3-8388-4B3A-AE02-0BFD3EE566E4}" type="parTrans" cxnId="{7829B3C2-4589-4994-A4DD-E8D33D06DC48}">
      <dgm:prSet/>
      <dgm:spPr/>
      <dgm:t>
        <a:bodyPr/>
        <a:lstStyle/>
        <a:p>
          <a:endParaRPr lang="zh-CN" altLang="en-US"/>
        </a:p>
      </dgm:t>
    </dgm:pt>
    <dgm:pt modelId="{0756086B-E4A7-4268-AD56-4DC29A180E0C}" type="sibTrans" cxnId="{7829B3C2-4589-4994-A4DD-E8D33D06DC48}">
      <dgm:prSet/>
      <dgm:spPr/>
      <dgm:t>
        <a:bodyPr/>
        <a:lstStyle/>
        <a:p>
          <a:endParaRPr lang="zh-CN" altLang="en-US"/>
        </a:p>
      </dgm:t>
    </dgm:pt>
    <dgm:pt modelId="{41B95B2D-5F51-4D90-8166-29C6FBBB83DD}">
      <dgm:prSet/>
      <dgm:spPr/>
      <dgm:t>
        <a:bodyPr/>
        <a:lstStyle/>
        <a:p>
          <a:r>
            <a:rPr lang="zh-CN" altLang="en-US" dirty="0"/>
            <a:t>正文末参考文献标识清楚，通常以“参考文献”或“</a:t>
          </a:r>
          <a:r>
            <a:rPr lang="en-US" altLang="zh-CN" dirty="0"/>
            <a:t>reference</a:t>
          </a:r>
          <a:r>
            <a:rPr lang="zh-CN" altLang="en-US" dirty="0"/>
            <a:t>”对该部分</a:t>
          </a:r>
          <a:r>
            <a:rPr lang="zh-CN" altLang="en-US" dirty="0">
              <a:solidFill>
                <a:srgbClr val="0523FF"/>
              </a:solidFill>
            </a:rPr>
            <a:t>做明确标识。</a:t>
          </a:r>
        </a:p>
      </dgm:t>
    </dgm:pt>
    <dgm:pt modelId="{51CBBF2C-9CF0-4E60-8D7B-F68EB736E19B}" type="parTrans" cxnId="{434264C0-B6EC-4FC8-BBCB-C96A16859F93}">
      <dgm:prSet/>
      <dgm:spPr/>
      <dgm:t>
        <a:bodyPr/>
        <a:lstStyle/>
        <a:p>
          <a:endParaRPr lang="zh-CN" altLang="en-US"/>
        </a:p>
      </dgm:t>
    </dgm:pt>
    <dgm:pt modelId="{F0CEAA03-DE7F-44E8-A672-4E850372899C}" type="sibTrans" cxnId="{434264C0-B6EC-4FC8-BBCB-C96A16859F93}">
      <dgm:prSet/>
      <dgm:spPr/>
      <dgm:t>
        <a:bodyPr/>
        <a:lstStyle/>
        <a:p>
          <a:endParaRPr lang="zh-CN" altLang="en-US"/>
        </a:p>
      </dgm:t>
    </dgm:pt>
    <dgm:pt modelId="{C39EBB74-E388-4B79-A3FD-587ED6C321D3}">
      <dgm:prSet/>
      <dgm:spPr/>
      <dgm:t>
        <a:bodyPr/>
        <a:lstStyle/>
        <a:p>
          <a:r>
            <a:rPr lang="en-US" altLang="zh-CN" dirty="0"/>
            <a:t>5</a:t>
          </a:r>
          <a:endParaRPr lang="zh-CN" altLang="en-US" dirty="0"/>
        </a:p>
      </dgm:t>
    </dgm:pt>
    <dgm:pt modelId="{6B9F2E3B-EC04-4B83-90B9-7D010F313E6B}" type="parTrans" cxnId="{03517A05-462D-4C68-BDDD-0B7480E70A68}">
      <dgm:prSet/>
      <dgm:spPr/>
      <dgm:t>
        <a:bodyPr/>
        <a:lstStyle/>
        <a:p>
          <a:endParaRPr lang="zh-CN" altLang="en-US"/>
        </a:p>
      </dgm:t>
    </dgm:pt>
    <dgm:pt modelId="{19460346-A311-4E5C-9D7D-F00247A9AE0D}" type="sibTrans" cxnId="{03517A05-462D-4C68-BDDD-0B7480E70A68}">
      <dgm:prSet/>
      <dgm:spPr/>
      <dgm:t>
        <a:bodyPr/>
        <a:lstStyle/>
        <a:p>
          <a:endParaRPr lang="zh-CN" altLang="en-US"/>
        </a:p>
      </dgm:t>
    </dgm:pt>
    <dgm:pt modelId="{E466FC8F-E845-4826-9E4D-2C31221F3A08}">
      <dgm:prSet/>
      <dgm:spPr/>
      <dgm:t>
        <a:bodyPr/>
        <a:lstStyle/>
        <a:p>
          <a:r>
            <a:rPr lang="zh-CN" altLang="en-US" dirty="0"/>
            <a:t>定稿之后直接套用已经构建好的参考文献样式。</a:t>
          </a:r>
          <a:r>
            <a:rPr lang="zh-CN" altLang="en-US" dirty="0">
              <a:solidFill>
                <a:srgbClr val="0523FF"/>
              </a:solidFill>
            </a:rPr>
            <a:t>（根据要求，选用规定样式）</a:t>
          </a:r>
        </a:p>
      </dgm:t>
    </dgm:pt>
    <dgm:pt modelId="{3DFDEC2E-4071-4274-BFEF-1DB51DB676AE}" type="parTrans" cxnId="{1B04DF9E-923F-4944-B1B4-12938260546C}">
      <dgm:prSet/>
      <dgm:spPr/>
      <dgm:t>
        <a:bodyPr/>
        <a:lstStyle/>
        <a:p>
          <a:endParaRPr lang="zh-CN" altLang="en-US"/>
        </a:p>
      </dgm:t>
    </dgm:pt>
    <dgm:pt modelId="{A57F82BB-4D86-4981-9556-2E7FD9EECD49}" type="sibTrans" cxnId="{1B04DF9E-923F-4944-B1B4-12938260546C}">
      <dgm:prSet/>
      <dgm:spPr/>
      <dgm:t>
        <a:bodyPr/>
        <a:lstStyle/>
        <a:p>
          <a:endParaRPr lang="zh-CN" altLang="en-US"/>
        </a:p>
      </dgm:t>
    </dgm:pt>
    <dgm:pt modelId="{2667D017-EB34-41F9-8809-734E19F65277}" type="pres">
      <dgm:prSet presAssocID="{8EA17899-7B55-4EA3-866B-CABE3FFD2E85}" presName="linearFlow" presStyleCnt="0">
        <dgm:presLayoutVars>
          <dgm:dir/>
          <dgm:animLvl val="lvl"/>
          <dgm:resizeHandles val="exact"/>
        </dgm:presLayoutVars>
      </dgm:prSet>
      <dgm:spPr/>
      <dgm:t>
        <a:bodyPr/>
        <a:lstStyle/>
        <a:p>
          <a:endParaRPr lang="zh-CN" altLang="en-US"/>
        </a:p>
      </dgm:t>
    </dgm:pt>
    <dgm:pt modelId="{B59EDED4-FEE6-44E3-A28E-D483925A297F}" type="pres">
      <dgm:prSet presAssocID="{5C22C3F4-2820-4893-874E-F4DE71F5B2F2}" presName="composite" presStyleCnt="0"/>
      <dgm:spPr/>
    </dgm:pt>
    <dgm:pt modelId="{0E474F09-8D8D-4E3E-9FEF-E5A9FB4F58E7}" type="pres">
      <dgm:prSet presAssocID="{5C22C3F4-2820-4893-874E-F4DE71F5B2F2}" presName="parentText" presStyleLbl="alignNode1" presStyleIdx="0" presStyleCnt="6">
        <dgm:presLayoutVars>
          <dgm:chMax val="1"/>
          <dgm:bulletEnabled val="1"/>
        </dgm:presLayoutVars>
      </dgm:prSet>
      <dgm:spPr/>
      <dgm:t>
        <a:bodyPr/>
        <a:lstStyle/>
        <a:p>
          <a:endParaRPr lang="zh-CN" altLang="en-US"/>
        </a:p>
      </dgm:t>
    </dgm:pt>
    <dgm:pt modelId="{EC7B02A3-27E4-4806-8473-1C2673189818}" type="pres">
      <dgm:prSet presAssocID="{5C22C3F4-2820-4893-874E-F4DE71F5B2F2}" presName="descendantText" presStyleLbl="alignAcc1" presStyleIdx="0" presStyleCnt="6">
        <dgm:presLayoutVars>
          <dgm:bulletEnabled val="1"/>
        </dgm:presLayoutVars>
      </dgm:prSet>
      <dgm:spPr/>
      <dgm:t>
        <a:bodyPr/>
        <a:lstStyle/>
        <a:p>
          <a:endParaRPr lang="zh-CN" altLang="en-US"/>
        </a:p>
      </dgm:t>
    </dgm:pt>
    <dgm:pt modelId="{50A4C1BE-0695-4B33-8680-71C64D5CE1D0}" type="pres">
      <dgm:prSet presAssocID="{5D4884D7-EFF3-47B2-A509-474B5738B9BD}" presName="sp" presStyleCnt="0"/>
      <dgm:spPr/>
    </dgm:pt>
    <dgm:pt modelId="{3DCBC25C-678E-41AF-978C-674F8966C19F}" type="pres">
      <dgm:prSet presAssocID="{BA4CF60C-BB7A-4808-AC6E-72F9FCBD6F58}" presName="composite" presStyleCnt="0"/>
      <dgm:spPr/>
    </dgm:pt>
    <dgm:pt modelId="{3D02F6D0-4503-4F4B-B316-E8218C5DD75F}" type="pres">
      <dgm:prSet presAssocID="{BA4CF60C-BB7A-4808-AC6E-72F9FCBD6F58}" presName="parentText" presStyleLbl="alignNode1" presStyleIdx="1" presStyleCnt="6">
        <dgm:presLayoutVars>
          <dgm:chMax val="1"/>
          <dgm:bulletEnabled val="1"/>
        </dgm:presLayoutVars>
      </dgm:prSet>
      <dgm:spPr/>
      <dgm:t>
        <a:bodyPr/>
        <a:lstStyle/>
        <a:p>
          <a:endParaRPr lang="zh-CN" altLang="en-US"/>
        </a:p>
      </dgm:t>
    </dgm:pt>
    <dgm:pt modelId="{345B3DBC-32B1-4401-AD35-80A6D30C1D25}" type="pres">
      <dgm:prSet presAssocID="{BA4CF60C-BB7A-4808-AC6E-72F9FCBD6F58}" presName="descendantText" presStyleLbl="alignAcc1" presStyleIdx="1" presStyleCnt="6">
        <dgm:presLayoutVars>
          <dgm:bulletEnabled val="1"/>
        </dgm:presLayoutVars>
      </dgm:prSet>
      <dgm:spPr/>
      <dgm:t>
        <a:bodyPr/>
        <a:lstStyle/>
        <a:p>
          <a:endParaRPr lang="zh-CN" altLang="en-US"/>
        </a:p>
      </dgm:t>
    </dgm:pt>
    <dgm:pt modelId="{7ED4BF62-3179-40B4-910E-0CFA9049B03D}" type="pres">
      <dgm:prSet presAssocID="{64C42E76-E36D-48DB-8FBF-917CBE85245E}" presName="sp" presStyleCnt="0"/>
      <dgm:spPr/>
    </dgm:pt>
    <dgm:pt modelId="{872027BF-1973-4928-B9AB-5A58EBBBFB5D}" type="pres">
      <dgm:prSet presAssocID="{A5FAE278-9CF9-414B-A436-1A329F91047D}" presName="composite" presStyleCnt="0"/>
      <dgm:spPr/>
    </dgm:pt>
    <dgm:pt modelId="{CC5CA6DF-CAE2-4320-BC69-19914623D54B}" type="pres">
      <dgm:prSet presAssocID="{A5FAE278-9CF9-414B-A436-1A329F91047D}" presName="parentText" presStyleLbl="alignNode1" presStyleIdx="2" presStyleCnt="6">
        <dgm:presLayoutVars>
          <dgm:chMax val="1"/>
          <dgm:bulletEnabled val="1"/>
        </dgm:presLayoutVars>
      </dgm:prSet>
      <dgm:spPr/>
      <dgm:t>
        <a:bodyPr/>
        <a:lstStyle/>
        <a:p>
          <a:endParaRPr lang="zh-CN" altLang="en-US"/>
        </a:p>
      </dgm:t>
    </dgm:pt>
    <dgm:pt modelId="{5B979F54-B275-47E4-8ECA-24817D021102}" type="pres">
      <dgm:prSet presAssocID="{A5FAE278-9CF9-414B-A436-1A329F91047D}" presName="descendantText" presStyleLbl="alignAcc1" presStyleIdx="2" presStyleCnt="6">
        <dgm:presLayoutVars>
          <dgm:bulletEnabled val="1"/>
        </dgm:presLayoutVars>
      </dgm:prSet>
      <dgm:spPr/>
      <dgm:t>
        <a:bodyPr/>
        <a:lstStyle/>
        <a:p>
          <a:endParaRPr lang="zh-CN" altLang="en-US"/>
        </a:p>
      </dgm:t>
    </dgm:pt>
    <dgm:pt modelId="{A0B50283-6CB8-4063-A3C1-6CD986433D8C}" type="pres">
      <dgm:prSet presAssocID="{FEA03E99-B8EA-4777-9183-92D7817C7B0E}" presName="sp" presStyleCnt="0"/>
      <dgm:spPr/>
    </dgm:pt>
    <dgm:pt modelId="{81353A99-9C42-4C9F-9E2F-FF6F9A32441D}" type="pres">
      <dgm:prSet presAssocID="{43D7EC1E-6588-42D4-B6AC-2B89AACC9B7C}" presName="composite" presStyleCnt="0"/>
      <dgm:spPr/>
    </dgm:pt>
    <dgm:pt modelId="{6D5595A2-4C06-4134-9BB9-0F4D4841612E}" type="pres">
      <dgm:prSet presAssocID="{43D7EC1E-6588-42D4-B6AC-2B89AACC9B7C}" presName="parentText" presStyleLbl="alignNode1" presStyleIdx="3" presStyleCnt="6">
        <dgm:presLayoutVars>
          <dgm:chMax val="1"/>
          <dgm:bulletEnabled val="1"/>
        </dgm:presLayoutVars>
      </dgm:prSet>
      <dgm:spPr/>
      <dgm:t>
        <a:bodyPr/>
        <a:lstStyle/>
        <a:p>
          <a:endParaRPr lang="zh-CN" altLang="en-US"/>
        </a:p>
      </dgm:t>
    </dgm:pt>
    <dgm:pt modelId="{03323382-7144-442F-B483-8C851A6B6C27}" type="pres">
      <dgm:prSet presAssocID="{43D7EC1E-6588-42D4-B6AC-2B89AACC9B7C}" presName="descendantText" presStyleLbl="alignAcc1" presStyleIdx="3" presStyleCnt="6">
        <dgm:presLayoutVars>
          <dgm:bulletEnabled val="1"/>
        </dgm:presLayoutVars>
      </dgm:prSet>
      <dgm:spPr/>
      <dgm:t>
        <a:bodyPr/>
        <a:lstStyle/>
        <a:p>
          <a:endParaRPr lang="zh-CN" altLang="en-US"/>
        </a:p>
      </dgm:t>
    </dgm:pt>
    <dgm:pt modelId="{7DCD7F14-8548-47B5-8C9D-04650A2BC63E}" type="pres">
      <dgm:prSet presAssocID="{DAD36BEC-6B3F-45B8-91BE-26A81E50C158}" presName="sp" presStyleCnt="0"/>
      <dgm:spPr/>
    </dgm:pt>
    <dgm:pt modelId="{87C75ECB-FD6E-42D4-920A-F72EDC2C07DB}" type="pres">
      <dgm:prSet presAssocID="{C39EBB74-E388-4B79-A3FD-587ED6C321D3}" presName="composite" presStyleCnt="0"/>
      <dgm:spPr/>
    </dgm:pt>
    <dgm:pt modelId="{62D3A7A5-7C8C-4EA7-8D74-4EF2774A12DC}" type="pres">
      <dgm:prSet presAssocID="{C39EBB74-E388-4B79-A3FD-587ED6C321D3}" presName="parentText" presStyleLbl="alignNode1" presStyleIdx="4" presStyleCnt="6">
        <dgm:presLayoutVars>
          <dgm:chMax val="1"/>
          <dgm:bulletEnabled val="1"/>
        </dgm:presLayoutVars>
      </dgm:prSet>
      <dgm:spPr/>
      <dgm:t>
        <a:bodyPr/>
        <a:lstStyle/>
        <a:p>
          <a:endParaRPr lang="zh-CN" altLang="en-US"/>
        </a:p>
      </dgm:t>
    </dgm:pt>
    <dgm:pt modelId="{E194D0CD-274E-43D0-BA32-CFB8479515A5}" type="pres">
      <dgm:prSet presAssocID="{C39EBB74-E388-4B79-A3FD-587ED6C321D3}" presName="descendantText" presStyleLbl="alignAcc1" presStyleIdx="4" presStyleCnt="6" custLinFactNeighborX="198" custLinFactNeighborY="5783">
        <dgm:presLayoutVars>
          <dgm:bulletEnabled val="1"/>
        </dgm:presLayoutVars>
      </dgm:prSet>
      <dgm:spPr/>
      <dgm:t>
        <a:bodyPr/>
        <a:lstStyle/>
        <a:p>
          <a:endParaRPr lang="zh-CN" altLang="en-US"/>
        </a:p>
      </dgm:t>
    </dgm:pt>
    <dgm:pt modelId="{1551ACA6-7651-4647-AAD7-CA6AA49930D0}" type="pres">
      <dgm:prSet presAssocID="{19460346-A311-4E5C-9D7D-F00247A9AE0D}" presName="sp" presStyleCnt="0"/>
      <dgm:spPr/>
    </dgm:pt>
    <dgm:pt modelId="{CC659CB3-0647-403C-8A2A-9C959FE9A123}" type="pres">
      <dgm:prSet presAssocID="{61EA0492-00F1-4EAD-9A6D-9DC695D7C6F1}" presName="composite" presStyleCnt="0"/>
      <dgm:spPr/>
    </dgm:pt>
    <dgm:pt modelId="{200CE93E-F8A1-404C-9792-AF12811D47D6}" type="pres">
      <dgm:prSet presAssocID="{61EA0492-00F1-4EAD-9A6D-9DC695D7C6F1}" presName="parentText" presStyleLbl="alignNode1" presStyleIdx="5" presStyleCnt="6">
        <dgm:presLayoutVars>
          <dgm:chMax val="1"/>
          <dgm:bulletEnabled val="1"/>
        </dgm:presLayoutVars>
      </dgm:prSet>
      <dgm:spPr/>
      <dgm:t>
        <a:bodyPr/>
        <a:lstStyle/>
        <a:p>
          <a:endParaRPr lang="zh-CN" altLang="en-US"/>
        </a:p>
      </dgm:t>
    </dgm:pt>
    <dgm:pt modelId="{A1660D6C-3C92-4263-AE37-EE77DFBF17DD}" type="pres">
      <dgm:prSet presAssocID="{61EA0492-00F1-4EAD-9A6D-9DC695D7C6F1}" presName="descendantText" presStyleLbl="alignAcc1" presStyleIdx="5" presStyleCnt="6" custLinFactNeighborX="200" custLinFactNeighborY="-3625">
        <dgm:presLayoutVars>
          <dgm:bulletEnabled val="1"/>
        </dgm:presLayoutVars>
      </dgm:prSet>
      <dgm:spPr/>
      <dgm:t>
        <a:bodyPr/>
        <a:lstStyle/>
        <a:p>
          <a:endParaRPr lang="zh-CN" altLang="en-US"/>
        </a:p>
      </dgm:t>
    </dgm:pt>
  </dgm:ptLst>
  <dgm:cxnLst>
    <dgm:cxn modelId="{7E5D5A2E-84AB-4317-B183-5EC4DF3F5542}" type="presOf" srcId="{E466FC8F-E845-4826-9E4D-2C31221F3A08}" destId="{E194D0CD-274E-43D0-BA32-CFB8479515A5}" srcOrd="0" destOrd="0" presId="urn:microsoft.com/office/officeart/2005/8/layout/chevron2"/>
    <dgm:cxn modelId="{32250CF2-8F04-40F6-960A-D5E4F2F16DDB}" srcId="{43D7EC1E-6588-42D4-B6AC-2B89AACC9B7C}" destId="{5FCB60FE-4C74-4882-94F5-D83CCCAC27BC}" srcOrd="0" destOrd="0" parTransId="{A1A89CE0-DDD4-446C-AB9B-1919C7A73EFF}" sibTransId="{7CB19152-9218-4335-BF0C-DF69ED58B4CC}"/>
    <dgm:cxn modelId="{74BEB26D-3477-4AA5-A4A2-FC73E989D055}" type="presOf" srcId="{61EA0492-00F1-4EAD-9A6D-9DC695D7C6F1}" destId="{200CE93E-F8A1-404C-9792-AF12811D47D6}" srcOrd="0" destOrd="0" presId="urn:microsoft.com/office/officeart/2005/8/layout/chevron2"/>
    <dgm:cxn modelId="{5A430917-5FDA-4B7B-B6E0-59537901E898}" srcId="{8EA17899-7B55-4EA3-866B-CABE3FFD2E85}" destId="{43D7EC1E-6588-42D4-B6AC-2B89AACC9B7C}" srcOrd="3" destOrd="0" parTransId="{A3703D32-1B2A-4F5B-93E3-CB5B6B8B1522}" sibTransId="{DAD36BEC-6B3F-45B8-91BE-26A81E50C158}"/>
    <dgm:cxn modelId="{076EF98F-174A-4ACF-8724-67C735ED84C5}" srcId="{8EA17899-7B55-4EA3-866B-CABE3FFD2E85}" destId="{BA4CF60C-BB7A-4808-AC6E-72F9FCBD6F58}" srcOrd="1" destOrd="0" parTransId="{EF3692A0-B20F-4473-B7A3-9C69BF45851B}" sibTransId="{64C42E76-E36D-48DB-8FBF-917CBE85245E}"/>
    <dgm:cxn modelId="{FA38CFA1-1429-496A-88C4-03A7959838A0}" type="presOf" srcId="{5FCB60FE-4C74-4882-94F5-D83CCCAC27BC}" destId="{03323382-7144-442F-B483-8C851A6B6C27}" srcOrd="0" destOrd="0" presId="urn:microsoft.com/office/officeart/2005/8/layout/chevron2"/>
    <dgm:cxn modelId="{A768DA64-0784-45C1-AD20-9F676C190F63}" srcId="{8EA17899-7B55-4EA3-866B-CABE3FFD2E85}" destId="{A5FAE278-9CF9-414B-A436-1A329F91047D}" srcOrd="2" destOrd="0" parTransId="{1965D4F5-5BBD-49C1-B1DB-705078F32404}" sibTransId="{FEA03E99-B8EA-4777-9183-92D7817C7B0E}"/>
    <dgm:cxn modelId="{AF9529E2-9A04-4064-BA55-0C434F5A3101}" type="presOf" srcId="{3CC1EAA5-3204-4CF1-BF62-2D75A33E306B}" destId="{EC7B02A3-27E4-4806-8473-1C2673189818}" srcOrd="0" destOrd="0" presId="urn:microsoft.com/office/officeart/2005/8/layout/chevron2"/>
    <dgm:cxn modelId="{7C7A091B-F70F-4FAF-9712-EF2D5C544C14}" type="presOf" srcId="{43D7EC1E-6588-42D4-B6AC-2B89AACC9B7C}" destId="{6D5595A2-4C06-4134-9BB9-0F4D4841612E}" srcOrd="0" destOrd="0" presId="urn:microsoft.com/office/officeart/2005/8/layout/chevron2"/>
    <dgm:cxn modelId="{B577DB82-204D-466C-9B2E-92C901BAF659}" type="presOf" srcId="{D4D2A7FF-1BB3-44BF-86D1-A0C6158C5CF5}" destId="{5B979F54-B275-47E4-8ECA-24817D021102}" srcOrd="0" destOrd="0" presId="urn:microsoft.com/office/officeart/2005/8/layout/chevron2"/>
    <dgm:cxn modelId="{3DE75135-2920-4E31-B0A8-8DF75AA995E8}" srcId="{A5FAE278-9CF9-414B-A436-1A329F91047D}" destId="{D4D2A7FF-1BB3-44BF-86D1-A0C6158C5CF5}" srcOrd="0" destOrd="0" parTransId="{86978076-0F99-407D-91DE-CCA0633E0475}" sibTransId="{46EEC5BB-B42E-454C-9263-B2D344B87DDB}"/>
    <dgm:cxn modelId="{1B04DF9E-923F-4944-B1B4-12938260546C}" srcId="{C39EBB74-E388-4B79-A3FD-587ED6C321D3}" destId="{E466FC8F-E845-4826-9E4D-2C31221F3A08}" srcOrd="0" destOrd="0" parTransId="{3DFDEC2E-4071-4274-BFEF-1DB51DB676AE}" sibTransId="{A57F82BB-4D86-4981-9556-2E7FD9EECD49}"/>
    <dgm:cxn modelId="{3CA893F2-6760-481F-8B82-840AFF7AE1BA}" type="presOf" srcId="{B30F11B8-BB7D-48C4-8F07-3E6680C9CFFE}" destId="{345B3DBC-32B1-4401-AD35-80A6D30C1D25}" srcOrd="0" destOrd="0" presId="urn:microsoft.com/office/officeart/2005/8/layout/chevron2"/>
    <dgm:cxn modelId="{4D37C54A-3C24-4305-84D4-D82FD033E5A7}" type="presOf" srcId="{41B95B2D-5F51-4D90-8166-29C6FBBB83DD}" destId="{A1660D6C-3C92-4263-AE37-EE77DFBF17DD}" srcOrd="0" destOrd="0" presId="urn:microsoft.com/office/officeart/2005/8/layout/chevron2"/>
    <dgm:cxn modelId="{00915F89-2A8B-491C-9C45-39186A156218}" type="presOf" srcId="{8EA17899-7B55-4EA3-866B-CABE3FFD2E85}" destId="{2667D017-EB34-41F9-8809-734E19F65277}" srcOrd="0" destOrd="0" presId="urn:microsoft.com/office/officeart/2005/8/layout/chevron2"/>
    <dgm:cxn modelId="{E7A19E66-07D7-4137-8A48-42769C034E06}" type="presOf" srcId="{5C22C3F4-2820-4893-874E-F4DE71F5B2F2}" destId="{0E474F09-8D8D-4E3E-9FEF-E5A9FB4F58E7}" srcOrd="0" destOrd="0" presId="urn:microsoft.com/office/officeart/2005/8/layout/chevron2"/>
    <dgm:cxn modelId="{B9938CFB-B4E5-46B4-9E3E-E5D57A203A21}" type="presOf" srcId="{BA4CF60C-BB7A-4808-AC6E-72F9FCBD6F58}" destId="{3D02F6D0-4503-4F4B-B316-E8218C5DD75F}" srcOrd="0" destOrd="0" presId="urn:microsoft.com/office/officeart/2005/8/layout/chevron2"/>
    <dgm:cxn modelId="{CFD6B971-27C8-4846-8CAF-0F4E8F18328B}" srcId="{BA4CF60C-BB7A-4808-AC6E-72F9FCBD6F58}" destId="{B30F11B8-BB7D-48C4-8F07-3E6680C9CFFE}" srcOrd="0" destOrd="0" parTransId="{B294F87E-EAEF-470E-965E-C720F77DDD56}" sibTransId="{F37DCD70-F6FD-4184-B72D-581C8A6FF6E2}"/>
    <dgm:cxn modelId="{434264C0-B6EC-4FC8-BBCB-C96A16859F93}" srcId="{61EA0492-00F1-4EAD-9A6D-9DC695D7C6F1}" destId="{41B95B2D-5F51-4D90-8166-29C6FBBB83DD}" srcOrd="0" destOrd="0" parTransId="{51CBBF2C-9CF0-4E60-8D7B-F68EB736E19B}" sibTransId="{F0CEAA03-DE7F-44E8-A672-4E850372899C}"/>
    <dgm:cxn modelId="{03517A05-462D-4C68-BDDD-0B7480E70A68}" srcId="{8EA17899-7B55-4EA3-866B-CABE3FFD2E85}" destId="{C39EBB74-E388-4B79-A3FD-587ED6C321D3}" srcOrd="4" destOrd="0" parTransId="{6B9F2E3B-EC04-4B83-90B9-7D010F313E6B}" sibTransId="{19460346-A311-4E5C-9D7D-F00247A9AE0D}"/>
    <dgm:cxn modelId="{83B63B66-E541-44F1-9051-02E1DC48B8F0}" srcId="{5C22C3F4-2820-4893-874E-F4DE71F5B2F2}" destId="{3CC1EAA5-3204-4CF1-BF62-2D75A33E306B}" srcOrd="0" destOrd="0" parTransId="{6EB587DB-4A99-44DC-A7D8-0504396D3438}" sibTransId="{CDB97327-4DB7-42F9-A40A-F41614D81978}"/>
    <dgm:cxn modelId="{7829B3C2-4589-4994-A4DD-E8D33D06DC48}" srcId="{8EA17899-7B55-4EA3-866B-CABE3FFD2E85}" destId="{61EA0492-00F1-4EAD-9A6D-9DC695D7C6F1}" srcOrd="5" destOrd="0" parTransId="{EFA52DC3-8388-4B3A-AE02-0BFD3EE566E4}" sibTransId="{0756086B-E4A7-4268-AD56-4DC29A180E0C}"/>
    <dgm:cxn modelId="{495809DF-64E5-4158-BAA5-A5FD6896184B}" type="presOf" srcId="{A5FAE278-9CF9-414B-A436-1A329F91047D}" destId="{CC5CA6DF-CAE2-4320-BC69-19914623D54B}" srcOrd="0" destOrd="0" presId="urn:microsoft.com/office/officeart/2005/8/layout/chevron2"/>
    <dgm:cxn modelId="{846BF43A-0B9C-43F8-9759-09C441C4B3D5}" type="presOf" srcId="{C39EBB74-E388-4B79-A3FD-587ED6C321D3}" destId="{62D3A7A5-7C8C-4EA7-8D74-4EF2774A12DC}" srcOrd="0" destOrd="0" presId="urn:microsoft.com/office/officeart/2005/8/layout/chevron2"/>
    <dgm:cxn modelId="{F8BCE41A-AC26-4542-AD02-1C0AFB0C593D}" srcId="{8EA17899-7B55-4EA3-866B-CABE3FFD2E85}" destId="{5C22C3F4-2820-4893-874E-F4DE71F5B2F2}" srcOrd="0" destOrd="0" parTransId="{F1D53082-E927-47E8-B4F6-53C438B8EA7C}" sibTransId="{5D4884D7-EFF3-47B2-A509-474B5738B9BD}"/>
    <dgm:cxn modelId="{B7400D74-501C-4F09-ABCC-4993DC030EFC}" type="presParOf" srcId="{2667D017-EB34-41F9-8809-734E19F65277}" destId="{B59EDED4-FEE6-44E3-A28E-D483925A297F}" srcOrd="0" destOrd="0" presId="urn:microsoft.com/office/officeart/2005/8/layout/chevron2"/>
    <dgm:cxn modelId="{DB7E95F3-3EAA-4616-8594-8C8D1F86FB72}" type="presParOf" srcId="{B59EDED4-FEE6-44E3-A28E-D483925A297F}" destId="{0E474F09-8D8D-4E3E-9FEF-E5A9FB4F58E7}" srcOrd="0" destOrd="0" presId="urn:microsoft.com/office/officeart/2005/8/layout/chevron2"/>
    <dgm:cxn modelId="{FB8F7905-1CAA-468F-9EEB-7C8EACB7377B}" type="presParOf" srcId="{B59EDED4-FEE6-44E3-A28E-D483925A297F}" destId="{EC7B02A3-27E4-4806-8473-1C2673189818}" srcOrd="1" destOrd="0" presId="urn:microsoft.com/office/officeart/2005/8/layout/chevron2"/>
    <dgm:cxn modelId="{510CE7D7-DE47-4C7E-9B2C-55DFAE4CD49C}" type="presParOf" srcId="{2667D017-EB34-41F9-8809-734E19F65277}" destId="{50A4C1BE-0695-4B33-8680-71C64D5CE1D0}" srcOrd="1" destOrd="0" presId="urn:microsoft.com/office/officeart/2005/8/layout/chevron2"/>
    <dgm:cxn modelId="{E92A6999-E3A9-4CDC-A3D9-3C69659777E5}" type="presParOf" srcId="{2667D017-EB34-41F9-8809-734E19F65277}" destId="{3DCBC25C-678E-41AF-978C-674F8966C19F}" srcOrd="2" destOrd="0" presId="urn:microsoft.com/office/officeart/2005/8/layout/chevron2"/>
    <dgm:cxn modelId="{7FE4D428-C236-455B-9111-45D2CB7DE91D}" type="presParOf" srcId="{3DCBC25C-678E-41AF-978C-674F8966C19F}" destId="{3D02F6D0-4503-4F4B-B316-E8218C5DD75F}" srcOrd="0" destOrd="0" presId="urn:microsoft.com/office/officeart/2005/8/layout/chevron2"/>
    <dgm:cxn modelId="{86D952C2-CA70-43F4-A843-D0C693369C1E}" type="presParOf" srcId="{3DCBC25C-678E-41AF-978C-674F8966C19F}" destId="{345B3DBC-32B1-4401-AD35-80A6D30C1D25}" srcOrd="1" destOrd="0" presId="urn:microsoft.com/office/officeart/2005/8/layout/chevron2"/>
    <dgm:cxn modelId="{BED874A1-F1F4-421C-B286-D025DA2D382B}" type="presParOf" srcId="{2667D017-EB34-41F9-8809-734E19F65277}" destId="{7ED4BF62-3179-40B4-910E-0CFA9049B03D}" srcOrd="3" destOrd="0" presId="urn:microsoft.com/office/officeart/2005/8/layout/chevron2"/>
    <dgm:cxn modelId="{B38D62B4-42CD-4866-801B-90F1C9C9A531}" type="presParOf" srcId="{2667D017-EB34-41F9-8809-734E19F65277}" destId="{872027BF-1973-4928-B9AB-5A58EBBBFB5D}" srcOrd="4" destOrd="0" presId="urn:microsoft.com/office/officeart/2005/8/layout/chevron2"/>
    <dgm:cxn modelId="{C7F24B4F-EDFF-4F95-8BF7-677811AC87AE}" type="presParOf" srcId="{872027BF-1973-4928-B9AB-5A58EBBBFB5D}" destId="{CC5CA6DF-CAE2-4320-BC69-19914623D54B}" srcOrd="0" destOrd="0" presId="urn:microsoft.com/office/officeart/2005/8/layout/chevron2"/>
    <dgm:cxn modelId="{01A406B3-BD89-41A6-9CC3-DA287ABFE5B5}" type="presParOf" srcId="{872027BF-1973-4928-B9AB-5A58EBBBFB5D}" destId="{5B979F54-B275-47E4-8ECA-24817D021102}" srcOrd="1" destOrd="0" presId="urn:microsoft.com/office/officeart/2005/8/layout/chevron2"/>
    <dgm:cxn modelId="{B2D6330F-FC2D-4429-AF80-407A5CA11F59}" type="presParOf" srcId="{2667D017-EB34-41F9-8809-734E19F65277}" destId="{A0B50283-6CB8-4063-A3C1-6CD986433D8C}" srcOrd="5" destOrd="0" presId="urn:microsoft.com/office/officeart/2005/8/layout/chevron2"/>
    <dgm:cxn modelId="{602E10FC-7293-44D3-984C-1079B4740163}" type="presParOf" srcId="{2667D017-EB34-41F9-8809-734E19F65277}" destId="{81353A99-9C42-4C9F-9E2F-FF6F9A32441D}" srcOrd="6" destOrd="0" presId="urn:microsoft.com/office/officeart/2005/8/layout/chevron2"/>
    <dgm:cxn modelId="{8B1AA78F-A046-4E74-AFE3-73D154C5AFE5}" type="presParOf" srcId="{81353A99-9C42-4C9F-9E2F-FF6F9A32441D}" destId="{6D5595A2-4C06-4134-9BB9-0F4D4841612E}" srcOrd="0" destOrd="0" presId="urn:microsoft.com/office/officeart/2005/8/layout/chevron2"/>
    <dgm:cxn modelId="{9B010852-F9BC-454A-A507-0B303F736CBB}" type="presParOf" srcId="{81353A99-9C42-4C9F-9E2F-FF6F9A32441D}" destId="{03323382-7144-442F-B483-8C851A6B6C27}" srcOrd="1" destOrd="0" presId="urn:microsoft.com/office/officeart/2005/8/layout/chevron2"/>
    <dgm:cxn modelId="{CF7208CB-E4D7-4B0F-BE42-F930D716B214}" type="presParOf" srcId="{2667D017-EB34-41F9-8809-734E19F65277}" destId="{7DCD7F14-8548-47B5-8C9D-04650A2BC63E}" srcOrd="7" destOrd="0" presId="urn:microsoft.com/office/officeart/2005/8/layout/chevron2"/>
    <dgm:cxn modelId="{A6A1C50A-4367-468E-96B6-5E4D826D0D57}" type="presParOf" srcId="{2667D017-EB34-41F9-8809-734E19F65277}" destId="{87C75ECB-FD6E-42D4-920A-F72EDC2C07DB}" srcOrd="8" destOrd="0" presId="urn:microsoft.com/office/officeart/2005/8/layout/chevron2"/>
    <dgm:cxn modelId="{B8A8FB58-712A-4048-8B4B-375750B42EE4}" type="presParOf" srcId="{87C75ECB-FD6E-42D4-920A-F72EDC2C07DB}" destId="{62D3A7A5-7C8C-4EA7-8D74-4EF2774A12DC}" srcOrd="0" destOrd="0" presId="urn:microsoft.com/office/officeart/2005/8/layout/chevron2"/>
    <dgm:cxn modelId="{518CBE19-9947-4FC7-9097-8660517F85AD}" type="presParOf" srcId="{87C75ECB-FD6E-42D4-920A-F72EDC2C07DB}" destId="{E194D0CD-274E-43D0-BA32-CFB8479515A5}" srcOrd="1" destOrd="0" presId="urn:microsoft.com/office/officeart/2005/8/layout/chevron2"/>
    <dgm:cxn modelId="{4D5AA09F-D79E-4287-B616-881614ECAD31}" type="presParOf" srcId="{2667D017-EB34-41F9-8809-734E19F65277}" destId="{1551ACA6-7651-4647-AAD7-CA6AA49930D0}" srcOrd="9" destOrd="0" presId="urn:microsoft.com/office/officeart/2005/8/layout/chevron2"/>
    <dgm:cxn modelId="{134BA968-EACE-4623-8640-D9F951538425}" type="presParOf" srcId="{2667D017-EB34-41F9-8809-734E19F65277}" destId="{CC659CB3-0647-403C-8A2A-9C959FE9A123}" srcOrd="10" destOrd="0" presId="urn:microsoft.com/office/officeart/2005/8/layout/chevron2"/>
    <dgm:cxn modelId="{83A55E76-4FDF-42A0-B9C5-D5FF79893A92}" type="presParOf" srcId="{CC659CB3-0647-403C-8A2A-9C959FE9A123}" destId="{200CE93E-F8A1-404C-9792-AF12811D47D6}" srcOrd="0" destOrd="0" presId="urn:microsoft.com/office/officeart/2005/8/layout/chevron2"/>
    <dgm:cxn modelId="{0A3A0B23-BE00-4782-883F-49A898E678C2}" type="presParOf" srcId="{CC659CB3-0647-403C-8A2A-9C959FE9A123}" destId="{A1660D6C-3C92-4263-AE37-EE77DFBF17DD}"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BAA70B-DAA2-4427-B275-6A7E7F8259DD}">
      <dsp:nvSpPr>
        <dsp:cNvPr id="0" name=""/>
        <dsp:cNvSpPr/>
      </dsp:nvSpPr>
      <dsp:spPr>
        <a:xfrm rot="10800000">
          <a:off x="1219916" y="1241"/>
          <a:ext cx="3949423" cy="900547"/>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7116" tIns="87630" rIns="163576" bIns="87630" numCol="1" spcCol="1270" anchor="ctr" anchorCtr="0">
          <a:noAutofit/>
        </a:bodyPr>
        <a:lstStyle/>
        <a:p>
          <a:pPr lvl="0" algn="ctr" defTabSz="1022350">
            <a:lnSpc>
              <a:spcPct val="90000"/>
            </a:lnSpc>
            <a:spcBef>
              <a:spcPct val="0"/>
            </a:spcBef>
            <a:spcAft>
              <a:spcPct val="35000"/>
            </a:spcAft>
          </a:pPr>
          <a:r>
            <a:rPr lang="zh-CN" altLang="en-US" sz="2300" kern="1200" dirty="0"/>
            <a:t>引而不著</a:t>
          </a:r>
        </a:p>
      </dsp:txBody>
      <dsp:txXfrm rot="10800000">
        <a:off x="1445053" y="1241"/>
        <a:ext cx="3724286" cy="900547"/>
      </dsp:txXfrm>
    </dsp:sp>
    <dsp:sp modelId="{CC158B86-BA0E-4888-8D09-ADD036232F79}">
      <dsp:nvSpPr>
        <dsp:cNvPr id="0" name=""/>
        <dsp:cNvSpPr/>
      </dsp:nvSpPr>
      <dsp:spPr>
        <a:xfrm>
          <a:off x="769642" y="1241"/>
          <a:ext cx="900547" cy="900547"/>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C5602B3-3E5F-47F8-A3E1-4FCDFE01F4C6}">
      <dsp:nvSpPr>
        <dsp:cNvPr id="0" name=""/>
        <dsp:cNvSpPr/>
      </dsp:nvSpPr>
      <dsp:spPr>
        <a:xfrm rot="10800000">
          <a:off x="1219916" y="1170609"/>
          <a:ext cx="3949423" cy="900547"/>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7116" tIns="87630" rIns="163576" bIns="87630" numCol="1" spcCol="1270" anchor="ctr" anchorCtr="0">
          <a:noAutofit/>
        </a:bodyPr>
        <a:lstStyle/>
        <a:p>
          <a:pPr lvl="0" algn="ctr" defTabSz="1022350">
            <a:lnSpc>
              <a:spcPct val="90000"/>
            </a:lnSpc>
            <a:spcBef>
              <a:spcPct val="0"/>
            </a:spcBef>
            <a:spcAft>
              <a:spcPct val="35000"/>
            </a:spcAft>
          </a:pPr>
          <a:r>
            <a:rPr lang="zh-CN" altLang="en-US" sz="2300" kern="1200" dirty="0"/>
            <a:t>著而不引</a:t>
          </a:r>
        </a:p>
      </dsp:txBody>
      <dsp:txXfrm rot="10800000">
        <a:off x="1445053" y="1170609"/>
        <a:ext cx="3724286" cy="900547"/>
      </dsp:txXfrm>
    </dsp:sp>
    <dsp:sp modelId="{6908BC6D-E717-447A-9849-89E05A44E0B3}">
      <dsp:nvSpPr>
        <dsp:cNvPr id="0" name=""/>
        <dsp:cNvSpPr/>
      </dsp:nvSpPr>
      <dsp:spPr>
        <a:xfrm>
          <a:off x="769642" y="1170609"/>
          <a:ext cx="900547" cy="900547"/>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86F1880-6BC3-4251-9587-497690C525B4}">
      <dsp:nvSpPr>
        <dsp:cNvPr id="0" name=""/>
        <dsp:cNvSpPr/>
      </dsp:nvSpPr>
      <dsp:spPr>
        <a:xfrm rot="10800000">
          <a:off x="1219916" y="2339977"/>
          <a:ext cx="3949423" cy="900547"/>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7116" tIns="87630" rIns="163576" bIns="87630" numCol="1" spcCol="1270" anchor="ctr" anchorCtr="0">
          <a:noAutofit/>
        </a:bodyPr>
        <a:lstStyle/>
        <a:p>
          <a:pPr lvl="0" algn="ctr" defTabSz="1022350">
            <a:lnSpc>
              <a:spcPct val="90000"/>
            </a:lnSpc>
            <a:spcBef>
              <a:spcPct val="0"/>
            </a:spcBef>
            <a:spcAft>
              <a:spcPct val="35000"/>
            </a:spcAft>
          </a:pPr>
          <a:r>
            <a:rPr lang="zh-CN" altLang="en-US" sz="2300" kern="1200" dirty="0"/>
            <a:t>参考文献字段缺失或错误</a:t>
          </a:r>
        </a:p>
      </dsp:txBody>
      <dsp:txXfrm rot="10800000">
        <a:off x="1445053" y="2339977"/>
        <a:ext cx="3724286" cy="900547"/>
      </dsp:txXfrm>
    </dsp:sp>
    <dsp:sp modelId="{A7A00C71-C9FE-46CF-B2DC-B7F5266D3195}">
      <dsp:nvSpPr>
        <dsp:cNvPr id="0" name=""/>
        <dsp:cNvSpPr/>
      </dsp:nvSpPr>
      <dsp:spPr>
        <a:xfrm>
          <a:off x="769642" y="2339977"/>
          <a:ext cx="900547" cy="900547"/>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E8B8C5A-4654-4468-BBDC-867CFA3C9E8B}">
      <dsp:nvSpPr>
        <dsp:cNvPr id="0" name=""/>
        <dsp:cNvSpPr/>
      </dsp:nvSpPr>
      <dsp:spPr>
        <a:xfrm rot="10800000">
          <a:off x="1219916" y="3509344"/>
          <a:ext cx="3949423" cy="900547"/>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7116" tIns="87630" rIns="163576" bIns="87630" numCol="1" spcCol="1270" anchor="ctr" anchorCtr="0">
          <a:noAutofit/>
        </a:bodyPr>
        <a:lstStyle/>
        <a:p>
          <a:pPr lvl="0" algn="ctr" defTabSz="1022350">
            <a:lnSpc>
              <a:spcPct val="90000"/>
            </a:lnSpc>
            <a:spcBef>
              <a:spcPct val="0"/>
            </a:spcBef>
            <a:spcAft>
              <a:spcPct val="35000"/>
            </a:spcAft>
          </a:pPr>
          <a:r>
            <a:rPr lang="zh-CN" altLang="en-US" sz="2300" kern="1200" dirty="0"/>
            <a:t>标引不规范（文献代码标识错误）</a:t>
          </a:r>
        </a:p>
      </dsp:txBody>
      <dsp:txXfrm rot="10800000">
        <a:off x="1445053" y="3509344"/>
        <a:ext cx="3724286" cy="900547"/>
      </dsp:txXfrm>
    </dsp:sp>
    <dsp:sp modelId="{0B3D2B28-9429-482F-81F0-B7014660D638}">
      <dsp:nvSpPr>
        <dsp:cNvPr id="0" name=""/>
        <dsp:cNvSpPr/>
      </dsp:nvSpPr>
      <dsp:spPr>
        <a:xfrm>
          <a:off x="769642" y="3509344"/>
          <a:ext cx="900547" cy="900547"/>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BAA70B-DAA2-4427-B275-6A7E7F8259DD}">
      <dsp:nvSpPr>
        <dsp:cNvPr id="0" name=""/>
        <dsp:cNvSpPr/>
      </dsp:nvSpPr>
      <dsp:spPr>
        <a:xfrm rot="10800000">
          <a:off x="1380830" y="1075"/>
          <a:ext cx="4588209" cy="900615"/>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7146" tIns="87630" rIns="163576" bIns="87630" numCol="1" spcCol="1270" anchor="ctr" anchorCtr="0">
          <a:noAutofit/>
        </a:bodyPr>
        <a:lstStyle/>
        <a:p>
          <a:pPr lvl="0" algn="ctr" defTabSz="1022350">
            <a:lnSpc>
              <a:spcPct val="90000"/>
            </a:lnSpc>
            <a:spcBef>
              <a:spcPct val="0"/>
            </a:spcBef>
            <a:spcAft>
              <a:spcPct val="35000"/>
            </a:spcAft>
          </a:pPr>
          <a:r>
            <a:rPr lang="zh-CN" altLang="en-US" sz="2300" kern="1200" dirty="0"/>
            <a:t>自引不当</a:t>
          </a:r>
        </a:p>
      </dsp:txBody>
      <dsp:txXfrm rot="10800000">
        <a:off x="1605984" y="1075"/>
        <a:ext cx="4363055" cy="900615"/>
      </dsp:txXfrm>
    </dsp:sp>
    <dsp:sp modelId="{CC158B86-BA0E-4888-8D09-ADD036232F79}">
      <dsp:nvSpPr>
        <dsp:cNvPr id="0" name=""/>
        <dsp:cNvSpPr/>
      </dsp:nvSpPr>
      <dsp:spPr>
        <a:xfrm>
          <a:off x="930522" y="1075"/>
          <a:ext cx="900615" cy="900615"/>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C5602B3-3E5F-47F8-A3E1-4FCDFE01F4C6}">
      <dsp:nvSpPr>
        <dsp:cNvPr id="0" name=""/>
        <dsp:cNvSpPr/>
      </dsp:nvSpPr>
      <dsp:spPr>
        <a:xfrm rot="10800000">
          <a:off x="1380830" y="1170531"/>
          <a:ext cx="4588209" cy="900615"/>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7146" tIns="87630" rIns="163576" bIns="87630" numCol="1" spcCol="1270" anchor="ctr" anchorCtr="0">
          <a:noAutofit/>
        </a:bodyPr>
        <a:lstStyle/>
        <a:p>
          <a:pPr lvl="0" algn="ctr" defTabSz="1022350">
            <a:lnSpc>
              <a:spcPct val="90000"/>
            </a:lnSpc>
            <a:spcBef>
              <a:spcPct val="0"/>
            </a:spcBef>
            <a:spcAft>
              <a:spcPct val="35000"/>
            </a:spcAft>
          </a:pPr>
          <a:r>
            <a:rPr lang="zh-CN" altLang="en-US" sz="2300" kern="1200" dirty="0"/>
            <a:t>顺序编码与著者</a:t>
          </a:r>
          <a:r>
            <a:rPr lang="en-US" altLang="zh-CN" sz="2300" kern="1200" dirty="0"/>
            <a:t>-</a:t>
          </a:r>
          <a:r>
            <a:rPr lang="zh-CN" altLang="en-US" sz="2300" kern="1200" dirty="0"/>
            <a:t>出版年混用</a:t>
          </a:r>
        </a:p>
      </dsp:txBody>
      <dsp:txXfrm rot="10800000">
        <a:off x="1605984" y="1170531"/>
        <a:ext cx="4363055" cy="900615"/>
      </dsp:txXfrm>
    </dsp:sp>
    <dsp:sp modelId="{6908BC6D-E717-447A-9849-89E05A44E0B3}">
      <dsp:nvSpPr>
        <dsp:cNvPr id="0" name=""/>
        <dsp:cNvSpPr/>
      </dsp:nvSpPr>
      <dsp:spPr>
        <a:xfrm>
          <a:off x="930522" y="1170531"/>
          <a:ext cx="900615" cy="900615"/>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86F1880-6BC3-4251-9587-497690C525B4}">
      <dsp:nvSpPr>
        <dsp:cNvPr id="0" name=""/>
        <dsp:cNvSpPr/>
      </dsp:nvSpPr>
      <dsp:spPr>
        <a:xfrm rot="10800000">
          <a:off x="1380830" y="2339987"/>
          <a:ext cx="4588209" cy="900615"/>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7146" tIns="87630" rIns="163576" bIns="87630" numCol="1" spcCol="1270" anchor="ctr" anchorCtr="0">
          <a:noAutofit/>
        </a:bodyPr>
        <a:lstStyle/>
        <a:p>
          <a:pPr lvl="0" algn="ctr" defTabSz="1022350">
            <a:lnSpc>
              <a:spcPct val="90000"/>
            </a:lnSpc>
            <a:spcBef>
              <a:spcPct val="0"/>
            </a:spcBef>
            <a:spcAft>
              <a:spcPct val="35000"/>
            </a:spcAft>
          </a:pPr>
          <a:r>
            <a:rPr lang="zh-CN" altLang="en-US" sz="2300" kern="1200" dirty="0"/>
            <a:t>文献太旧，著录的时效性差</a:t>
          </a:r>
        </a:p>
      </dsp:txBody>
      <dsp:txXfrm rot="10800000">
        <a:off x="1605984" y="2339987"/>
        <a:ext cx="4363055" cy="900615"/>
      </dsp:txXfrm>
    </dsp:sp>
    <dsp:sp modelId="{A7A00C71-C9FE-46CF-B2DC-B7F5266D3195}">
      <dsp:nvSpPr>
        <dsp:cNvPr id="0" name=""/>
        <dsp:cNvSpPr/>
      </dsp:nvSpPr>
      <dsp:spPr>
        <a:xfrm>
          <a:off x="930522" y="2339987"/>
          <a:ext cx="900615" cy="900615"/>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E8B8C5A-4654-4468-BBDC-867CFA3C9E8B}">
      <dsp:nvSpPr>
        <dsp:cNvPr id="0" name=""/>
        <dsp:cNvSpPr/>
      </dsp:nvSpPr>
      <dsp:spPr>
        <a:xfrm rot="10800000">
          <a:off x="1380830" y="3509442"/>
          <a:ext cx="4588209" cy="900615"/>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7146" tIns="87630" rIns="163576" bIns="87630" numCol="1" spcCol="1270" anchor="ctr" anchorCtr="0">
          <a:noAutofit/>
        </a:bodyPr>
        <a:lstStyle/>
        <a:p>
          <a:pPr lvl="0" algn="ctr" defTabSz="1022350">
            <a:lnSpc>
              <a:spcPct val="90000"/>
            </a:lnSpc>
            <a:spcBef>
              <a:spcPct val="0"/>
            </a:spcBef>
            <a:spcAft>
              <a:spcPct val="35000"/>
            </a:spcAft>
          </a:pPr>
          <a:r>
            <a:rPr lang="zh-CN" altLang="en-US" sz="2300" kern="1200" dirty="0"/>
            <a:t>同篇文章在正文或著录部分重复出现</a:t>
          </a:r>
        </a:p>
      </dsp:txBody>
      <dsp:txXfrm rot="10800000">
        <a:off x="1605984" y="3509442"/>
        <a:ext cx="4363055" cy="900615"/>
      </dsp:txXfrm>
    </dsp:sp>
    <dsp:sp modelId="{0B3D2B28-9429-482F-81F0-B7014660D638}">
      <dsp:nvSpPr>
        <dsp:cNvPr id="0" name=""/>
        <dsp:cNvSpPr/>
      </dsp:nvSpPr>
      <dsp:spPr>
        <a:xfrm>
          <a:off x="930522" y="3509442"/>
          <a:ext cx="900615" cy="900615"/>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474F09-8D8D-4E3E-9FEF-E5A9FB4F58E7}">
      <dsp:nvSpPr>
        <dsp:cNvPr id="0" name=""/>
        <dsp:cNvSpPr/>
      </dsp:nvSpPr>
      <dsp:spPr>
        <a:xfrm rot="5400000">
          <a:off x="-147439" y="150917"/>
          <a:ext cx="982927" cy="688049"/>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altLang="zh-CN" sz="1700" kern="1200" dirty="0"/>
            <a:t>1</a:t>
          </a:r>
          <a:endParaRPr lang="zh-CN" altLang="en-US" sz="1700" kern="1200" dirty="0"/>
        </a:p>
      </dsp:txBody>
      <dsp:txXfrm rot="-5400000">
        <a:off x="1" y="347503"/>
        <a:ext cx="688049" cy="294878"/>
      </dsp:txXfrm>
    </dsp:sp>
    <dsp:sp modelId="{EC7B02A3-27E4-4806-8473-1C2673189818}">
      <dsp:nvSpPr>
        <dsp:cNvPr id="0" name=""/>
        <dsp:cNvSpPr/>
      </dsp:nvSpPr>
      <dsp:spPr>
        <a:xfrm rot="5400000">
          <a:off x="5044536" y="-4353009"/>
          <a:ext cx="638902" cy="9351877"/>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zh-CN" altLang="en-US" sz="1700" kern="1200" dirty="0"/>
            <a:t>把所有在写作中要用到的文献保存在文献管理软件中的同一个文件夹中，保证在该文件夹中</a:t>
          </a:r>
          <a:r>
            <a:rPr lang="zh-CN" altLang="en-US" sz="1700" b="1" kern="1200" dirty="0">
              <a:solidFill>
                <a:srgbClr val="FF0000"/>
              </a:solidFill>
            </a:rPr>
            <a:t>同一篇文章只出现一次</a:t>
          </a:r>
          <a:r>
            <a:rPr lang="zh-CN" altLang="en-US" sz="1700" kern="1200" dirty="0"/>
            <a:t>。</a:t>
          </a:r>
          <a:r>
            <a:rPr lang="zh-CN" altLang="en-US" sz="1700" kern="1200" dirty="0">
              <a:solidFill>
                <a:srgbClr val="0523FF"/>
              </a:solidFill>
            </a:rPr>
            <a:t>（避免单一文献重复编号或出现）</a:t>
          </a:r>
        </a:p>
      </dsp:txBody>
      <dsp:txXfrm rot="-5400000">
        <a:off x="688049" y="34667"/>
        <a:ext cx="9320688" cy="576524"/>
      </dsp:txXfrm>
    </dsp:sp>
    <dsp:sp modelId="{3D02F6D0-4503-4F4B-B316-E8218C5DD75F}">
      <dsp:nvSpPr>
        <dsp:cNvPr id="0" name=""/>
        <dsp:cNvSpPr/>
      </dsp:nvSpPr>
      <dsp:spPr>
        <a:xfrm rot="5400000">
          <a:off x="-147439" y="1036673"/>
          <a:ext cx="982927" cy="688049"/>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altLang="zh-CN" sz="1700" kern="1200" dirty="0"/>
            <a:t>2</a:t>
          </a:r>
          <a:endParaRPr lang="zh-CN" altLang="en-US" sz="1700" kern="1200" dirty="0"/>
        </a:p>
      </dsp:txBody>
      <dsp:txXfrm rot="-5400000">
        <a:off x="1" y="1233259"/>
        <a:ext cx="688049" cy="294878"/>
      </dsp:txXfrm>
    </dsp:sp>
    <dsp:sp modelId="{345B3DBC-32B1-4401-AD35-80A6D30C1D25}">
      <dsp:nvSpPr>
        <dsp:cNvPr id="0" name=""/>
        <dsp:cNvSpPr/>
      </dsp:nvSpPr>
      <dsp:spPr>
        <a:xfrm rot="5400000">
          <a:off x="5044536" y="-3467252"/>
          <a:ext cx="638902" cy="9351877"/>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zh-CN" altLang="en-US" sz="1700" kern="1200" dirty="0"/>
            <a:t>对选用文献的内容进行核对，保证其必要的字段完整、正确，且按要求保证参考文献的时效（最近</a:t>
          </a:r>
          <a:r>
            <a:rPr lang="en-US" altLang="zh-CN" sz="1700" kern="1200" dirty="0"/>
            <a:t>3</a:t>
          </a:r>
          <a:r>
            <a:rPr lang="zh-CN" altLang="en-US" sz="1700" kern="1200" dirty="0"/>
            <a:t>年或</a:t>
          </a:r>
          <a:r>
            <a:rPr lang="en-US" altLang="zh-CN" sz="1700" kern="1200" dirty="0"/>
            <a:t>5</a:t>
          </a:r>
          <a:r>
            <a:rPr lang="zh-CN" altLang="en-US" sz="1700" kern="1200" dirty="0"/>
            <a:t>年或</a:t>
          </a:r>
          <a:r>
            <a:rPr lang="en-US" altLang="zh-CN" sz="1700" kern="1200" dirty="0"/>
            <a:t>10</a:t>
          </a:r>
          <a:r>
            <a:rPr lang="zh-CN" altLang="en-US" sz="1700" kern="1200" dirty="0"/>
            <a:t>年，根据需要而定</a:t>
          </a:r>
          <a:r>
            <a:rPr lang="zh-CN" altLang="en-US" sz="1700" kern="1200" dirty="0">
              <a:solidFill>
                <a:srgbClr val="0523FF"/>
              </a:solidFill>
            </a:rPr>
            <a:t>）（保证文献时效性和正确性）</a:t>
          </a:r>
        </a:p>
      </dsp:txBody>
      <dsp:txXfrm rot="-5400000">
        <a:off x="688049" y="920424"/>
        <a:ext cx="9320688" cy="576524"/>
      </dsp:txXfrm>
    </dsp:sp>
    <dsp:sp modelId="{CC5CA6DF-CAE2-4320-BC69-19914623D54B}">
      <dsp:nvSpPr>
        <dsp:cNvPr id="0" name=""/>
        <dsp:cNvSpPr/>
      </dsp:nvSpPr>
      <dsp:spPr>
        <a:xfrm rot="5400000">
          <a:off x="-147439" y="1922430"/>
          <a:ext cx="982927" cy="688049"/>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altLang="zh-CN" sz="1700" kern="1200" dirty="0"/>
            <a:t>3</a:t>
          </a:r>
          <a:endParaRPr lang="zh-CN" altLang="en-US" sz="1700" kern="1200" dirty="0"/>
        </a:p>
      </dsp:txBody>
      <dsp:txXfrm rot="-5400000">
        <a:off x="1" y="2119016"/>
        <a:ext cx="688049" cy="294878"/>
      </dsp:txXfrm>
    </dsp:sp>
    <dsp:sp modelId="{5B979F54-B275-47E4-8ECA-24817D021102}">
      <dsp:nvSpPr>
        <dsp:cNvPr id="0" name=""/>
        <dsp:cNvSpPr/>
      </dsp:nvSpPr>
      <dsp:spPr>
        <a:xfrm rot="5400000">
          <a:off x="5044536" y="-2581496"/>
          <a:ext cx="638902" cy="9351877"/>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zh-CN" altLang="en-US" sz="1700" kern="1200" dirty="0"/>
            <a:t>在写作过程中利用文献管理软件</a:t>
          </a:r>
          <a:r>
            <a:rPr lang="zh-CN" altLang="en-US" sz="1700" kern="1200" dirty="0">
              <a:solidFill>
                <a:srgbClr val="FF0000"/>
              </a:solidFill>
            </a:rPr>
            <a:t>边写作边自动生成</a:t>
          </a:r>
          <a:r>
            <a:rPr lang="zh-CN" altLang="en-US" sz="1700" kern="1200" dirty="0"/>
            <a:t>参考文献</a:t>
          </a:r>
          <a:r>
            <a:rPr lang="zh-CN" altLang="en-US" sz="1700" kern="1200" dirty="0">
              <a:solidFill>
                <a:srgbClr val="0523FF"/>
              </a:solidFill>
            </a:rPr>
            <a:t>（解决引而不著或著而不引）</a:t>
          </a:r>
        </a:p>
      </dsp:txBody>
      <dsp:txXfrm rot="-5400000">
        <a:off x="688049" y="1806180"/>
        <a:ext cx="9320688" cy="576524"/>
      </dsp:txXfrm>
    </dsp:sp>
    <dsp:sp modelId="{6D5595A2-4C06-4134-9BB9-0F4D4841612E}">
      <dsp:nvSpPr>
        <dsp:cNvPr id="0" name=""/>
        <dsp:cNvSpPr/>
      </dsp:nvSpPr>
      <dsp:spPr>
        <a:xfrm rot="5400000">
          <a:off x="-147439" y="2808187"/>
          <a:ext cx="982927" cy="688049"/>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altLang="zh-CN" sz="1700" kern="1200" dirty="0"/>
            <a:t>4</a:t>
          </a:r>
          <a:endParaRPr lang="zh-CN" altLang="en-US" sz="1700" kern="1200" dirty="0"/>
        </a:p>
      </dsp:txBody>
      <dsp:txXfrm rot="-5400000">
        <a:off x="1" y="3004773"/>
        <a:ext cx="688049" cy="294878"/>
      </dsp:txXfrm>
    </dsp:sp>
    <dsp:sp modelId="{03323382-7144-442F-B483-8C851A6B6C27}">
      <dsp:nvSpPr>
        <dsp:cNvPr id="0" name=""/>
        <dsp:cNvSpPr/>
      </dsp:nvSpPr>
      <dsp:spPr>
        <a:xfrm rot="5400000">
          <a:off x="5044536" y="-1695739"/>
          <a:ext cx="638902" cy="9351877"/>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zh-CN" altLang="en-US" sz="1700" kern="1200" dirty="0"/>
            <a:t>在文献管理软件平台构建参考文献样式，把各类文献按国标或者单位或者期刊的要求标识正确，如期刊</a:t>
          </a:r>
          <a:r>
            <a:rPr lang="en-US" altLang="zh-CN" sz="1700" kern="1200" dirty="0"/>
            <a:t>[J],</a:t>
          </a:r>
          <a:r>
            <a:rPr lang="zh-CN" altLang="en-US" sz="1700" kern="1200" dirty="0"/>
            <a:t>学位论文</a:t>
          </a:r>
          <a:r>
            <a:rPr lang="en-US" altLang="zh-CN" sz="1700" kern="1200" dirty="0"/>
            <a:t>[D],</a:t>
          </a:r>
          <a:r>
            <a:rPr lang="zh-CN" altLang="en-US" sz="1700" kern="1200" dirty="0"/>
            <a:t>专著</a:t>
          </a:r>
          <a:r>
            <a:rPr lang="en-US" altLang="zh-CN" sz="1700" kern="1200" dirty="0"/>
            <a:t>[M]</a:t>
          </a:r>
          <a:r>
            <a:rPr lang="zh-CN" altLang="en-US" sz="1700" kern="1200" dirty="0"/>
            <a:t>等。</a:t>
          </a:r>
          <a:r>
            <a:rPr lang="zh-CN" altLang="en-US" sz="1700" kern="1200" dirty="0">
              <a:solidFill>
                <a:srgbClr val="0523FF"/>
              </a:solidFill>
            </a:rPr>
            <a:t>（解决参考文献标识错误问题）</a:t>
          </a:r>
        </a:p>
      </dsp:txBody>
      <dsp:txXfrm rot="-5400000">
        <a:off x="688049" y="2691937"/>
        <a:ext cx="9320688" cy="576524"/>
      </dsp:txXfrm>
    </dsp:sp>
    <dsp:sp modelId="{62D3A7A5-7C8C-4EA7-8D74-4EF2774A12DC}">
      <dsp:nvSpPr>
        <dsp:cNvPr id="0" name=""/>
        <dsp:cNvSpPr/>
      </dsp:nvSpPr>
      <dsp:spPr>
        <a:xfrm rot="5400000">
          <a:off x="-147439" y="3693944"/>
          <a:ext cx="982927" cy="688049"/>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altLang="zh-CN" sz="1700" kern="1200" dirty="0"/>
            <a:t>5</a:t>
          </a:r>
          <a:endParaRPr lang="zh-CN" altLang="en-US" sz="1700" kern="1200" dirty="0"/>
        </a:p>
      </dsp:txBody>
      <dsp:txXfrm rot="-5400000">
        <a:off x="1" y="3890530"/>
        <a:ext cx="688049" cy="294878"/>
      </dsp:txXfrm>
    </dsp:sp>
    <dsp:sp modelId="{E194D0CD-274E-43D0-BA32-CFB8479515A5}">
      <dsp:nvSpPr>
        <dsp:cNvPr id="0" name=""/>
        <dsp:cNvSpPr/>
      </dsp:nvSpPr>
      <dsp:spPr>
        <a:xfrm rot="5400000">
          <a:off x="5044536" y="-773034"/>
          <a:ext cx="638902" cy="9351877"/>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zh-CN" altLang="en-US" sz="1700" kern="1200" dirty="0"/>
            <a:t>定稿之后直接套用已经构建好的参考文献样式。</a:t>
          </a:r>
          <a:r>
            <a:rPr lang="zh-CN" altLang="en-US" sz="1700" kern="1200" dirty="0">
              <a:solidFill>
                <a:srgbClr val="0523FF"/>
              </a:solidFill>
            </a:rPr>
            <a:t>（根据要求，选用规定样式）</a:t>
          </a:r>
        </a:p>
      </dsp:txBody>
      <dsp:txXfrm rot="-5400000">
        <a:off x="688049" y="3614642"/>
        <a:ext cx="9320688" cy="576524"/>
      </dsp:txXfrm>
    </dsp:sp>
    <dsp:sp modelId="{200CE93E-F8A1-404C-9792-AF12811D47D6}">
      <dsp:nvSpPr>
        <dsp:cNvPr id="0" name=""/>
        <dsp:cNvSpPr/>
      </dsp:nvSpPr>
      <dsp:spPr>
        <a:xfrm rot="5400000">
          <a:off x="-147439" y="4579700"/>
          <a:ext cx="982927" cy="688049"/>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altLang="zh-CN" sz="1700" kern="1200" dirty="0"/>
            <a:t>6</a:t>
          </a:r>
          <a:endParaRPr lang="zh-CN" altLang="en-US" sz="1700" kern="1200" dirty="0"/>
        </a:p>
      </dsp:txBody>
      <dsp:txXfrm rot="-5400000">
        <a:off x="1" y="4776286"/>
        <a:ext cx="688049" cy="294878"/>
      </dsp:txXfrm>
    </dsp:sp>
    <dsp:sp modelId="{A1660D6C-3C92-4263-AE37-EE77DFBF17DD}">
      <dsp:nvSpPr>
        <dsp:cNvPr id="0" name=""/>
        <dsp:cNvSpPr/>
      </dsp:nvSpPr>
      <dsp:spPr>
        <a:xfrm rot="5400000">
          <a:off x="5044536" y="52613"/>
          <a:ext cx="638902" cy="9351877"/>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zh-CN" altLang="en-US" sz="1700" kern="1200" dirty="0"/>
            <a:t>正文末参考文献标识清楚，通常以“参考文献”或“</a:t>
          </a:r>
          <a:r>
            <a:rPr lang="en-US" altLang="zh-CN" sz="1700" kern="1200" dirty="0"/>
            <a:t>reference</a:t>
          </a:r>
          <a:r>
            <a:rPr lang="zh-CN" altLang="en-US" sz="1700" kern="1200" dirty="0"/>
            <a:t>”对该部分</a:t>
          </a:r>
          <a:r>
            <a:rPr lang="zh-CN" altLang="en-US" sz="1700" kern="1200" dirty="0">
              <a:solidFill>
                <a:srgbClr val="0523FF"/>
              </a:solidFill>
            </a:rPr>
            <a:t>做明确标识。</a:t>
          </a:r>
        </a:p>
      </dsp:txBody>
      <dsp:txXfrm rot="-5400000">
        <a:off x="688049" y="4440290"/>
        <a:ext cx="9320688" cy="576524"/>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E581D38-A8C0-4FD9-B96F-7657E8BC506F}" type="datetimeFigureOut">
              <a:rPr lang="zh-CN" altLang="en-US" smtClean="0"/>
              <a:t>2024/4/16</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D24D215-58B7-4A05-8AB5-00423680C2C2}"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6D8963-CFCD-4740-AF60-049850373CDF}" type="datetimeFigureOut">
              <a:rPr lang="zh-CN" altLang="en-US" smtClean="0"/>
              <a:t>2024/4/16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E6FDB6-6D2B-46C1-9FA1-D82906A37C3A}"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9A51D9C-74F3-4A50-80CE-FCA0A0469843}" type="slidenum">
              <a:rPr lang="zh-CN" altLang="en-US" smtClean="0"/>
              <a:t>18</a:t>
            </a:fld>
            <a:endParaRPr lang="zh-CN" altLang="en-US"/>
          </a:p>
        </p:txBody>
      </p:sp>
    </p:spTree>
    <p:extLst>
      <p:ext uri="{BB962C8B-B14F-4D97-AF65-F5344CB8AC3E}">
        <p14:creationId xmlns:p14="http://schemas.microsoft.com/office/powerpoint/2010/main" val="1363079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9A51D9C-74F3-4A50-80CE-FCA0A0469843}" type="slidenum">
              <a:rPr lang="zh-CN" altLang="en-US" smtClean="0"/>
              <a:t>50</a:t>
            </a:fld>
            <a:endParaRPr lang="zh-CN" altLang="en-US"/>
          </a:p>
        </p:txBody>
      </p:sp>
    </p:spTree>
    <p:extLst>
      <p:ext uri="{BB962C8B-B14F-4D97-AF65-F5344CB8AC3E}">
        <p14:creationId xmlns:p14="http://schemas.microsoft.com/office/powerpoint/2010/main" val="21917198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9A51D9C-74F3-4A50-80CE-FCA0A0469843}" type="slidenum">
              <a:rPr lang="zh-CN" altLang="en-US" smtClean="0"/>
              <a:t>51</a:t>
            </a:fld>
            <a:endParaRPr lang="zh-CN" altLang="en-US"/>
          </a:p>
        </p:txBody>
      </p:sp>
    </p:spTree>
    <p:extLst>
      <p:ext uri="{BB962C8B-B14F-4D97-AF65-F5344CB8AC3E}">
        <p14:creationId xmlns:p14="http://schemas.microsoft.com/office/powerpoint/2010/main" val="7879939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9A51D9C-74F3-4A50-80CE-FCA0A0469843}" type="slidenum">
              <a:rPr lang="zh-CN" altLang="en-US" smtClean="0"/>
              <a:t>56</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9A51D9C-74F3-4A50-80CE-FCA0A0469843}" type="slidenum">
              <a:rPr lang="zh-CN" altLang="en-US" smtClean="0"/>
              <a:t>57</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9A51D9C-74F3-4A50-80CE-FCA0A0469843}" type="slidenum">
              <a:rPr lang="zh-CN" altLang="en-US" smtClean="0"/>
              <a:t>58</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9A51D9C-74F3-4A50-80CE-FCA0A0469843}" type="slidenum">
              <a:rPr lang="zh-CN" altLang="en-US" smtClean="0"/>
              <a:t>59</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9A51D9C-74F3-4A50-80CE-FCA0A0469843}" type="slidenum">
              <a:rPr lang="zh-CN" altLang="en-US" smtClean="0"/>
              <a:t>60</a:t>
            </a:fld>
            <a:endParaRPr lang="zh-CN" altLang="en-US"/>
          </a:p>
        </p:txBody>
      </p:sp>
    </p:spTree>
    <p:extLst>
      <p:ext uri="{BB962C8B-B14F-4D97-AF65-F5344CB8AC3E}">
        <p14:creationId xmlns:p14="http://schemas.microsoft.com/office/powerpoint/2010/main" val="18841735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9A51D9C-74F3-4A50-80CE-FCA0A0469843}" type="slidenum">
              <a:rPr lang="zh-CN" altLang="en-US" smtClean="0"/>
              <a:t>61</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9A51D9C-74F3-4A50-80CE-FCA0A0469843}" type="slidenum">
              <a:rPr lang="zh-CN" altLang="en-US" smtClean="0"/>
              <a:t>62</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9A51D9C-74F3-4A50-80CE-FCA0A0469843}" type="slidenum">
              <a:rPr lang="zh-CN" altLang="en-US" smtClean="0"/>
              <a:t>63</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9A51D9C-74F3-4A50-80CE-FCA0A0469843}" type="slidenum">
              <a:rPr lang="zh-CN" altLang="en-US" smtClean="0"/>
              <a:t>19</a:t>
            </a:fld>
            <a:endParaRPr lang="zh-CN" altLang="en-US"/>
          </a:p>
        </p:txBody>
      </p:sp>
    </p:spTree>
    <p:extLst>
      <p:ext uri="{BB962C8B-B14F-4D97-AF65-F5344CB8AC3E}">
        <p14:creationId xmlns:p14="http://schemas.microsoft.com/office/powerpoint/2010/main" val="15952151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9A51D9C-74F3-4A50-80CE-FCA0A0469843}" type="slidenum">
              <a:rPr lang="zh-CN" altLang="en-US" smtClean="0"/>
              <a:t>64</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9A51D9C-74F3-4A50-80CE-FCA0A0469843}" type="slidenum">
              <a:rPr lang="zh-CN" altLang="en-US" smtClean="0"/>
              <a:t>65</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9A51D9C-74F3-4A50-80CE-FCA0A0469843}" type="slidenum">
              <a:rPr lang="zh-CN" altLang="en-US" smtClean="0"/>
              <a:t>66</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9A51D9C-74F3-4A50-80CE-FCA0A0469843}" type="slidenum">
              <a:rPr lang="zh-CN" altLang="en-US" smtClean="0"/>
              <a:t>67</a:t>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9A51D9C-74F3-4A50-80CE-FCA0A0469843}" type="slidenum">
              <a:rPr lang="zh-CN" altLang="en-US" smtClean="0"/>
              <a:t>69</a:t>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0a32aec6-90f3-4a2f-bd0b-727f1d467ba5.source.default.zh-Hans</a:t>
            </a:r>
            <a:endParaRPr lang="zh-CN" altLang="en-US"/>
          </a:p>
        </p:txBody>
      </p:sp>
      <p:sp>
        <p:nvSpPr>
          <p:cNvPr id="4" name="灯片编号占位符 3"/>
          <p:cNvSpPr>
            <a:spLocks noGrp="1"/>
          </p:cNvSpPr>
          <p:nvPr>
            <p:ph type="sldNum" sz="quarter" idx="5"/>
          </p:nvPr>
        </p:nvSpPr>
        <p:spPr/>
        <p:txBody>
          <a:bodyPr/>
          <a:lstStyle/>
          <a:p>
            <a:fld id="{A3ED8765-8EF3-408C-9341-152904E414ED}" type="slidenum">
              <a:rPr lang="zh-CN" altLang="en-US" smtClean="0"/>
              <a:t>84</a:t>
            </a:fld>
            <a:endParaRPr lang="zh-CN" altLang="en-US"/>
          </a:p>
        </p:txBody>
      </p:sp>
    </p:spTree>
    <p:extLst>
      <p:ext uri="{BB962C8B-B14F-4D97-AF65-F5344CB8AC3E}">
        <p14:creationId xmlns:p14="http://schemas.microsoft.com/office/powerpoint/2010/main" val="8521755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9A51D9C-74F3-4A50-80CE-FCA0A0469843}" type="slidenum">
              <a:rPr lang="zh-CN" altLang="en-US" smtClean="0"/>
              <a:t>103</a:t>
            </a:fld>
            <a:endParaRPr lang="zh-CN" altLang="en-US"/>
          </a:p>
        </p:txBody>
      </p:sp>
    </p:spTree>
    <p:extLst>
      <p:ext uri="{BB962C8B-B14F-4D97-AF65-F5344CB8AC3E}">
        <p14:creationId xmlns:p14="http://schemas.microsoft.com/office/powerpoint/2010/main" val="3306191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9A51D9C-74F3-4A50-80CE-FCA0A0469843}" type="slidenum">
              <a:rPr lang="zh-CN" altLang="en-US" smtClean="0"/>
              <a:t>20</a:t>
            </a:fld>
            <a:endParaRPr lang="zh-CN" altLang="en-US"/>
          </a:p>
        </p:txBody>
      </p:sp>
    </p:spTree>
    <p:extLst>
      <p:ext uri="{BB962C8B-B14F-4D97-AF65-F5344CB8AC3E}">
        <p14:creationId xmlns:p14="http://schemas.microsoft.com/office/powerpoint/2010/main" val="13189268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9A51D9C-74F3-4A50-80CE-FCA0A0469843}" type="slidenum">
              <a:rPr lang="zh-CN" altLang="en-US" smtClean="0"/>
              <a:t>40</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9A51D9C-74F3-4A50-80CE-FCA0A0469843}" type="slidenum">
              <a:rPr lang="zh-CN" altLang="en-US" smtClean="0"/>
              <a:t>41</a:t>
            </a:fld>
            <a:endParaRPr lang="zh-CN" altLang="en-US"/>
          </a:p>
        </p:txBody>
      </p:sp>
    </p:spTree>
    <p:extLst>
      <p:ext uri="{BB962C8B-B14F-4D97-AF65-F5344CB8AC3E}">
        <p14:creationId xmlns:p14="http://schemas.microsoft.com/office/powerpoint/2010/main" val="26368806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9A51D9C-74F3-4A50-80CE-FCA0A0469843}" type="slidenum">
              <a:rPr lang="zh-CN" altLang="en-US" smtClean="0"/>
              <a:t>42</a:t>
            </a:fld>
            <a:endParaRPr lang="zh-CN" altLang="en-US"/>
          </a:p>
        </p:txBody>
      </p:sp>
    </p:spTree>
    <p:extLst>
      <p:ext uri="{BB962C8B-B14F-4D97-AF65-F5344CB8AC3E}">
        <p14:creationId xmlns:p14="http://schemas.microsoft.com/office/powerpoint/2010/main" val="3018129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9A51D9C-74F3-4A50-80CE-FCA0A0469843}" type="slidenum">
              <a:rPr lang="zh-CN" altLang="en-US" smtClean="0"/>
              <a:t>43</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9A51D9C-74F3-4A50-80CE-FCA0A0469843}" type="slidenum">
              <a:rPr lang="zh-CN" altLang="en-US" smtClean="0"/>
              <a:t>44</a:t>
            </a:fld>
            <a:endParaRPr lang="zh-CN" altLang="en-US"/>
          </a:p>
        </p:txBody>
      </p:sp>
    </p:spTree>
    <p:extLst>
      <p:ext uri="{BB962C8B-B14F-4D97-AF65-F5344CB8AC3E}">
        <p14:creationId xmlns:p14="http://schemas.microsoft.com/office/powerpoint/2010/main" val="29100683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9A51D9C-74F3-4A50-80CE-FCA0A0469843}" type="slidenum">
              <a:rPr lang="zh-CN" altLang="en-US" smtClean="0"/>
              <a:t>45</a:t>
            </a:fld>
            <a:endParaRPr lang="zh-CN" altLang="en-US"/>
          </a:p>
        </p:txBody>
      </p:sp>
    </p:spTree>
    <p:extLst>
      <p:ext uri="{BB962C8B-B14F-4D97-AF65-F5344CB8AC3E}">
        <p14:creationId xmlns:p14="http://schemas.microsoft.com/office/powerpoint/2010/main" val="20409884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6489D9C7-5DC6-4263-87FF-7C99F6FB63C3}" type="datetime1">
              <a:rPr lang="zh-CN" altLang="en-US" smtClean="0"/>
              <a:t>2024/4/16</a:t>
            </a:fld>
            <a:endParaRPr lang="zh-CN" altLang="en-US"/>
          </a:p>
        </p:txBody>
      </p:sp>
      <p:sp>
        <p:nvSpPr>
          <p:cNvPr id="5" name="页脚占位符 4"/>
          <p:cNvSpPr>
            <a:spLocks noGrp="1"/>
          </p:cNvSpPr>
          <p:nvPr>
            <p:ph type="ftr" sz="quarter" idx="11"/>
          </p:nvPr>
        </p:nvSpPr>
        <p:spPr/>
        <p:txBody>
          <a:bodyPr/>
          <a:lstStyle/>
          <a:p>
            <a:r>
              <a:rPr lang="en-US" altLang="zh-CN"/>
              <a:t>www.islide.cc</a:t>
            </a:r>
            <a:endParaRPr lang="zh-CN" altLang="en-US" dirty="0"/>
          </a:p>
        </p:txBody>
      </p:sp>
      <p:sp>
        <p:nvSpPr>
          <p:cNvPr id="6" name="灯片编号占位符 5"/>
          <p:cNvSpPr>
            <a:spLocks noGrp="1"/>
          </p:cNvSpPr>
          <p:nvPr>
            <p:ph type="sldNum" sz="quarter" idx="12"/>
          </p:nvPr>
        </p:nvSpPr>
        <p:spPr/>
        <p:txBody>
          <a:bodyPr/>
          <a:lstStyle/>
          <a:p>
            <a:fld id="{5DD3DB80-B894-403A-B48E-6FDC1A72010E}" type="slidenum">
              <a:rPr lang="zh-CN" altLang="en-US" smtClean="0"/>
              <a:t>‹#›</a:t>
            </a:fld>
            <a:endParaRPr lang="zh-CN" altLang="en-US"/>
          </a:p>
        </p:txBody>
      </p:sp>
    </p:spTree>
    <p:extLst>
      <p:ext uri="{BB962C8B-B14F-4D97-AF65-F5344CB8AC3E}">
        <p14:creationId xmlns:p14="http://schemas.microsoft.com/office/powerpoint/2010/main" val="3691043008"/>
      </p:ext>
    </p:extLst>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489D9C7-5DC6-4263-87FF-7C99F6FB63C3}" type="datetime1">
              <a:rPr lang="zh-CN" altLang="en-US" smtClean="0"/>
              <a:t>2024/4/16</a:t>
            </a:fld>
            <a:endParaRPr lang="zh-CN" altLang="en-US"/>
          </a:p>
        </p:txBody>
      </p:sp>
      <p:sp>
        <p:nvSpPr>
          <p:cNvPr id="5" name="页脚占位符 4"/>
          <p:cNvSpPr>
            <a:spLocks noGrp="1"/>
          </p:cNvSpPr>
          <p:nvPr>
            <p:ph type="ftr" sz="quarter" idx="11"/>
          </p:nvPr>
        </p:nvSpPr>
        <p:spPr/>
        <p:txBody>
          <a:bodyPr/>
          <a:lstStyle/>
          <a:p>
            <a:r>
              <a:rPr lang="en-US" altLang="zh-CN"/>
              <a:t>www.islide.cc</a:t>
            </a:r>
            <a:endParaRPr lang="zh-CN" altLang="en-US" dirty="0"/>
          </a:p>
        </p:txBody>
      </p:sp>
      <p:sp>
        <p:nvSpPr>
          <p:cNvPr id="6" name="灯片编号占位符 5"/>
          <p:cNvSpPr>
            <a:spLocks noGrp="1"/>
          </p:cNvSpPr>
          <p:nvPr>
            <p:ph type="sldNum" sz="quarter" idx="12"/>
          </p:nvPr>
        </p:nvSpPr>
        <p:spPr/>
        <p:txBody>
          <a:bodyPr/>
          <a:lstStyle/>
          <a:p>
            <a:fld id="{5DD3DB80-B894-403A-B48E-6FDC1A72010E}" type="slidenum">
              <a:rPr lang="zh-CN" altLang="en-US" smtClean="0"/>
              <a:t>‹#›</a:t>
            </a:fld>
            <a:endParaRPr lang="zh-CN" altLang="en-US"/>
          </a:p>
        </p:txBody>
      </p:sp>
    </p:spTree>
    <p:extLst>
      <p:ext uri="{BB962C8B-B14F-4D97-AF65-F5344CB8AC3E}">
        <p14:creationId xmlns:p14="http://schemas.microsoft.com/office/powerpoint/2010/main" val="3569982386"/>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489D9C7-5DC6-4263-87FF-7C99F6FB63C3}" type="datetime1">
              <a:rPr lang="zh-CN" altLang="en-US" smtClean="0"/>
              <a:t>2024/4/16</a:t>
            </a:fld>
            <a:endParaRPr lang="zh-CN" altLang="en-US"/>
          </a:p>
        </p:txBody>
      </p:sp>
      <p:sp>
        <p:nvSpPr>
          <p:cNvPr id="5" name="页脚占位符 4"/>
          <p:cNvSpPr>
            <a:spLocks noGrp="1"/>
          </p:cNvSpPr>
          <p:nvPr>
            <p:ph type="ftr" sz="quarter" idx="11"/>
          </p:nvPr>
        </p:nvSpPr>
        <p:spPr/>
        <p:txBody>
          <a:bodyPr/>
          <a:lstStyle/>
          <a:p>
            <a:r>
              <a:rPr lang="en-US" altLang="zh-CN"/>
              <a:t>www.islide.cc</a:t>
            </a:r>
            <a:endParaRPr lang="zh-CN" altLang="en-US" dirty="0"/>
          </a:p>
        </p:txBody>
      </p:sp>
      <p:sp>
        <p:nvSpPr>
          <p:cNvPr id="6" name="灯片编号占位符 5"/>
          <p:cNvSpPr>
            <a:spLocks noGrp="1"/>
          </p:cNvSpPr>
          <p:nvPr>
            <p:ph type="sldNum" sz="quarter" idx="12"/>
          </p:nvPr>
        </p:nvSpPr>
        <p:spPr/>
        <p:txBody>
          <a:bodyPr/>
          <a:lstStyle/>
          <a:p>
            <a:fld id="{5DD3DB80-B894-403A-B48E-6FDC1A72010E}" type="slidenum">
              <a:rPr lang="zh-CN" altLang="en-US" smtClean="0"/>
              <a:t>‹#›</a:t>
            </a:fld>
            <a:endParaRPr lang="zh-CN" altLang="en-US"/>
          </a:p>
        </p:txBody>
      </p:sp>
    </p:spTree>
    <p:extLst>
      <p:ext uri="{BB962C8B-B14F-4D97-AF65-F5344CB8AC3E}">
        <p14:creationId xmlns:p14="http://schemas.microsoft.com/office/powerpoint/2010/main" val="4218138863"/>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userDrawn="1">
  <p:cSld name="1_标题幻灯片">
    <p:spTree>
      <p:nvGrpSpPr>
        <p:cNvPr id="1" name=""/>
        <p:cNvGrpSpPr/>
        <p:nvPr/>
      </p:nvGrpSpPr>
      <p:grpSpPr>
        <a:xfrm>
          <a:off x="0" y="0"/>
          <a:ext cx="0" cy="0"/>
          <a:chOff x="0" y="0"/>
          <a:chExt cx="0" cy="0"/>
        </a:xfrm>
      </p:grpSpPr>
      <p:sp>
        <p:nvSpPr>
          <p:cNvPr id="2301" name="Rectangle 1650"/>
          <p:cNvSpPr>
            <a:spLocks noChangeArrowheads="1"/>
          </p:cNvSpPr>
          <p:nvPr userDrawn="1"/>
        </p:nvSpPr>
        <p:spPr bwMode="auto">
          <a:xfrm>
            <a:off x="400051" y="257175"/>
            <a:ext cx="11439524" cy="64198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9801" name="副标题 2"/>
          <p:cNvSpPr>
            <a:spLocks noGrp="1"/>
          </p:cNvSpPr>
          <p:nvPr userDrawn="1">
            <p:ph type="subTitle" idx="1"/>
          </p:nvPr>
        </p:nvSpPr>
        <p:spPr>
          <a:xfrm>
            <a:off x="669924" y="3177584"/>
            <a:ext cx="7855511" cy="558799"/>
          </a:xfrm>
        </p:spPr>
        <p:txBody>
          <a:bodyPr anchor="ctr">
            <a:normAutofit/>
          </a:bodyPr>
          <a:lstStyle>
            <a:lvl1pPr marL="0" indent="0" algn="l">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9802" name="标题 1"/>
          <p:cNvSpPr>
            <a:spLocks noGrp="1"/>
          </p:cNvSpPr>
          <p:nvPr userDrawn="1">
            <p:ph type="ctrTitle"/>
          </p:nvPr>
        </p:nvSpPr>
        <p:spPr>
          <a:xfrm>
            <a:off x="669924" y="2478993"/>
            <a:ext cx="7855511" cy="698591"/>
          </a:xfrm>
        </p:spPr>
        <p:txBody>
          <a:bodyPr anchor="ctr">
            <a:normAutofit/>
          </a:bodyPr>
          <a:lstStyle>
            <a:lvl1pPr algn="l">
              <a:defRPr sz="4000">
                <a:solidFill>
                  <a:schemeClr val="tx1"/>
                </a:solidFill>
              </a:defRPr>
            </a:lvl1pPr>
          </a:lstStyle>
          <a:p>
            <a:r>
              <a:rPr lang="en-US" dirty="0"/>
              <a:t>Click to edit Master title style</a:t>
            </a:r>
            <a:endParaRPr lang="zh-CN" altLang="en-US" dirty="0"/>
          </a:p>
        </p:txBody>
      </p:sp>
      <p:sp>
        <p:nvSpPr>
          <p:cNvPr id="12" name="文本占位符 13"/>
          <p:cNvSpPr>
            <a:spLocks noGrp="1"/>
          </p:cNvSpPr>
          <p:nvPr userDrawn="1">
            <p:ph type="body" sz="quarter" idx="10" hasCustomPrompt="1"/>
          </p:nvPr>
        </p:nvSpPr>
        <p:spPr>
          <a:xfrm>
            <a:off x="669924" y="4940892"/>
            <a:ext cx="7855511" cy="296271"/>
          </a:xfrm>
        </p:spPr>
        <p:txBody>
          <a:bodyPr vert="horz" anchor="ctr">
            <a:noAutofit/>
          </a:bodyPr>
          <a:lstStyle>
            <a:lvl1pPr marL="0" indent="0" algn="l">
              <a:buNone/>
              <a:defRPr sz="1500" b="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ltLang="zh-CN" dirty="0"/>
              <a:t>Signature</a:t>
            </a:r>
          </a:p>
        </p:txBody>
      </p:sp>
      <p:sp>
        <p:nvSpPr>
          <p:cNvPr id="13" name="文本占位符 13"/>
          <p:cNvSpPr>
            <a:spLocks noGrp="1"/>
          </p:cNvSpPr>
          <p:nvPr userDrawn="1">
            <p:ph type="body" sz="quarter" idx="11" hasCustomPrompt="1"/>
          </p:nvPr>
        </p:nvSpPr>
        <p:spPr>
          <a:xfrm>
            <a:off x="669924" y="5237163"/>
            <a:ext cx="7855511" cy="296271"/>
          </a:xfrm>
        </p:spPr>
        <p:txBody>
          <a:bodyPr vert="horz" anchor="ctr">
            <a:noAutofit/>
          </a:bodyPr>
          <a:lstStyle>
            <a:lvl1pPr marL="0" indent="0" algn="l">
              <a:buNone/>
              <a:defRPr sz="1500" b="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ltLang="zh-CN" dirty="0"/>
              <a:t>Date</a:t>
            </a:r>
            <a:endParaRPr lang="zh-CN" altLang="en-US" dirty="0"/>
          </a:p>
        </p:txBody>
      </p:sp>
    </p:spTree>
    <p:extLst>
      <p:ext uri="{BB962C8B-B14F-4D97-AF65-F5344CB8AC3E}">
        <p14:creationId xmlns:p14="http://schemas.microsoft.com/office/powerpoint/2010/main" val="29649169"/>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secHead" userDrawn="1">
  <p:cSld name="1_节标题">
    <p:spTree>
      <p:nvGrpSpPr>
        <p:cNvPr id="1" name=""/>
        <p:cNvGrpSpPr/>
        <p:nvPr/>
      </p:nvGrpSpPr>
      <p:grpSpPr>
        <a:xfrm>
          <a:off x="0" y="0"/>
          <a:ext cx="0" cy="0"/>
          <a:chOff x="0" y="0"/>
          <a:chExt cx="0" cy="0"/>
        </a:xfrm>
      </p:grpSpPr>
      <p:sp>
        <p:nvSpPr>
          <p:cNvPr id="7" name="Rectangle 1642"/>
          <p:cNvSpPr>
            <a:spLocks noChangeArrowheads="1"/>
          </p:cNvSpPr>
          <p:nvPr userDrawn="1"/>
        </p:nvSpPr>
        <p:spPr bwMode="auto">
          <a:xfrm>
            <a:off x="1" y="0"/>
            <a:ext cx="12188825" cy="6858000"/>
          </a:xfrm>
          <a:prstGeom prst="rect">
            <a:avLst/>
          </a:prstGeom>
          <a:solidFill>
            <a:srgbClr val="92D050"/>
          </a:solidFill>
          <a:ln>
            <a:noFill/>
          </a:ln>
        </p:spPr>
        <p:txBody>
          <a:bodyPr vert="horz" wrap="square" lIns="91440" tIns="45720" rIns="91440" bIns="45720" numCol="1" anchor="t" anchorCtr="0" compatLnSpc="1"/>
          <a:lstStyle/>
          <a:p>
            <a:endParaRPr lang="zh-CN" altLang="en-US"/>
          </a:p>
        </p:txBody>
      </p:sp>
      <p:sp>
        <p:nvSpPr>
          <p:cNvPr id="8" name="Rectangle 1646"/>
          <p:cNvSpPr>
            <a:spLocks noChangeArrowheads="1"/>
          </p:cNvSpPr>
          <p:nvPr userDrawn="1"/>
        </p:nvSpPr>
        <p:spPr bwMode="auto">
          <a:xfrm>
            <a:off x="320676" y="0"/>
            <a:ext cx="11552238" cy="6858000"/>
          </a:xfrm>
          <a:prstGeom prst="rect">
            <a:avLst/>
          </a:prstGeom>
          <a:solidFill>
            <a:srgbClr val="0523FF"/>
          </a:solidFill>
          <a:ln>
            <a:noFill/>
          </a:ln>
        </p:spPr>
        <p:txBody>
          <a:bodyPr vert="horz" wrap="square" lIns="91440" tIns="45720" rIns="91440" bIns="45720" numCol="1" anchor="t" anchorCtr="0" compatLnSpc="1"/>
          <a:lstStyle/>
          <a:p>
            <a:endParaRPr lang="zh-CN" altLang="en-US"/>
          </a:p>
        </p:txBody>
      </p:sp>
      <p:sp>
        <p:nvSpPr>
          <p:cNvPr id="9" name="Rectangle 1650"/>
          <p:cNvSpPr>
            <a:spLocks noChangeArrowheads="1"/>
          </p:cNvSpPr>
          <p:nvPr userDrawn="1"/>
        </p:nvSpPr>
        <p:spPr bwMode="auto">
          <a:xfrm>
            <a:off x="636588" y="0"/>
            <a:ext cx="10920413"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0" name="标题 1"/>
          <p:cNvSpPr>
            <a:spLocks noGrp="1"/>
          </p:cNvSpPr>
          <p:nvPr userDrawn="1">
            <p:ph type="title"/>
          </p:nvPr>
        </p:nvSpPr>
        <p:spPr>
          <a:xfrm>
            <a:off x="2034235" y="2981325"/>
            <a:ext cx="5419185" cy="895350"/>
          </a:xfrm>
        </p:spPr>
        <p:txBody>
          <a:bodyPr anchor="b">
            <a:normAutofit/>
          </a:bodyPr>
          <a:lstStyle>
            <a:lvl1pPr algn="l">
              <a:defRPr sz="2400" b="1">
                <a:solidFill>
                  <a:schemeClr val="tx1"/>
                </a:solidFill>
              </a:defRPr>
            </a:lvl1pPr>
          </a:lstStyle>
          <a:p>
            <a:r>
              <a:rPr lang="en-US" dirty="0"/>
              <a:t>Click to edit Master title style</a:t>
            </a:r>
            <a:endParaRPr lang="zh-CN" altLang="en-US" dirty="0"/>
          </a:p>
        </p:txBody>
      </p:sp>
      <p:sp>
        <p:nvSpPr>
          <p:cNvPr id="21" name="文本占位符 2"/>
          <p:cNvSpPr>
            <a:spLocks noGrp="1"/>
          </p:cNvSpPr>
          <p:nvPr userDrawn="1">
            <p:ph type="body" idx="1"/>
          </p:nvPr>
        </p:nvSpPr>
        <p:spPr>
          <a:xfrm>
            <a:off x="2035351" y="3876675"/>
            <a:ext cx="5419185" cy="1015623"/>
          </a:xfrm>
        </p:spPr>
        <p:txBody>
          <a:bodyPr anchor="t">
            <a:normAutofit/>
          </a:bodyPr>
          <a:lstStyle>
            <a:lvl1pPr marL="0" indent="0" algn="l">
              <a:buNone/>
              <a:defRPr sz="11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1180104397"/>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userDrawn="1">
  <p:cSld name="1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ltLang="zh-CN" dirty="0"/>
              <a:t>Click to edit Master title style</a:t>
            </a:r>
            <a:endParaRPr lang="en-US" dirty="0"/>
          </a:p>
        </p:txBody>
      </p:sp>
      <p:sp>
        <p:nvSpPr>
          <p:cNvPr id="7" name="Content Placeholder 6"/>
          <p:cNvSpPr>
            <a:spLocks noGrp="1"/>
          </p:cNvSpPr>
          <p:nvPr>
            <p:ph sz="quarter" idx="13"/>
          </p:nvPr>
        </p:nvSpPr>
        <p:spPr>
          <a:xfrm>
            <a:off x="669925" y="1130300"/>
            <a:ext cx="10850563" cy="500697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userDrawn="1">
  <p:cSld name="仅标题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ltLang="zh-CN" dirty="0"/>
              <a:t>Click to edit Master title style</a:t>
            </a:r>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末尾幻灯片">
    <p:spTree>
      <p:nvGrpSpPr>
        <p:cNvPr id="1" name=""/>
        <p:cNvGrpSpPr/>
        <p:nvPr/>
      </p:nvGrpSpPr>
      <p:grpSpPr>
        <a:xfrm>
          <a:off x="0" y="0"/>
          <a:ext cx="0" cy="0"/>
          <a:chOff x="0" y="0"/>
          <a:chExt cx="0" cy="0"/>
        </a:xfrm>
      </p:grpSpPr>
      <p:sp>
        <p:nvSpPr>
          <p:cNvPr id="13" name="标题 1"/>
          <p:cNvSpPr>
            <a:spLocks noGrp="1"/>
          </p:cNvSpPr>
          <p:nvPr userDrawn="1">
            <p:ph type="ctrTitle" hasCustomPrompt="1"/>
          </p:nvPr>
        </p:nvSpPr>
        <p:spPr>
          <a:xfrm>
            <a:off x="669924" y="1135063"/>
            <a:ext cx="5426076" cy="1621509"/>
          </a:xfrm>
        </p:spPr>
        <p:txBody>
          <a:bodyPr anchor="b">
            <a:normAutofit/>
          </a:bodyPr>
          <a:lstStyle>
            <a:lvl1pPr marL="0" indent="0" algn="l">
              <a:buFont typeface="Arial" panose="020B0604020202020204" pitchFamily="34" charset="0"/>
              <a:buNone/>
              <a:defRPr sz="3200">
                <a:solidFill>
                  <a:schemeClr val="tx1"/>
                </a:solidFill>
              </a:defRPr>
            </a:lvl1pPr>
          </a:lstStyle>
          <a:p>
            <a:r>
              <a:rPr lang="en-US" altLang="zh-CN" dirty="0"/>
              <a:t>Conclusion</a:t>
            </a:r>
            <a:endParaRPr lang="zh-CN" altLang="en-US" dirty="0"/>
          </a:p>
        </p:txBody>
      </p:sp>
      <p:sp>
        <p:nvSpPr>
          <p:cNvPr id="14" name="文本占位符 62"/>
          <p:cNvSpPr>
            <a:spLocks noGrp="1"/>
          </p:cNvSpPr>
          <p:nvPr userDrawn="1">
            <p:ph type="body" sz="quarter" idx="17" hasCustomPrompt="1"/>
          </p:nvPr>
        </p:nvSpPr>
        <p:spPr>
          <a:xfrm>
            <a:off x="669924" y="3130428"/>
            <a:ext cx="5426076" cy="310871"/>
          </a:xfrm>
        </p:spPr>
        <p:txBody>
          <a:bodyPr vert="horz" lIns="91440" tIns="45720" rIns="91440" bIns="45720" rtlCol="0">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defRPr lang="zh-CN" altLang="en-US" sz="1600" smtClean="0">
                <a:solidFill>
                  <a:schemeClr val="tx1"/>
                </a:solidFill>
              </a:defRPr>
            </a:lvl1pPr>
            <a:lvl2pPr>
              <a:defRPr lang="zh-CN" altLang="en-US" sz="2000" smtClean="0"/>
            </a:lvl2pPr>
            <a:lvl3pPr>
              <a:defRPr lang="zh-CN" altLang="en-US" sz="1800" smtClean="0"/>
            </a:lvl3pPr>
            <a:lvl4pPr>
              <a:defRPr lang="zh-CN" altLang="en-US" sz="1600" smtClean="0"/>
            </a:lvl4pPr>
            <a:lvl5pPr>
              <a:defRPr lang="zh-CN" altLang="en-US" sz="1600"/>
            </a:lvl5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altLang="zh-CN" dirty="0"/>
              <a:t>Signature</a:t>
            </a:r>
          </a:p>
        </p:txBody>
      </p:sp>
      <p:sp>
        <p:nvSpPr>
          <p:cNvPr id="15" name="文本占位符 62"/>
          <p:cNvSpPr>
            <a:spLocks noGrp="1"/>
          </p:cNvSpPr>
          <p:nvPr userDrawn="1">
            <p:ph type="body" sz="quarter" idx="18" hasCustomPrompt="1"/>
          </p:nvPr>
        </p:nvSpPr>
        <p:spPr>
          <a:xfrm>
            <a:off x="669924" y="3441299"/>
            <a:ext cx="5426076" cy="310871"/>
          </a:xfrm>
        </p:spPr>
        <p:txBody>
          <a:bodyPr vert="horz" lIns="91440" tIns="45720" rIns="91440" bIns="45720" rtlCol="0">
            <a:normAutofit/>
          </a:bodyPr>
          <a:lstStyle>
            <a:lvl1pPr marL="0" indent="0" algn="l">
              <a:buNone/>
              <a:defRPr lang="zh-CN" altLang="en-US" sz="1600" smtClean="0">
                <a:solidFill>
                  <a:schemeClr val="tx1"/>
                </a:solidFill>
              </a:defRPr>
            </a:lvl1pPr>
            <a:lvl2pPr>
              <a:defRPr lang="zh-CN" altLang="en-US" sz="2000" smtClean="0"/>
            </a:lvl2pPr>
            <a:lvl3pPr>
              <a:defRPr lang="zh-CN" altLang="en-US" sz="1800" smtClean="0"/>
            </a:lvl3pPr>
            <a:lvl4pPr>
              <a:defRPr lang="zh-CN" altLang="en-US" sz="1600" smtClean="0"/>
            </a:lvl4pPr>
            <a:lvl5pPr>
              <a:defRPr lang="zh-CN" altLang="en-US" sz="1600"/>
            </a:lvl5pPr>
          </a:lstStyle>
          <a:p>
            <a:pPr marL="228600" marR="0" lvl="0" indent="-228600" fontAlgn="auto">
              <a:spcAft>
                <a:spcPts val="0"/>
              </a:spcAft>
              <a:buClrTx/>
              <a:buSzTx/>
            </a:pPr>
            <a:r>
              <a:rPr lang="en-US" altLang="zh-CN" dirty="0"/>
              <a:t>Data</a:t>
            </a:r>
          </a:p>
        </p:txBody>
      </p:sp>
      <p:sp>
        <p:nvSpPr>
          <p:cNvPr id="5" name="Rectangle 1642"/>
          <p:cNvSpPr>
            <a:spLocks noChangeArrowheads="1"/>
          </p:cNvSpPr>
          <p:nvPr userDrawn="1"/>
        </p:nvSpPr>
        <p:spPr bwMode="auto">
          <a:xfrm>
            <a:off x="1" y="0"/>
            <a:ext cx="12188825" cy="6858000"/>
          </a:xfrm>
          <a:prstGeom prst="rect">
            <a:avLst/>
          </a:prstGeom>
          <a:solidFill>
            <a:srgbClr val="92D050"/>
          </a:solidFill>
          <a:ln>
            <a:noFill/>
          </a:ln>
        </p:spPr>
        <p:txBody>
          <a:bodyPr vert="horz" wrap="square" lIns="91440" tIns="45720" rIns="91440" bIns="45720" numCol="1" anchor="t" anchorCtr="0" compatLnSpc="1"/>
          <a:lstStyle/>
          <a:p>
            <a:endParaRPr lang="zh-CN" altLang="en-US"/>
          </a:p>
        </p:txBody>
      </p:sp>
      <p:sp>
        <p:nvSpPr>
          <p:cNvPr id="6" name="Rectangle 1646"/>
          <p:cNvSpPr>
            <a:spLocks noChangeArrowheads="1"/>
          </p:cNvSpPr>
          <p:nvPr userDrawn="1"/>
        </p:nvSpPr>
        <p:spPr bwMode="auto">
          <a:xfrm>
            <a:off x="320676" y="0"/>
            <a:ext cx="11552238" cy="6858000"/>
          </a:xfrm>
          <a:prstGeom prst="rect">
            <a:avLst/>
          </a:prstGeom>
          <a:solidFill>
            <a:srgbClr val="0523FF"/>
          </a:solidFill>
          <a:ln>
            <a:noFill/>
          </a:ln>
        </p:spPr>
        <p:txBody>
          <a:bodyPr vert="horz" wrap="square" lIns="91440" tIns="45720" rIns="91440" bIns="45720" numCol="1" anchor="t" anchorCtr="0" compatLnSpc="1"/>
          <a:lstStyle/>
          <a:p>
            <a:endParaRPr lang="zh-CN" altLang="en-US"/>
          </a:p>
        </p:txBody>
      </p:sp>
      <p:sp>
        <p:nvSpPr>
          <p:cNvPr id="7" name="Rectangle 1650"/>
          <p:cNvSpPr>
            <a:spLocks noChangeArrowheads="1"/>
          </p:cNvSpPr>
          <p:nvPr userDrawn="1"/>
        </p:nvSpPr>
        <p:spPr bwMode="auto">
          <a:xfrm>
            <a:off x="636588" y="0"/>
            <a:ext cx="10920413"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pic>
        <p:nvPicPr>
          <p:cNvPr id="2" name="图片 1"/>
          <p:cNvPicPr>
            <a:picLocks noChangeAspect="1"/>
          </p:cNvPicPr>
          <p:nvPr userDrawn="1"/>
        </p:nvPicPr>
        <p:blipFill>
          <a:blip r:embed="rId2"/>
          <a:stretch>
            <a:fillRect/>
          </a:stretch>
        </p:blipFill>
        <p:spPr>
          <a:xfrm>
            <a:off x="6025295" y="1362544"/>
            <a:ext cx="5547747" cy="4779252"/>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489D9C7-5DC6-4263-87FF-7C99F6FB63C3}" type="datetime1">
              <a:rPr lang="zh-CN" altLang="en-US" smtClean="0"/>
              <a:t>2024/4/16</a:t>
            </a:fld>
            <a:endParaRPr lang="zh-CN" altLang="en-US"/>
          </a:p>
        </p:txBody>
      </p:sp>
      <p:sp>
        <p:nvSpPr>
          <p:cNvPr id="5" name="页脚占位符 4"/>
          <p:cNvSpPr>
            <a:spLocks noGrp="1"/>
          </p:cNvSpPr>
          <p:nvPr>
            <p:ph type="ftr" sz="quarter" idx="11"/>
          </p:nvPr>
        </p:nvSpPr>
        <p:spPr/>
        <p:txBody>
          <a:bodyPr/>
          <a:lstStyle/>
          <a:p>
            <a:r>
              <a:rPr lang="en-US" altLang="zh-CN"/>
              <a:t>www.islide.cc</a:t>
            </a:r>
            <a:endParaRPr lang="zh-CN" altLang="en-US" dirty="0"/>
          </a:p>
        </p:txBody>
      </p:sp>
      <p:sp>
        <p:nvSpPr>
          <p:cNvPr id="6" name="灯片编号占位符 5"/>
          <p:cNvSpPr>
            <a:spLocks noGrp="1"/>
          </p:cNvSpPr>
          <p:nvPr>
            <p:ph type="sldNum" sz="quarter" idx="12"/>
          </p:nvPr>
        </p:nvSpPr>
        <p:spPr/>
        <p:txBody>
          <a:bodyPr/>
          <a:lstStyle/>
          <a:p>
            <a:fld id="{5DD3DB80-B894-403A-B48E-6FDC1A72010E}" type="slidenum">
              <a:rPr lang="zh-CN" altLang="en-US" smtClean="0"/>
              <a:t>‹#›</a:t>
            </a:fld>
            <a:endParaRPr lang="zh-CN" altLang="en-US"/>
          </a:p>
        </p:txBody>
      </p:sp>
    </p:spTree>
    <p:extLst>
      <p:ext uri="{BB962C8B-B14F-4D97-AF65-F5344CB8AC3E}">
        <p14:creationId xmlns:p14="http://schemas.microsoft.com/office/powerpoint/2010/main" val="1483782483"/>
      </p:ext>
    </p:extLst>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6489D9C7-5DC6-4263-87FF-7C99F6FB63C3}" type="datetime1">
              <a:rPr lang="zh-CN" altLang="en-US" smtClean="0"/>
              <a:t>2024/4/16</a:t>
            </a:fld>
            <a:endParaRPr lang="zh-CN" altLang="en-US"/>
          </a:p>
        </p:txBody>
      </p:sp>
      <p:sp>
        <p:nvSpPr>
          <p:cNvPr id="5" name="页脚占位符 4"/>
          <p:cNvSpPr>
            <a:spLocks noGrp="1"/>
          </p:cNvSpPr>
          <p:nvPr>
            <p:ph type="ftr" sz="quarter" idx="11"/>
          </p:nvPr>
        </p:nvSpPr>
        <p:spPr/>
        <p:txBody>
          <a:bodyPr/>
          <a:lstStyle/>
          <a:p>
            <a:r>
              <a:rPr lang="en-US" altLang="zh-CN"/>
              <a:t>www.islide.cc</a:t>
            </a:r>
            <a:endParaRPr lang="zh-CN" altLang="en-US" dirty="0"/>
          </a:p>
        </p:txBody>
      </p:sp>
      <p:sp>
        <p:nvSpPr>
          <p:cNvPr id="6" name="灯片编号占位符 5"/>
          <p:cNvSpPr>
            <a:spLocks noGrp="1"/>
          </p:cNvSpPr>
          <p:nvPr>
            <p:ph type="sldNum" sz="quarter" idx="12"/>
          </p:nvPr>
        </p:nvSpPr>
        <p:spPr/>
        <p:txBody>
          <a:bodyPr/>
          <a:lstStyle/>
          <a:p>
            <a:fld id="{5DD3DB80-B894-403A-B48E-6FDC1A72010E}" type="slidenum">
              <a:rPr lang="zh-CN" altLang="en-US" smtClean="0"/>
              <a:t>‹#›</a:t>
            </a:fld>
            <a:endParaRPr lang="zh-CN" altLang="en-US"/>
          </a:p>
        </p:txBody>
      </p:sp>
    </p:spTree>
    <p:extLst>
      <p:ext uri="{BB962C8B-B14F-4D97-AF65-F5344CB8AC3E}">
        <p14:creationId xmlns:p14="http://schemas.microsoft.com/office/powerpoint/2010/main" val="3935558283"/>
      </p:ext>
    </p:extLst>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6489D9C7-5DC6-4263-87FF-7C99F6FB63C3}" type="datetime1">
              <a:rPr lang="zh-CN" altLang="en-US" smtClean="0"/>
              <a:t>2024/4/16</a:t>
            </a:fld>
            <a:endParaRPr lang="zh-CN" altLang="en-US"/>
          </a:p>
        </p:txBody>
      </p:sp>
      <p:sp>
        <p:nvSpPr>
          <p:cNvPr id="6" name="页脚占位符 5"/>
          <p:cNvSpPr>
            <a:spLocks noGrp="1"/>
          </p:cNvSpPr>
          <p:nvPr>
            <p:ph type="ftr" sz="quarter" idx="11"/>
          </p:nvPr>
        </p:nvSpPr>
        <p:spPr/>
        <p:txBody>
          <a:bodyPr/>
          <a:lstStyle/>
          <a:p>
            <a:r>
              <a:rPr lang="en-US" altLang="zh-CN"/>
              <a:t>www.islide.cc</a:t>
            </a:r>
            <a:endParaRPr lang="zh-CN" altLang="en-US" dirty="0"/>
          </a:p>
        </p:txBody>
      </p:sp>
      <p:sp>
        <p:nvSpPr>
          <p:cNvPr id="7" name="灯片编号占位符 6"/>
          <p:cNvSpPr>
            <a:spLocks noGrp="1"/>
          </p:cNvSpPr>
          <p:nvPr>
            <p:ph type="sldNum" sz="quarter" idx="12"/>
          </p:nvPr>
        </p:nvSpPr>
        <p:spPr/>
        <p:txBody>
          <a:bodyPr/>
          <a:lstStyle/>
          <a:p>
            <a:fld id="{5DD3DB80-B894-403A-B48E-6FDC1A72010E}" type="slidenum">
              <a:rPr lang="zh-CN" altLang="en-US" smtClean="0"/>
              <a:t>‹#›</a:t>
            </a:fld>
            <a:endParaRPr lang="zh-CN" altLang="en-US"/>
          </a:p>
        </p:txBody>
      </p:sp>
    </p:spTree>
    <p:extLst>
      <p:ext uri="{BB962C8B-B14F-4D97-AF65-F5344CB8AC3E}">
        <p14:creationId xmlns:p14="http://schemas.microsoft.com/office/powerpoint/2010/main" val="3878985491"/>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6489D9C7-5DC6-4263-87FF-7C99F6FB63C3}" type="datetime1">
              <a:rPr lang="zh-CN" altLang="en-US" smtClean="0"/>
              <a:t>2024/4/16</a:t>
            </a:fld>
            <a:endParaRPr lang="zh-CN" altLang="en-US"/>
          </a:p>
        </p:txBody>
      </p:sp>
      <p:sp>
        <p:nvSpPr>
          <p:cNvPr id="8" name="页脚占位符 7"/>
          <p:cNvSpPr>
            <a:spLocks noGrp="1"/>
          </p:cNvSpPr>
          <p:nvPr>
            <p:ph type="ftr" sz="quarter" idx="11"/>
          </p:nvPr>
        </p:nvSpPr>
        <p:spPr/>
        <p:txBody>
          <a:bodyPr/>
          <a:lstStyle/>
          <a:p>
            <a:r>
              <a:rPr lang="en-US" altLang="zh-CN"/>
              <a:t>www.islide.cc</a:t>
            </a:r>
            <a:endParaRPr lang="zh-CN" altLang="en-US" dirty="0"/>
          </a:p>
        </p:txBody>
      </p:sp>
      <p:sp>
        <p:nvSpPr>
          <p:cNvPr id="9" name="灯片编号占位符 8"/>
          <p:cNvSpPr>
            <a:spLocks noGrp="1"/>
          </p:cNvSpPr>
          <p:nvPr>
            <p:ph type="sldNum" sz="quarter" idx="12"/>
          </p:nvPr>
        </p:nvSpPr>
        <p:spPr/>
        <p:txBody>
          <a:bodyPr/>
          <a:lstStyle/>
          <a:p>
            <a:fld id="{5DD3DB80-B894-403A-B48E-6FDC1A72010E}" type="slidenum">
              <a:rPr lang="zh-CN" altLang="en-US" smtClean="0"/>
              <a:t>‹#›</a:t>
            </a:fld>
            <a:endParaRPr lang="zh-CN" altLang="en-US"/>
          </a:p>
        </p:txBody>
      </p:sp>
    </p:spTree>
    <p:extLst>
      <p:ext uri="{BB962C8B-B14F-4D97-AF65-F5344CB8AC3E}">
        <p14:creationId xmlns:p14="http://schemas.microsoft.com/office/powerpoint/2010/main" val="2926452280"/>
      </p:ext>
    </p:extLst>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6489D9C7-5DC6-4263-87FF-7C99F6FB63C3}" type="datetime1">
              <a:rPr lang="zh-CN" altLang="en-US" smtClean="0"/>
              <a:t>2024/4/16</a:t>
            </a:fld>
            <a:endParaRPr lang="zh-CN" altLang="en-US"/>
          </a:p>
        </p:txBody>
      </p:sp>
      <p:sp>
        <p:nvSpPr>
          <p:cNvPr id="4" name="页脚占位符 3"/>
          <p:cNvSpPr>
            <a:spLocks noGrp="1"/>
          </p:cNvSpPr>
          <p:nvPr>
            <p:ph type="ftr" sz="quarter" idx="11"/>
          </p:nvPr>
        </p:nvSpPr>
        <p:spPr/>
        <p:txBody>
          <a:bodyPr/>
          <a:lstStyle/>
          <a:p>
            <a:r>
              <a:rPr lang="en-US" altLang="zh-CN"/>
              <a:t>www.islide.cc</a:t>
            </a:r>
            <a:endParaRPr lang="zh-CN" altLang="en-US" dirty="0"/>
          </a:p>
        </p:txBody>
      </p:sp>
      <p:sp>
        <p:nvSpPr>
          <p:cNvPr id="5" name="灯片编号占位符 4"/>
          <p:cNvSpPr>
            <a:spLocks noGrp="1"/>
          </p:cNvSpPr>
          <p:nvPr>
            <p:ph type="sldNum" sz="quarter" idx="12"/>
          </p:nvPr>
        </p:nvSpPr>
        <p:spPr/>
        <p:txBody>
          <a:bodyPr/>
          <a:lstStyle/>
          <a:p>
            <a:fld id="{5DD3DB80-B894-403A-B48E-6FDC1A72010E}" type="slidenum">
              <a:rPr lang="zh-CN" altLang="en-US" smtClean="0"/>
              <a:t>‹#›</a:t>
            </a:fld>
            <a:endParaRPr lang="zh-CN" altLang="en-US"/>
          </a:p>
        </p:txBody>
      </p:sp>
    </p:spTree>
    <p:extLst>
      <p:ext uri="{BB962C8B-B14F-4D97-AF65-F5344CB8AC3E}">
        <p14:creationId xmlns:p14="http://schemas.microsoft.com/office/powerpoint/2010/main" val="1038922706"/>
      </p:ext>
    </p:extLst>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8A87A34-81AB-432B-8DAE-1953F412C126}" type="datetimeFigureOut">
              <a:rPr lang="en-US" smtClean="0"/>
              <a:t>4/16/2024</a:t>
            </a:fld>
            <a:endParaRPr lang="en-US" dirty="0"/>
          </a:p>
        </p:txBody>
      </p:sp>
      <p:sp>
        <p:nvSpPr>
          <p:cNvPr id="3" name="页脚占位符 2"/>
          <p:cNvSpPr>
            <a:spLocks noGrp="1"/>
          </p:cNvSpPr>
          <p:nvPr>
            <p:ph type="ftr" sz="quarter" idx="11"/>
          </p:nvPr>
        </p:nvSpPr>
        <p:spPr/>
        <p:txBody>
          <a:bodyPr/>
          <a:lstStyle/>
          <a:p>
            <a:endParaRPr lang="en-US" dirty="0"/>
          </a:p>
        </p:txBody>
      </p:sp>
      <p:sp>
        <p:nvSpPr>
          <p:cNvPr id="4" name="灯片编号占位符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252278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6489D9C7-5DC6-4263-87FF-7C99F6FB63C3}" type="datetime1">
              <a:rPr lang="zh-CN" altLang="en-US" smtClean="0"/>
              <a:t>2024/4/16</a:t>
            </a:fld>
            <a:endParaRPr lang="zh-CN" altLang="en-US"/>
          </a:p>
        </p:txBody>
      </p:sp>
      <p:sp>
        <p:nvSpPr>
          <p:cNvPr id="6" name="页脚占位符 5"/>
          <p:cNvSpPr>
            <a:spLocks noGrp="1"/>
          </p:cNvSpPr>
          <p:nvPr>
            <p:ph type="ftr" sz="quarter" idx="11"/>
          </p:nvPr>
        </p:nvSpPr>
        <p:spPr/>
        <p:txBody>
          <a:bodyPr/>
          <a:lstStyle/>
          <a:p>
            <a:r>
              <a:rPr lang="en-US" altLang="zh-CN"/>
              <a:t>www.islide.cc</a:t>
            </a:r>
            <a:endParaRPr lang="zh-CN" altLang="en-US" dirty="0"/>
          </a:p>
        </p:txBody>
      </p:sp>
      <p:sp>
        <p:nvSpPr>
          <p:cNvPr id="7" name="灯片编号占位符 6"/>
          <p:cNvSpPr>
            <a:spLocks noGrp="1"/>
          </p:cNvSpPr>
          <p:nvPr>
            <p:ph type="sldNum" sz="quarter" idx="12"/>
          </p:nvPr>
        </p:nvSpPr>
        <p:spPr/>
        <p:txBody>
          <a:bodyPr/>
          <a:lstStyle/>
          <a:p>
            <a:fld id="{5DD3DB80-B894-403A-B48E-6FDC1A72010E}" type="slidenum">
              <a:rPr lang="zh-CN" altLang="en-US" smtClean="0"/>
              <a:t>‹#›</a:t>
            </a:fld>
            <a:endParaRPr lang="zh-CN" altLang="en-US"/>
          </a:p>
        </p:txBody>
      </p:sp>
    </p:spTree>
    <p:extLst>
      <p:ext uri="{BB962C8B-B14F-4D97-AF65-F5344CB8AC3E}">
        <p14:creationId xmlns:p14="http://schemas.microsoft.com/office/powerpoint/2010/main" val="1849730089"/>
      </p:ext>
    </p:extLst>
  </p:cSld>
  <p:clrMapOvr>
    <a:masterClrMapping/>
  </p:clrMapOvr>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6489D9C7-5DC6-4263-87FF-7C99F6FB63C3}" type="datetime1">
              <a:rPr lang="zh-CN" altLang="en-US" smtClean="0"/>
              <a:t>2024/4/16</a:t>
            </a:fld>
            <a:endParaRPr lang="zh-CN" altLang="en-US"/>
          </a:p>
        </p:txBody>
      </p:sp>
      <p:sp>
        <p:nvSpPr>
          <p:cNvPr id="6" name="页脚占位符 5"/>
          <p:cNvSpPr>
            <a:spLocks noGrp="1"/>
          </p:cNvSpPr>
          <p:nvPr>
            <p:ph type="ftr" sz="quarter" idx="11"/>
          </p:nvPr>
        </p:nvSpPr>
        <p:spPr/>
        <p:txBody>
          <a:bodyPr/>
          <a:lstStyle/>
          <a:p>
            <a:r>
              <a:rPr lang="en-US" altLang="zh-CN"/>
              <a:t>www.islide.cc</a:t>
            </a:r>
            <a:endParaRPr lang="zh-CN" altLang="en-US" dirty="0"/>
          </a:p>
        </p:txBody>
      </p:sp>
      <p:sp>
        <p:nvSpPr>
          <p:cNvPr id="7" name="灯片编号占位符 6"/>
          <p:cNvSpPr>
            <a:spLocks noGrp="1"/>
          </p:cNvSpPr>
          <p:nvPr>
            <p:ph type="sldNum" sz="quarter" idx="12"/>
          </p:nvPr>
        </p:nvSpPr>
        <p:spPr/>
        <p:txBody>
          <a:bodyPr/>
          <a:lstStyle/>
          <a:p>
            <a:fld id="{5DD3DB80-B894-403A-B48E-6FDC1A72010E}" type="slidenum">
              <a:rPr lang="zh-CN" altLang="en-US" smtClean="0"/>
              <a:t>‹#›</a:t>
            </a:fld>
            <a:endParaRPr lang="zh-CN" altLang="en-US"/>
          </a:p>
        </p:txBody>
      </p:sp>
    </p:spTree>
    <p:extLst>
      <p:ext uri="{BB962C8B-B14F-4D97-AF65-F5344CB8AC3E}">
        <p14:creationId xmlns:p14="http://schemas.microsoft.com/office/powerpoint/2010/main" val="415333039"/>
      </p:ext>
    </p:extLst>
  </p:cSld>
  <p:clrMapOvr>
    <a:masterClrMapping/>
  </p:clrMapOvr>
  <p:hf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89D9C7-5DC6-4263-87FF-7C99F6FB63C3}" type="datetime1">
              <a:rPr lang="zh-CN" altLang="en-US" smtClean="0"/>
              <a:t>2024/4/16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ltLang="zh-CN"/>
              <a:t>www.islide.cc</a:t>
            </a:r>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D3DB80-B894-403A-B48E-6FDC1A72010E}" type="slidenum">
              <a:rPr lang="zh-CN" altLang="en-US" smtClean="0"/>
              <a:t>‹#›</a:t>
            </a:fld>
            <a:endParaRPr lang="zh-CN" altLang="en-US"/>
          </a:p>
        </p:txBody>
      </p:sp>
      <p:cxnSp>
        <p:nvCxnSpPr>
          <p:cNvPr id="7" name="直接连接符 6"/>
          <p:cNvCxnSpPr/>
          <p:nvPr userDrawn="1"/>
        </p:nvCxnSpPr>
        <p:spPr>
          <a:xfrm>
            <a:off x="669924" y="1028700"/>
            <a:ext cx="10850563"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3765272"/>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674" r:id="rId13"/>
    <p:sldLayoutId id="2147483651" r:id="rId14"/>
    <p:sldLayoutId id="2147483652" r:id="rId15"/>
    <p:sldLayoutId id="2147483654" r:id="rId1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2.xml"/><Relationship Id="rId1" Type="http://schemas.openxmlformats.org/officeDocument/2006/relationships/tags" Target="../tags/tag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nsfc.gov.cn/publish/portal0/jd/04/info92362.htm" TargetMode="Externa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hyperlink" Target="https://zh.powerthesaurus.org/" TargetMode="External"/><Relationship Id="rId2" Type="http://schemas.openxmlformats.org/officeDocument/2006/relationships/slideLayout" Target="../slideLayouts/slideLayout6.xml"/><Relationship Id="rId1" Type="http://schemas.openxmlformats.org/officeDocument/2006/relationships/tags" Target="../tags/tag28.xml"/><Relationship Id="rId4" Type="http://schemas.openxmlformats.org/officeDocument/2006/relationships/image" Target="../media/image68.png"/></Relationships>
</file>

<file path=ppt/slides/_rels/slide101.xml.rels><?xml version="1.0" encoding="UTF-8" standalone="yes"?>
<Relationships xmlns="http://schemas.openxmlformats.org/package/2006/relationships"><Relationship Id="rId3" Type="http://schemas.openxmlformats.org/officeDocument/2006/relationships/hyperlink" Target="https://zh.powerthesaurus.org/" TargetMode="External"/><Relationship Id="rId2" Type="http://schemas.openxmlformats.org/officeDocument/2006/relationships/slideLayout" Target="../slideLayouts/slideLayout6.xml"/><Relationship Id="rId1" Type="http://schemas.openxmlformats.org/officeDocument/2006/relationships/tags" Target="../tags/tag29.xml"/><Relationship Id="rId4" Type="http://schemas.openxmlformats.org/officeDocument/2006/relationships/image" Target="../media/image69.png"/></Relationships>
</file>

<file path=ppt/slides/_rels/slide102.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30.xml"/></Relationships>
</file>

<file path=ppt/slides/_rels/slide10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search.nsfc.gov.cn/search.htm?opType=search&amp;q=%25E4%25B8%258D%25E7%25AB%25AF%25E8%25A1%258C%25E4%25B8%25BA&amp;group=%25E5%2585%25A8%25E7%25AB%2599" TargetMode="Externa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baijiahao.baidu.com/s?id=1685957958000276222&amp;wfr=spider&amp;for=pc" TargetMode="Externa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baijiahao.baidu.com/s?id=1685957958000276222&amp;wfr=spider&amp;for=pc" TargetMode="Externa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baijiahao.baidu.com/s?id=1702236042993025174&amp;wfr=spider&amp;for=pc" TargetMode="Externa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std.samr.gov.cn/gb/gbQuery" TargetMode="Externa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std.samr.gov.cn/gb/gbQuery" TargetMode="Externa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hyperlink" Target="https://mp.weixin.qq.com/s?__biz=MzA4NjA1OTI3Ng==&amp;mid=2652056784&amp;idx=1&amp;sn=eff193694e700384c1279627e9c61cad&amp;chksm=8429fcb3b35e75a50b4f397a827319ebcaa9c0d3b9015f8ce0181124bd980629473fcf2ddc94&amp;scene=27" TargetMode="External"/><Relationship Id="rId2" Type="http://schemas.openxmlformats.org/officeDocument/2006/relationships/hyperlink" Target="https://std.samr.gov.cn/gb/gbQuery" TargetMode="Externa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hyperlink" Target="https://std.samr.gov.cn/gb/gbQuery" TargetMode="External"/><Relationship Id="rId2" Type="http://schemas.openxmlformats.org/officeDocument/2006/relationships/slideLayout" Target="../slideLayouts/slideLayout6.xml"/><Relationship Id="rId1" Type="http://schemas.openxmlformats.org/officeDocument/2006/relationships/tags" Target="../tags/tag8.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std.samr.gov.cn/gb/gbQuery" TargetMode="Externa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std.samr.gov.cn/gb/gbQuery" TargetMode="Externa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3.xml"/><Relationship Id="rId1" Type="http://schemas.openxmlformats.org/officeDocument/2006/relationships/tags" Target="../tags/tag3.xml"/></Relationships>
</file>

<file path=ppt/slides/_rels/slide30.xml.rels><?xml version="1.0" encoding="UTF-8" standalone="yes"?>
<Relationships xmlns="http://schemas.openxmlformats.org/package/2006/relationships"><Relationship Id="rId3" Type="http://schemas.openxmlformats.org/officeDocument/2006/relationships/hyperlink" Target="http://www.icmje.org/publishing_4overlap.html" TargetMode="External"/><Relationship Id="rId2" Type="http://schemas.openxmlformats.org/officeDocument/2006/relationships/hyperlink" Target="https://blog.sciencenet.cn/blog-280034-667606.html" TargetMode="Externa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3.xml"/><Relationship Id="rId1" Type="http://schemas.openxmlformats.org/officeDocument/2006/relationships/tags" Target="../tags/tag9.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www.moe.gov.cn/jyb_xwfb/s5147/201403/t20140318_165694.html" TargetMode="Externa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www.moe.gov.cn/jyb_xwfb/s5147/201403/t20140318_165694.html" TargetMode="External"/><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23.png"/></Relationships>
</file>

<file path=ppt/slides/_rels/slide34.xml.rels><?xml version="1.0" encoding="UTF-8" standalone="yes"?>
<Relationships xmlns="http://schemas.openxmlformats.org/package/2006/relationships"><Relationship Id="rId3" Type="http://schemas.openxmlformats.org/officeDocument/2006/relationships/hyperlink" Target="https://www.sohu.com/a/710568717_120288885" TargetMode="External"/><Relationship Id="rId2" Type="http://schemas.openxmlformats.org/officeDocument/2006/relationships/slideLayout" Target="../slideLayouts/slideLayout6.xml"/><Relationship Id="rId1" Type="http://schemas.openxmlformats.org/officeDocument/2006/relationships/tags" Target="../tags/tag10.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6.xml"/><Relationship Id="rId1" Type="http://schemas.openxmlformats.org/officeDocument/2006/relationships/tags" Target="../tags/tag11.xml"/></Relationships>
</file>

<file path=ppt/slides/_rels/slide36.xml.rels><?xml version="1.0" encoding="UTF-8" standalone="yes"?>
<Relationships xmlns="http://schemas.openxmlformats.org/package/2006/relationships"><Relationship Id="rId3" Type="http://schemas.openxmlformats.org/officeDocument/2006/relationships/hyperlink" Target="http://wap.moe.gov.cn/srcsite/A11/s7057/202101/t20210107_509019.html?ivk_sa=1024320u" TargetMode="External"/><Relationship Id="rId2" Type="http://schemas.openxmlformats.org/officeDocument/2006/relationships/hyperlink" Target="https://www.gov.cn/zhengce/zhengceku/2021-01/07/content_5577651.htm" TargetMode="Externa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png"/></Relationships>
</file>

<file path=ppt/slides/_rels/slide37.xml.rels><?xml version="1.0" encoding="UTF-8" standalone="yes"?>
<Relationships xmlns="http://schemas.openxmlformats.org/package/2006/relationships"><Relationship Id="rId3" Type="http://schemas.openxmlformats.org/officeDocument/2006/relationships/hyperlink" Target="http://wap.moe.gov.cn/srcsite/A11/s7057/202101/t20210107_509019.html?ivk_sa=1024320u" TargetMode="External"/><Relationship Id="rId2" Type="http://schemas.openxmlformats.org/officeDocument/2006/relationships/hyperlink" Target="https://www.gov.cn/zhengce/zhengceku/2021-01/07/content_5577651.htm" TargetMode="Externa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hyperlink" Target="https://dqgc.gxu.edu.cn/__local/A/12/92/5535423163CC2261448A0F87A57_E83F079C_384CD.pdf" TargetMode="External"/><Relationship Id="rId4" Type="http://schemas.openxmlformats.org/officeDocument/2006/relationships/image" Target="../media/image26.png"/></Relationships>
</file>

<file path=ppt/slides/_rels/slide38.xml.rels><?xml version="1.0" encoding="UTF-8" standalone="yes"?>
<Relationships xmlns="http://schemas.openxmlformats.org/package/2006/relationships"><Relationship Id="rId3" Type="http://schemas.openxmlformats.org/officeDocument/2006/relationships/hyperlink" Target="http://wap.moe.gov.cn/srcsite/A11/s7057/202101/t20210107_509019.html?ivk_sa=1024320u" TargetMode="External"/><Relationship Id="rId2" Type="http://schemas.openxmlformats.org/officeDocument/2006/relationships/hyperlink" Target="https://www.gov.cn/zhengce/zhengceku/2021-01/07/content_5577651.htm" TargetMode="External"/><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image" Target="../media/image26.png"/></Relationships>
</file>

<file path=ppt/slides/_rels/slide3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https://baike.baidu.com/item/%E5%AD%A6%E6%9C%AF%E4%B8%8D%E7%AB%AF/2805301?fr=aladdin" TargetMode="External"/><Relationship Id="rId2" Type="http://schemas.openxmlformats.org/officeDocument/2006/relationships/slideLayout" Target="../slideLayouts/slideLayout6.xml"/><Relationship Id="rId1" Type="http://schemas.openxmlformats.org/officeDocument/2006/relationships/tags" Target="../tags/tag4.xml"/><Relationship Id="rId6" Type="http://schemas.openxmlformats.org/officeDocument/2006/relationships/hyperlink" Target="https://www.gov.cn/zhengce/zhengceku/2021-01/07/content_5577651.htm" TargetMode="External"/><Relationship Id="rId5" Type="http://schemas.openxmlformats.org/officeDocument/2006/relationships/hyperlink" Target="https://zhuanlan.zhihu.com/p/74227370" TargetMode="External"/><Relationship Id="rId4" Type="http://schemas.openxmlformats.org/officeDocument/2006/relationships/hyperlink" Target="https://baike.baidu.com/item/%E5%89%BD%E7%AA%83?fromModule=lemma_inlink" TargetMode="External"/></Relationships>
</file>

<file path=ppt/slides/_rels/slide40.xml.rels><?xml version="1.0" encoding="UTF-8" standalone="yes"?>
<Relationships xmlns="http://schemas.openxmlformats.org/package/2006/relationships"><Relationship Id="rId3" Type="http://schemas.openxmlformats.org/officeDocument/2006/relationships/hyperlink" Target="https://yjsy.scau.edu.cn/2016/0304/c153a11031/page.htm"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41.xml.rels><?xml version="1.0" encoding="UTF-8" standalone="yes"?>
<Relationships xmlns="http://schemas.openxmlformats.org/package/2006/relationships"><Relationship Id="rId3" Type="http://schemas.openxmlformats.org/officeDocument/2006/relationships/hyperlink" Target="https://yjsy.scau.edu.cn/2024/0307/c208a367823/page.htm"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42.xml.rels><?xml version="1.0" encoding="UTF-8" standalone="yes"?>
<Relationships xmlns="http://schemas.openxmlformats.org/package/2006/relationships"><Relationship Id="rId3" Type="http://schemas.openxmlformats.org/officeDocument/2006/relationships/hyperlink" Target="https://yjsy.scau.edu.cn/2022/0309/c208a307543/page.htm"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hyperlink" Target="https://jwc.scau.edu.cn/2023/0404/c5113a341216/page.htm"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45.xml.rels><?xml version="1.0" encoding="UTF-8" standalone="yes"?>
<Relationships xmlns="http://schemas.openxmlformats.org/package/2006/relationships"><Relationship Id="rId3" Type="http://schemas.openxmlformats.org/officeDocument/2006/relationships/hyperlink" Target="https://jwc.scau.edu.cn/2023/0404/c5113a341216/page.htm"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s://kjc.lvu.edu.cn/c4/2e/c458a50222/page.htm" TargetMode="External"/><Relationship Id="rId2" Type="http://schemas.openxmlformats.org/officeDocument/2006/relationships/slideLayout" Target="../slideLayouts/slideLayout6.xml"/><Relationship Id="rId1" Type="http://schemas.openxmlformats.org/officeDocument/2006/relationships/tags" Target="../tags/tag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2.xml"/></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3.xml"/></Relationships>
</file>

<file path=ppt/slides/_rels/slide55.xml.rels><?xml version="1.0" encoding="UTF-8" standalone="yes"?>
<Relationships xmlns="http://schemas.openxmlformats.org/package/2006/relationships"><Relationship Id="rId3" Type="http://schemas.openxmlformats.org/officeDocument/2006/relationships/hyperlink" Target="https://www.paperyy.com.cn/&#65289;&#12289;paperEra&#65288;https:/www.paperera.com/" TargetMode="External"/><Relationship Id="rId2" Type="http://schemas.openxmlformats.org/officeDocument/2006/relationships/slideLayout" Target="../slideLayouts/slideLayout6.xml"/><Relationship Id="rId1" Type="http://schemas.openxmlformats.org/officeDocument/2006/relationships/tags" Target="../tags/tag14.xml"/></Relationships>
</file>

<file path=ppt/slides/_rels/slide56.xml.rels><?xml version="1.0" encoding="UTF-8" standalone="yes"?>
<Relationships xmlns="http://schemas.openxmlformats.org/package/2006/relationships"><Relationship Id="rId3" Type="http://schemas.openxmlformats.org/officeDocument/2006/relationships/hyperlink" Target="https://www.cnki.net/"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57.xml.rels><?xml version="1.0" encoding="UTF-8" standalone="yes"?>
<Relationships xmlns="http://schemas.openxmlformats.org/package/2006/relationships"><Relationship Id="rId3" Type="http://schemas.openxmlformats.org/officeDocument/2006/relationships/hyperlink" Target="https://cx.cnki.net/main.html#/login"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58.xml.rels><?xml version="1.0" encoding="UTF-8" standalone="yes"?>
<Relationships xmlns="http://schemas.openxmlformats.org/package/2006/relationships"><Relationship Id="rId3" Type="http://schemas.openxmlformats.org/officeDocument/2006/relationships/hyperlink" Target="https://cx.cnki.net/main.html#/login"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59.xml.rels><?xml version="1.0" encoding="UTF-8" standalone="yes"?>
<Relationships xmlns="http://schemas.openxmlformats.org/package/2006/relationships"><Relationship Id="rId3" Type="http://schemas.openxmlformats.org/officeDocument/2006/relationships/hyperlink" Target="https://cx.cnki.net/main.html#/detectionResult"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6.xml"/></Relationships>
</file>

<file path=ppt/slides/_rels/slide60.xml.rels><?xml version="1.0" encoding="UTF-8" standalone="yes"?>
<Relationships xmlns="http://schemas.openxmlformats.org/package/2006/relationships"><Relationship Id="rId3" Type="http://schemas.openxmlformats.org/officeDocument/2006/relationships/hyperlink" Target="https://cx.cnki.net/main.html#/detectionResult"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61.xml.rels><?xml version="1.0" encoding="UTF-8" standalone="yes"?>
<Relationships xmlns="http://schemas.openxmlformats.org/package/2006/relationships"><Relationship Id="rId3" Type="http://schemas.openxmlformats.org/officeDocument/2006/relationships/hyperlink" Target="https://check.cnki.net/"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62.xml.rels><?xml version="1.0" encoding="UTF-8" standalone="yes"?>
<Relationships xmlns="http://schemas.openxmlformats.org/package/2006/relationships"><Relationship Id="rId3" Type="http://schemas.openxmlformats.org/officeDocument/2006/relationships/hyperlink" Target="http://vpcs.cqvip.com/"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63.xml.rels><?xml version="1.0" encoding="UTF-8" standalone="yes"?>
<Relationships xmlns="http://schemas.openxmlformats.org/package/2006/relationships"><Relationship Id="rId3" Type="http://schemas.openxmlformats.org/officeDocument/2006/relationships/hyperlink" Target="https://vpcs.fanyu.com/version"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64.xml.rels><?xml version="1.0" encoding="UTF-8" standalone="yes"?>
<Relationships xmlns="http://schemas.openxmlformats.org/package/2006/relationships"><Relationship Id="rId3" Type="http://schemas.openxmlformats.org/officeDocument/2006/relationships/hyperlink" Target="https://vpcs.fanyu.com/version"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65.xml.rels><?xml version="1.0" encoding="UTF-8" standalone="yes"?>
<Relationships xmlns="http://schemas.openxmlformats.org/package/2006/relationships"><Relationship Id="rId3" Type="http://schemas.openxmlformats.org/officeDocument/2006/relationships/hyperlink" Target="https://g.wanfangdata.com.cn/" TargetMode="External"/><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66.xml.rels><?xml version="1.0" encoding="UTF-8" standalone="yes"?>
<Relationships xmlns="http://schemas.openxmlformats.org/package/2006/relationships"><Relationship Id="rId3" Type="http://schemas.openxmlformats.org/officeDocument/2006/relationships/hyperlink" Target="https://g.wanfangdata.com.cn/" TargetMode="External"/><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67.xml.rels><?xml version="1.0" encoding="UTF-8" standalone="yes"?>
<Relationships xmlns="http://schemas.openxmlformats.org/package/2006/relationships"><Relationship Id="rId3" Type="http://schemas.openxmlformats.org/officeDocument/2006/relationships/hyperlink" Target="https://www.duxiu.com/" TargetMode="External"/><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6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www.baidu.com/s?ie=utf-8&amp;f=8&amp;rsv_bp=1&amp;rsv_idx=2&amp;tn=baidutop10&amp;wd=%E6%9F%A5%E9%87%8D%E7%B3%BB%E7%BB%9F&amp;oq=%25E6%259F%25A5%25E9%2587%258D%25E7%25B3%25BB%25E7%25BB%259F&amp;rsv_pq=92e192f4000206f2&amp;rsv_t=99891ce%2B4dNQhZrs%2FppyAx8%2BRNvEqJl6PQt7vZHXQODFrBY2W%2FTJ7JkhnlZM9y%2FnqQ&amp;rqlang=cn&amp;rsv_enter=0&amp;rsv_dl=tb&amp;rsv_btype=t&amp;prefixsug=%25E6%259F%25A5%25E9%2587%258D%25E7%25B3%25BB%25E7%25BB%259F&amp;rsp=1" TargetMode="Externa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hyperlink" Target="https://cnki.touqikan.com/show-556.html" TargetMode="External"/><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5.xml"/></Relationships>
</file>

<file path=ppt/slides/_rels/slide7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www.ithenticate.com/" TargetMode="Externa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www.ithenticatecn.com/" TargetMode="Externa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s://www.ithenticate.com/" TargetMode="Externa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www.home-for-researchers.com/#/" TargetMode="Externa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www.turnitin.com/" TargetMode="Externa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s://www.turnitincn.com/" TargetMode="Externa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www.turnitincn.com/check/" TargetMode="Externa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hyperlink" Target="https://qk.lw881.com/9398/" TargetMode="External"/><Relationship Id="rId2" Type="http://schemas.openxmlformats.org/officeDocument/2006/relationships/hyperlink" Target="https://www.lw881.com/qt/lwfb/303693.html" TargetMode="Externa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6.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6.xml"/><Relationship Id="rId1" Type="http://schemas.openxmlformats.org/officeDocument/2006/relationships/tags" Target="../tags/tag17.xml"/></Relationships>
</file>

<file path=ppt/slides/_rels/slide8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8.xml"/></Relationships>
</file>

<file path=ppt/slides/_rels/slide86.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8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baijiahao.baidu.com/s?id=1702236042993025174&amp;wfr=spider&amp;for=pc" TargetMode="Externa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8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9.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baike.baidu.com/item/%E7%BF%9F%E5%A4%A9%E4%B8%B4%E5%AD%A6%E6%9C%AF%E9%97%A8/23283897?fromtitle=%E7%BF%9F%E5%A4%A9%E4%B8%B4%E4%BA%8B%E4%BB%B6&amp;fromid=23284582&amp;fr=aladdin" TargetMode="External"/><Relationship Id="rId1" Type="http://schemas.openxmlformats.org/officeDocument/2006/relationships/slideLayout" Target="../slideLayouts/slideLayout6.xml"/><Relationship Id="rId6" Type="http://schemas.openxmlformats.org/officeDocument/2006/relationships/hyperlink" Target="https://baike.baidu.com/item/%E5%8D%9A%E5%A3%AB%E7%A0%94%E7%A9%B6%E7%94%9F/8613650?fromModule=lemma_inlink" TargetMode="External"/><Relationship Id="rId5" Type="http://schemas.openxmlformats.org/officeDocument/2006/relationships/hyperlink" Target="https://baike.baidu.com/item/%E7%99%BD%E5%AD%9D%E6%96%87/8345716?fromModule=lemma_inlink" TargetMode="External"/><Relationship Id="rId4" Type="http://schemas.openxmlformats.org/officeDocument/2006/relationships/image" Target="../media/image6.png"/></Relationships>
</file>

<file path=ppt/slides/_rels/slide90.xml.rels><?xml version="1.0" encoding="UTF-8" standalone="yes"?>
<Relationships xmlns="http://schemas.openxmlformats.org/package/2006/relationships"><Relationship Id="rId2" Type="http://schemas.openxmlformats.org/officeDocument/2006/relationships/hyperlink" Target="https://www.ithenticatecn.com/news/417.html" TargetMode="Externa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hyperlink" Target="https://www.ithenticatecn.com/news/417.html" TargetMode="Externa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0.xml"/></Relationships>
</file>

<file path=ppt/slides/_rels/slide9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slideLayout" Target="../slideLayouts/slideLayout6.xml"/><Relationship Id="rId1" Type="http://schemas.openxmlformats.org/officeDocument/2006/relationships/tags" Target="../tags/tag21.xml"/><Relationship Id="rId4" Type="http://schemas.openxmlformats.org/officeDocument/2006/relationships/hyperlink" Target="http://www.paperkeey.com/news/1404.html" TargetMode="External"/></Relationships>
</file>

<file path=ppt/slides/_rels/slide94.xml.rels><?xml version="1.0" encoding="UTF-8" standalone="yes"?>
<Relationships xmlns="http://schemas.openxmlformats.org/package/2006/relationships"><Relationship Id="rId3" Type="http://schemas.openxmlformats.org/officeDocument/2006/relationships/hyperlink" Target="https://www.home-for-researchers.com/#/" TargetMode="External"/><Relationship Id="rId2" Type="http://schemas.openxmlformats.org/officeDocument/2006/relationships/slideLayout" Target="../slideLayouts/slideLayout6.xml"/><Relationship Id="rId1" Type="http://schemas.openxmlformats.org/officeDocument/2006/relationships/tags" Target="../tags/tag22.xml"/><Relationship Id="rId4" Type="http://schemas.openxmlformats.org/officeDocument/2006/relationships/image" Target="../media/image62.png"/></Relationships>
</file>

<file path=ppt/slides/_rels/slide95.xml.rels><?xml version="1.0" encoding="UTF-8" standalone="yes"?>
<Relationships xmlns="http://schemas.openxmlformats.org/package/2006/relationships"><Relationship Id="rId3" Type="http://schemas.openxmlformats.org/officeDocument/2006/relationships/hyperlink" Target="https://www.home-for-researchers.com/#/" TargetMode="External"/><Relationship Id="rId2" Type="http://schemas.openxmlformats.org/officeDocument/2006/relationships/slideLayout" Target="../slideLayouts/slideLayout6.xml"/><Relationship Id="rId1" Type="http://schemas.openxmlformats.org/officeDocument/2006/relationships/tags" Target="../tags/tag23.xml"/><Relationship Id="rId4" Type="http://schemas.openxmlformats.org/officeDocument/2006/relationships/image" Target="../media/image63.png"/></Relationships>
</file>

<file path=ppt/slides/_rels/slide96.xml.rels><?xml version="1.0" encoding="UTF-8" standalone="yes"?>
<Relationships xmlns="http://schemas.openxmlformats.org/package/2006/relationships"><Relationship Id="rId3" Type="http://schemas.openxmlformats.org/officeDocument/2006/relationships/hyperlink" Target="http://www.hydcd.com/tongyicicidian.htm" TargetMode="External"/><Relationship Id="rId2" Type="http://schemas.openxmlformats.org/officeDocument/2006/relationships/slideLayout" Target="../slideLayouts/slideLayout6.xml"/><Relationship Id="rId1" Type="http://schemas.openxmlformats.org/officeDocument/2006/relationships/tags" Target="../tags/tag24.xml"/><Relationship Id="rId4" Type="http://schemas.openxmlformats.org/officeDocument/2006/relationships/image" Target="../media/image64.png"/></Relationships>
</file>

<file path=ppt/slides/_rels/slide97.xml.rels><?xml version="1.0" encoding="UTF-8" standalone="yes"?>
<Relationships xmlns="http://schemas.openxmlformats.org/package/2006/relationships"><Relationship Id="rId3" Type="http://schemas.openxmlformats.org/officeDocument/2006/relationships/hyperlink" Target="https://www.igaichong.com/aijc.html?bd_vid=11875099153583649615" TargetMode="External"/><Relationship Id="rId2" Type="http://schemas.openxmlformats.org/officeDocument/2006/relationships/slideLayout" Target="../slideLayouts/slideLayout6.xml"/><Relationship Id="rId1" Type="http://schemas.openxmlformats.org/officeDocument/2006/relationships/tags" Target="../tags/tag25.xml"/><Relationship Id="rId4" Type="http://schemas.openxmlformats.org/officeDocument/2006/relationships/image" Target="../media/image65.png"/></Relationships>
</file>

<file path=ppt/slides/_rels/slide98.xml.rels><?xml version="1.0" encoding="UTF-8" standalone="yes"?>
<Relationships xmlns="http://schemas.openxmlformats.org/package/2006/relationships"><Relationship Id="rId3" Type="http://schemas.openxmlformats.org/officeDocument/2006/relationships/hyperlink" Target="https://www.chaci.xyz/" TargetMode="External"/><Relationship Id="rId2" Type="http://schemas.openxmlformats.org/officeDocument/2006/relationships/slideLayout" Target="../slideLayouts/slideLayout6.xml"/><Relationship Id="rId1" Type="http://schemas.openxmlformats.org/officeDocument/2006/relationships/tags" Target="../tags/tag26.xml"/><Relationship Id="rId4" Type="http://schemas.openxmlformats.org/officeDocument/2006/relationships/image" Target="../media/image66.png"/></Relationships>
</file>

<file path=ppt/slides/_rels/slide99.xml.rels><?xml version="1.0" encoding="UTF-8" standalone="yes"?>
<Relationships xmlns="http://schemas.openxmlformats.org/package/2006/relationships"><Relationship Id="rId3" Type="http://schemas.openxmlformats.org/officeDocument/2006/relationships/hyperlink" Target="https://www.thesaurus.com/" TargetMode="External"/><Relationship Id="rId2" Type="http://schemas.openxmlformats.org/officeDocument/2006/relationships/slideLayout" Target="../slideLayouts/slideLayout6.xml"/><Relationship Id="rId1" Type="http://schemas.openxmlformats.org/officeDocument/2006/relationships/tags" Target="../tags/tag27.xml"/><Relationship Id="rId4" Type="http://schemas.openxmlformats.org/officeDocument/2006/relationships/image" Target="../media/image6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249" y="380418"/>
            <a:ext cx="3599815" cy="599970"/>
          </a:xfrm>
          <a:prstGeom prst="rect">
            <a:avLst/>
          </a:prstGeom>
        </p:spPr>
      </p:pic>
      <p:sp>
        <p:nvSpPr>
          <p:cNvPr id="4" name="标题 3"/>
          <p:cNvSpPr>
            <a:spLocks noGrp="1"/>
          </p:cNvSpPr>
          <p:nvPr>
            <p:ph type="ctrTitle"/>
          </p:nvPr>
        </p:nvSpPr>
        <p:spPr>
          <a:xfrm>
            <a:off x="2559099" y="1476942"/>
            <a:ext cx="8598427" cy="1194631"/>
          </a:xfrm>
          <a:ln>
            <a:noFill/>
          </a:ln>
        </p:spPr>
        <p:txBody>
          <a:bodyPr>
            <a:noAutofit/>
          </a:bodyPr>
          <a:lstStyle/>
          <a:p>
            <a:r>
              <a:rPr lang="zh-CN" altLang="en-US" sz="5400" b="1" dirty="0">
                <a:solidFill>
                  <a:schemeClr val="accent1">
                    <a:lumMod val="75000"/>
                  </a:schemeClr>
                </a:solidFill>
              </a:rPr>
              <a:t>学术</a:t>
            </a:r>
            <a:r>
              <a:rPr lang="zh-CN" altLang="en-US" sz="5400" b="1" dirty="0">
                <a:solidFill>
                  <a:srgbClr val="FF0000"/>
                </a:solidFill>
              </a:rPr>
              <a:t>不端</a:t>
            </a:r>
            <a:r>
              <a:rPr lang="zh-CN" altLang="en-US" sz="5400" b="1" dirty="0">
                <a:solidFill>
                  <a:schemeClr val="accent1">
                    <a:lumMod val="75000"/>
                  </a:schemeClr>
                </a:solidFill>
              </a:rPr>
              <a:t>与论文</a:t>
            </a:r>
            <a:r>
              <a:rPr lang="zh-CN" altLang="en-US" sz="5400" b="1" dirty="0">
                <a:solidFill>
                  <a:srgbClr val="FF0000"/>
                </a:solidFill>
              </a:rPr>
              <a:t>相似性</a:t>
            </a:r>
            <a:r>
              <a:rPr lang="zh-CN" altLang="en-US" sz="5400" b="1" dirty="0">
                <a:solidFill>
                  <a:schemeClr val="accent1">
                    <a:lumMod val="75000"/>
                  </a:schemeClr>
                </a:solidFill>
              </a:rPr>
              <a:t>检测</a:t>
            </a:r>
          </a:p>
        </p:txBody>
      </p:sp>
      <p:sp>
        <p:nvSpPr>
          <p:cNvPr id="10" name="TextBox 17"/>
          <p:cNvSpPr txBox="1"/>
          <p:nvPr/>
        </p:nvSpPr>
        <p:spPr>
          <a:xfrm>
            <a:off x="5053476" y="3289808"/>
            <a:ext cx="4552438" cy="2200647"/>
          </a:xfrm>
          <a:prstGeom prst="rect">
            <a:avLst/>
          </a:prstGeom>
          <a:ln w="28575"/>
        </p:spPr>
        <p:style>
          <a:lnRef idx="2">
            <a:schemeClr val="dk1"/>
          </a:lnRef>
          <a:fillRef idx="1">
            <a:schemeClr val="lt1"/>
          </a:fillRef>
          <a:effectRef idx="0">
            <a:schemeClr val="dk1"/>
          </a:effectRef>
          <a:fontRef idx="minor">
            <a:schemeClr val="dk1"/>
          </a:fontRef>
        </p:style>
        <p:txBody>
          <a:bodyPr wrap="square" lIns="121965" tIns="60982" rIns="121965" bIns="60982">
            <a:spAutoFit/>
          </a:bodyPr>
          <a:lstStyle/>
          <a:p>
            <a:pPr>
              <a:lnSpc>
                <a:spcPct val="150000"/>
              </a:lnSpc>
            </a:pPr>
            <a:r>
              <a:rPr lang="zh-CN" altLang="en-US" sz="1500" b="1" dirty="0">
                <a:solidFill>
                  <a:schemeClr val="tx1"/>
                </a:solidFill>
              </a:rPr>
              <a:t>主   讲  人：邓智心</a:t>
            </a:r>
            <a:endParaRPr lang="en-US" altLang="zh-CN" sz="1500" b="1" dirty="0">
              <a:solidFill>
                <a:schemeClr val="tx1"/>
              </a:solidFill>
            </a:endParaRPr>
          </a:p>
          <a:p>
            <a:pPr>
              <a:lnSpc>
                <a:spcPct val="150000"/>
              </a:lnSpc>
            </a:pPr>
            <a:r>
              <a:rPr lang="zh-CN" altLang="en-US" sz="1500" b="1" dirty="0">
                <a:solidFill>
                  <a:schemeClr val="tx1"/>
                </a:solidFill>
              </a:rPr>
              <a:t>时         间：</a:t>
            </a:r>
            <a:r>
              <a:rPr lang="en-US" altLang="zh-CN" sz="1500" b="1" dirty="0">
                <a:solidFill>
                  <a:schemeClr val="tx1"/>
                </a:solidFill>
              </a:rPr>
              <a:t>2024</a:t>
            </a:r>
            <a:r>
              <a:rPr lang="zh-CN" altLang="en-US" sz="1500" b="1" dirty="0">
                <a:solidFill>
                  <a:schemeClr val="tx1"/>
                </a:solidFill>
              </a:rPr>
              <a:t>年</a:t>
            </a:r>
            <a:r>
              <a:rPr lang="en-US" altLang="zh-CN" sz="1500" b="1" dirty="0">
                <a:solidFill>
                  <a:schemeClr val="tx1"/>
                </a:solidFill>
              </a:rPr>
              <a:t>4</a:t>
            </a:r>
            <a:r>
              <a:rPr lang="zh-CN" altLang="en-US" sz="1500" b="1" dirty="0">
                <a:solidFill>
                  <a:schemeClr val="tx1"/>
                </a:solidFill>
              </a:rPr>
              <a:t>月</a:t>
            </a:r>
            <a:r>
              <a:rPr lang="en-US" altLang="zh-CN" sz="1500" b="1" dirty="0" smtClean="0">
                <a:solidFill>
                  <a:schemeClr val="tx1"/>
                </a:solidFill>
              </a:rPr>
              <a:t>16</a:t>
            </a:r>
            <a:r>
              <a:rPr lang="zh-CN" altLang="en-US" sz="1500" b="1" dirty="0" smtClean="0">
                <a:solidFill>
                  <a:schemeClr val="tx1"/>
                </a:solidFill>
              </a:rPr>
              <a:t>日</a:t>
            </a:r>
            <a:r>
              <a:rPr lang="en-US" altLang="zh-CN" sz="1500" b="1" dirty="0" smtClean="0">
                <a:solidFill>
                  <a:schemeClr val="tx1"/>
                </a:solidFill>
              </a:rPr>
              <a:t> </a:t>
            </a:r>
            <a:endParaRPr lang="en-US" altLang="zh-CN" sz="1500" b="1" dirty="0">
              <a:solidFill>
                <a:schemeClr val="tx1"/>
              </a:solidFill>
            </a:endParaRPr>
          </a:p>
          <a:p>
            <a:pPr>
              <a:lnSpc>
                <a:spcPct val="150000"/>
              </a:lnSpc>
            </a:pPr>
            <a:r>
              <a:rPr lang="zh-CN" altLang="en-US" sz="1500" b="1" dirty="0">
                <a:solidFill>
                  <a:schemeClr val="tx1"/>
                </a:solidFill>
              </a:rPr>
              <a:t>线下地点：华南农业大学图书馆信息楼三楼读者</a:t>
            </a:r>
            <a:endParaRPr lang="en-US" altLang="zh-CN" sz="1500" b="1" dirty="0">
              <a:solidFill>
                <a:schemeClr val="tx1"/>
              </a:solidFill>
            </a:endParaRPr>
          </a:p>
          <a:p>
            <a:pPr>
              <a:lnSpc>
                <a:spcPct val="150000"/>
              </a:lnSpc>
            </a:pPr>
            <a:r>
              <a:rPr lang="en-US" altLang="zh-CN" sz="1500" b="1" dirty="0">
                <a:solidFill>
                  <a:schemeClr val="tx1"/>
                </a:solidFill>
              </a:rPr>
              <a:t>                  </a:t>
            </a:r>
            <a:r>
              <a:rPr lang="zh-CN" altLang="en-US" sz="1500" b="1" dirty="0">
                <a:solidFill>
                  <a:schemeClr val="tx1"/>
                </a:solidFill>
              </a:rPr>
              <a:t>培训室</a:t>
            </a:r>
            <a:endParaRPr lang="en-US" altLang="zh-CN" sz="1500" b="1" dirty="0">
              <a:solidFill>
                <a:schemeClr val="tx1"/>
              </a:solidFill>
            </a:endParaRPr>
          </a:p>
          <a:p>
            <a:pPr>
              <a:lnSpc>
                <a:spcPct val="150000"/>
              </a:lnSpc>
            </a:pPr>
            <a:r>
              <a:rPr lang="zh-CN" altLang="en-US" sz="1500" b="1" dirty="0">
                <a:solidFill>
                  <a:schemeClr val="tx1"/>
                </a:solidFill>
              </a:rPr>
              <a:t>线上地点：雨课堂直播</a:t>
            </a:r>
            <a:r>
              <a:rPr lang="en-US" altLang="zh-CN" sz="1500" b="1" dirty="0">
                <a:solidFill>
                  <a:schemeClr val="tx1"/>
                </a:solidFill>
              </a:rPr>
              <a:t>/</a:t>
            </a:r>
            <a:r>
              <a:rPr lang="zh-CN" altLang="en-US" sz="1500" b="1" dirty="0">
                <a:solidFill>
                  <a:schemeClr val="tx1"/>
                </a:solidFill>
              </a:rPr>
              <a:t>回放</a:t>
            </a:r>
            <a:r>
              <a:rPr lang="en-US" altLang="zh-CN" sz="1500" b="1" dirty="0">
                <a:solidFill>
                  <a:schemeClr val="tx1"/>
                </a:solidFill>
              </a:rPr>
              <a:t>(</a:t>
            </a:r>
            <a:r>
              <a:rPr lang="zh-CN" altLang="en-US" sz="1500" b="1" dirty="0">
                <a:solidFill>
                  <a:schemeClr val="tx1"/>
                </a:solidFill>
              </a:rPr>
              <a:t>课堂邀请码：</a:t>
            </a:r>
            <a:r>
              <a:rPr lang="en-US" altLang="zh-CN" sz="1500" b="1" dirty="0">
                <a:solidFill>
                  <a:schemeClr val="tx1"/>
                </a:solidFill>
              </a:rPr>
              <a:t>KIF9RD</a:t>
            </a:r>
            <a:endParaRPr lang="zh-CN" altLang="zh-CN" sz="1500" b="1" dirty="0">
              <a:solidFill>
                <a:schemeClr val="tx1"/>
              </a:solidFill>
            </a:endParaRPr>
          </a:p>
          <a:p>
            <a:pPr>
              <a:lnSpc>
                <a:spcPct val="150000"/>
              </a:lnSpc>
            </a:pPr>
            <a:r>
              <a:rPr lang="en-US" altLang="zh-CN" sz="1500" b="1" dirty="0">
                <a:solidFill>
                  <a:schemeClr val="tx1"/>
                </a:solidFill>
              </a:rPr>
              <a:t>                 </a:t>
            </a:r>
            <a:endParaRPr lang="zh-CN" altLang="zh-CN" sz="1500" b="1" dirty="0">
              <a:solidFill>
                <a:schemeClr val="tx1"/>
              </a:solidFill>
            </a:endParaRPr>
          </a:p>
        </p:txBody>
      </p:sp>
      <p:pic>
        <p:nvPicPr>
          <p:cNvPr id="3" name="图片 2"/>
          <p:cNvPicPr>
            <a:picLocks noChangeAspect="1"/>
          </p:cNvPicPr>
          <p:nvPr/>
        </p:nvPicPr>
        <p:blipFill>
          <a:blip r:embed="rId4"/>
          <a:stretch>
            <a:fillRect/>
          </a:stretch>
        </p:blipFill>
        <p:spPr>
          <a:xfrm>
            <a:off x="911415" y="2897987"/>
            <a:ext cx="3723809" cy="30000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ustDataLst>
      <p:tags r:id="rId1"/>
    </p:custData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71946" y="-100388"/>
            <a:ext cx="10515600" cy="1325563"/>
          </a:xfrm>
        </p:spPr>
        <p:txBody>
          <a:bodyPr>
            <a:normAutofit/>
          </a:bodyPr>
          <a:lstStyle/>
          <a:p>
            <a:r>
              <a:rPr lang="zh-CN" altLang="en-US" b="1" dirty="0">
                <a:hlinkClick r:id="rId2"/>
              </a:rPr>
              <a:t>示例</a:t>
            </a:r>
            <a:r>
              <a:rPr lang="en-US" altLang="zh-CN" b="1" dirty="0">
                <a:hlinkClick r:id="rId2"/>
              </a:rPr>
              <a:t>2</a:t>
            </a:r>
            <a:r>
              <a:rPr lang="zh-CN" altLang="en-US" b="1" dirty="0" smtClean="0">
                <a:hlinkClick r:id="rId2"/>
              </a:rPr>
              <a:t>：</a:t>
            </a:r>
            <a:r>
              <a:rPr lang="zh-CN" altLang="en-US" sz="3600" b="1" dirty="0" smtClean="0">
                <a:hlinkClick r:id="rId2"/>
              </a:rPr>
              <a:t>自然科学基金申请过程中的不端行为（</a:t>
            </a:r>
            <a:r>
              <a:rPr lang="en-US" altLang="zh-CN" sz="3600" b="1" dirty="0" smtClean="0">
                <a:hlinkClick r:id="rId2"/>
              </a:rPr>
              <a:t>1</a:t>
            </a:r>
            <a:r>
              <a:rPr lang="zh-CN" altLang="en-US" sz="3600" b="1" dirty="0" smtClean="0">
                <a:hlinkClick r:id="rId2"/>
              </a:rPr>
              <a:t>）</a:t>
            </a:r>
            <a:endParaRPr lang="zh-CN" altLang="en-US" sz="3600" b="1" dirty="0">
              <a:solidFill>
                <a:srgbClr val="0523FF"/>
              </a:solidFill>
            </a:endParaRPr>
          </a:p>
        </p:txBody>
      </p:sp>
      <p:pic>
        <p:nvPicPr>
          <p:cNvPr id="6" name="图片 5"/>
          <p:cNvPicPr>
            <a:picLocks noChangeAspect="1"/>
          </p:cNvPicPr>
          <p:nvPr/>
        </p:nvPicPr>
        <p:blipFill>
          <a:blip r:embed="rId3"/>
          <a:stretch>
            <a:fillRect/>
          </a:stretch>
        </p:blipFill>
        <p:spPr>
          <a:xfrm>
            <a:off x="407743" y="2036190"/>
            <a:ext cx="11327588" cy="4029934"/>
          </a:xfrm>
          <a:prstGeom prst="rect">
            <a:avLst/>
          </a:prstGeom>
        </p:spPr>
      </p:pic>
      <p:sp>
        <p:nvSpPr>
          <p:cNvPr id="7" name="矩形 6"/>
          <p:cNvSpPr/>
          <p:nvPr/>
        </p:nvSpPr>
        <p:spPr>
          <a:xfrm>
            <a:off x="2592372" y="936951"/>
            <a:ext cx="9257121" cy="923330"/>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zh-CN" altLang="en-US" dirty="0" smtClean="0">
                <a:solidFill>
                  <a:srgbClr val="222222"/>
                </a:solidFill>
                <a:latin typeface="arial" panose="020B0604020202020204" pitchFamily="34" charset="0"/>
              </a:rPr>
              <a:t>    </a:t>
            </a:r>
            <a:r>
              <a:rPr lang="zh-CN" altLang="en-US" b="1" dirty="0" smtClean="0">
                <a:solidFill>
                  <a:srgbClr val="222222"/>
                </a:solidFill>
                <a:latin typeface="arial" panose="020B0604020202020204" pitchFamily="34" charset="0"/>
              </a:rPr>
              <a:t>涉及</a:t>
            </a:r>
            <a:r>
              <a:rPr lang="en-US" altLang="zh-CN" b="1" dirty="0">
                <a:solidFill>
                  <a:srgbClr val="222222"/>
                </a:solidFill>
                <a:latin typeface="arial" panose="020B0604020202020204" pitchFamily="34" charset="0"/>
              </a:rPr>
              <a:t>15</a:t>
            </a:r>
            <a:r>
              <a:rPr lang="zh-CN" altLang="en-US" b="1" dirty="0">
                <a:solidFill>
                  <a:srgbClr val="222222"/>
                </a:solidFill>
                <a:latin typeface="arial" panose="020B0604020202020204" pitchFamily="34" charset="0"/>
              </a:rPr>
              <a:t>所大学，累计</a:t>
            </a:r>
            <a:r>
              <a:rPr lang="en-US" altLang="zh-CN" b="1" dirty="0">
                <a:solidFill>
                  <a:srgbClr val="222222"/>
                </a:solidFill>
                <a:latin typeface="arial" panose="020B0604020202020204" pitchFamily="34" charset="0"/>
              </a:rPr>
              <a:t>32</a:t>
            </a:r>
            <a:r>
              <a:rPr lang="zh-CN" altLang="en-US" b="1" dirty="0">
                <a:solidFill>
                  <a:srgbClr val="222222"/>
                </a:solidFill>
                <a:latin typeface="arial" panose="020B0604020202020204" pitchFamily="34" charset="0"/>
              </a:rPr>
              <a:t>篇论文。</a:t>
            </a:r>
            <a:r>
              <a:rPr lang="en-US" altLang="zh-CN" b="1" dirty="0">
                <a:solidFill>
                  <a:srgbClr val="222222"/>
                </a:solidFill>
                <a:latin typeface="arial" panose="020B0604020202020204" pitchFamily="34" charset="0"/>
              </a:rPr>
              <a:t>15</a:t>
            </a:r>
            <a:r>
              <a:rPr lang="zh-CN" altLang="en-US" b="1" dirty="0">
                <a:solidFill>
                  <a:srgbClr val="222222"/>
                </a:solidFill>
                <a:latin typeface="arial" panose="020B0604020202020204" pitchFamily="34" charset="0"/>
              </a:rPr>
              <a:t>所大学包括同济大学、中南大学、山东大学、西安交通大学、江南大学、北京建筑大学、华北电力大学、大连理工大学、宁夏医科大学、杭州医学院、徐州医科大学、郑州大学、福建医科大学、中国医科大学、深圳大学。</a:t>
            </a:r>
            <a:endParaRPr lang="zh-CN" altLang="en-US" b="1" dirty="0"/>
          </a:p>
        </p:txBody>
      </p:sp>
      <p:sp>
        <p:nvSpPr>
          <p:cNvPr id="8" name="标题 1"/>
          <p:cNvSpPr txBox="1">
            <a:spLocks/>
          </p:cNvSpPr>
          <p:nvPr/>
        </p:nvSpPr>
        <p:spPr>
          <a:xfrm>
            <a:off x="1676400" y="3549356"/>
            <a:ext cx="10515600" cy="1325563"/>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b="1" smtClean="0"/>
              <a:t>处理原因：</a:t>
            </a:r>
            <a:r>
              <a:rPr lang="zh-CN" altLang="en-US" sz="2000" b="1" smtClean="0"/>
              <a:t>向专家请托、买卖实验研究数据、发表的论文未经同意使用他人署名、在与科学基金项目无关的科研成果中标注基金项目、图片重复使用等。</a:t>
            </a:r>
            <a:endParaRPr lang="zh-CN" altLang="en-US" sz="2000" b="1" dirty="0">
              <a:solidFill>
                <a:srgbClr val="0523FF"/>
              </a:solidFill>
            </a:endParaRPr>
          </a:p>
        </p:txBody>
      </p:sp>
    </p:spTree>
    <p:extLst>
      <p:ext uri="{BB962C8B-B14F-4D97-AF65-F5344CB8AC3E}">
        <p14:creationId xmlns:p14="http://schemas.microsoft.com/office/powerpoint/2010/main" val="2386347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91865" y="0"/>
            <a:ext cx="11273033" cy="1028699"/>
          </a:xfrm>
        </p:spPr>
        <p:txBody>
          <a:bodyPr>
            <a:normAutofit/>
          </a:bodyPr>
          <a:lstStyle/>
          <a:p>
            <a:r>
              <a:rPr lang="en-US" altLang="zh-CN" sz="4400" dirty="0"/>
              <a:t>SCI</a:t>
            </a:r>
            <a:r>
              <a:rPr lang="zh-CN" altLang="en-US" sz="4400" dirty="0"/>
              <a:t>降重网站：</a:t>
            </a:r>
            <a:r>
              <a:rPr lang="en-US" altLang="zh-CN" sz="3600" dirty="0">
                <a:solidFill>
                  <a:srgbClr val="0523FF"/>
                </a:solidFill>
              </a:rPr>
              <a:t> powerthesaurus</a:t>
            </a:r>
            <a:r>
              <a:rPr lang="en-US" altLang="zh-CN" sz="2000" dirty="0">
                <a:hlinkClick r:id="rId3"/>
              </a:rPr>
              <a:t>https://zh.powerthesaurus.org/</a:t>
            </a:r>
            <a:endParaRPr lang="zh-CN" altLang="en-US" sz="2000" dirty="0"/>
          </a:p>
        </p:txBody>
      </p:sp>
      <p:pic>
        <p:nvPicPr>
          <p:cNvPr id="3" name="图片 2"/>
          <p:cNvPicPr>
            <a:picLocks noChangeAspect="1"/>
          </p:cNvPicPr>
          <p:nvPr/>
        </p:nvPicPr>
        <p:blipFill>
          <a:blip r:embed="rId4"/>
          <a:stretch>
            <a:fillRect/>
          </a:stretch>
        </p:blipFill>
        <p:spPr>
          <a:xfrm>
            <a:off x="502656" y="1108079"/>
            <a:ext cx="10447619" cy="6247619"/>
          </a:xfrm>
          <a:prstGeom prst="rect">
            <a:avLst/>
          </a:prstGeom>
        </p:spPr>
      </p:pic>
    </p:spTree>
    <p:custDataLst>
      <p:tags r:id="rId1"/>
    </p:custDataLst>
    <p:extLst>
      <p:ext uri="{BB962C8B-B14F-4D97-AF65-F5344CB8AC3E}">
        <p14:creationId xmlns:p14="http://schemas.microsoft.com/office/powerpoint/2010/main" val="2413104362"/>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91865" y="0"/>
            <a:ext cx="11339940" cy="1028699"/>
          </a:xfrm>
        </p:spPr>
        <p:txBody>
          <a:bodyPr>
            <a:normAutofit/>
          </a:bodyPr>
          <a:lstStyle/>
          <a:p>
            <a:r>
              <a:rPr lang="en-US" altLang="zh-CN" sz="4400" dirty="0"/>
              <a:t>SCI</a:t>
            </a:r>
            <a:r>
              <a:rPr lang="zh-CN" altLang="en-US" sz="4400" dirty="0"/>
              <a:t>降重网站：</a:t>
            </a:r>
            <a:r>
              <a:rPr lang="en-US" altLang="zh-CN" sz="3600" dirty="0">
                <a:solidFill>
                  <a:srgbClr val="0523FF"/>
                </a:solidFill>
              </a:rPr>
              <a:t> powerthesaurus</a:t>
            </a:r>
            <a:r>
              <a:rPr lang="en-US" altLang="zh-CN" sz="2000" dirty="0">
                <a:hlinkClick r:id="rId3"/>
              </a:rPr>
              <a:t>https://zh.powerthesaurus.org/</a:t>
            </a:r>
            <a:endParaRPr lang="zh-CN" altLang="en-US" sz="2000" dirty="0"/>
          </a:p>
        </p:txBody>
      </p:sp>
      <p:pic>
        <p:nvPicPr>
          <p:cNvPr id="4" name="图片 3"/>
          <p:cNvPicPr>
            <a:picLocks noChangeAspect="1"/>
          </p:cNvPicPr>
          <p:nvPr/>
        </p:nvPicPr>
        <p:blipFill>
          <a:blip r:embed="rId4"/>
          <a:stretch>
            <a:fillRect/>
          </a:stretch>
        </p:blipFill>
        <p:spPr>
          <a:xfrm>
            <a:off x="179187" y="1117909"/>
            <a:ext cx="10428571" cy="7609524"/>
          </a:xfrm>
          <a:prstGeom prst="rect">
            <a:avLst/>
          </a:prstGeom>
        </p:spPr>
      </p:pic>
      <p:sp>
        <p:nvSpPr>
          <p:cNvPr id="5" name="íŝľîḋê">
            <a:extLst>
              <a:ext uri="{FF2B5EF4-FFF2-40B4-BE49-F238E27FC236}">
                <a16:creationId xmlns:a16="http://schemas.microsoft.com/office/drawing/2014/main" id="{9399675D-4175-D655-8486-ADB51E274FC3}"/>
              </a:ext>
            </a:extLst>
          </p:cNvPr>
          <p:cNvSpPr/>
          <p:nvPr/>
        </p:nvSpPr>
        <p:spPr>
          <a:xfrm>
            <a:off x="6835697" y="2955072"/>
            <a:ext cx="1525205" cy="2710319"/>
          </a:xfrm>
          <a:prstGeom prst="snip2DiagRect">
            <a:avLst>
              <a:gd name="adj1" fmla="val 6906"/>
              <a:gd name="adj2" fmla="val 16667"/>
            </a:avLst>
          </a:prstGeom>
          <a:solidFill>
            <a:schemeClr val="accent1">
              <a:alpha val="15000"/>
            </a:schemeClr>
          </a:solidFill>
          <a:ln w="12700" cap="flat">
            <a:solidFill>
              <a:schemeClr val="accent1"/>
            </a:solidFill>
            <a:prstDash val="solid"/>
            <a:miter/>
          </a:ln>
          <a:effectLst/>
        </p:spPr>
        <p:txBody>
          <a:bodyPr rtlCol="0" anchor="ctr"/>
          <a:lstStyle/>
          <a:p>
            <a:r>
              <a:rPr lang="zh-CN" altLang="en-US" dirty="0"/>
              <a:t>    该网站检索出来的词比较专业，作者可根据实际情况选词替换。</a:t>
            </a:r>
          </a:p>
        </p:txBody>
      </p:sp>
    </p:spTree>
    <p:custDataLst>
      <p:tags r:id="rId1"/>
    </p:custDataLst>
    <p:extLst>
      <p:ext uri="{BB962C8B-B14F-4D97-AF65-F5344CB8AC3E}">
        <p14:creationId xmlns:p14="http://schemas.microsoft.com/office/powerpoint/2010/main" val="2731823763"/>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05691" y="-198352"/>
            <a:ext cx="10515600" cy="1325563"/>
          </a:xfrm>
        </p:spPr>
        <p:txBody>
          <a:bodyPr>
            <a:normAutofit/>
          </a:bodyPr>
          <a:lstStyle/>
          <a:p>
            <a:r>
              <a:rPr lang="zh-CN" altLang="en-US" sz="4400" dirty="0"/>
              <a:t>降重方法</a:t>
            </a:r>
            <a:r>
              <a:rPr lang="zh-CN" altLang="en-US" sz="5400" dirty="0">
                <a:solidFill>
                  <a:srgbClr val="0523FF"/>
                </a:solidFill>
              </a:rPr>
              <a:t>小结</a:t>
            </a:r>
            <a:r>
              <a:rPr lang="zh-CN" altLang="en-US" sz="4400" dirty="0"/>
              <a:t>：</a:t>
            </a:r>
          </a:p>
        </p:txBody>
      </p:sp>
      <p:sp>
        <p:nvSpPr>
          <p:cNvPr id="4" name="灯片编号占位符 3"/>
          <p:cNvSpPr>
            <a:spLocks noGrp="1"/>
          </p:cNvSpPr>
          <p:nvPr>
            <p:ph type="sldNum" sz="quarter" idx="12"/>
          </p:nvPr>
        </p:nvSpPr>
        <p:spPr>
          <a:xfrm>
            <a:off x="8610599" y="6240463"/>
            <a:ext cx="2909888" cy="206381"/>
          </a:xfrm>
        </p:spPr>
        <p:txBody>
          <a:bodyPr/>
          <a:lstStyle/>
          <a:p>
            <a:fld id="{5DD3DB80-B894-403A-B48E-6FDC1A72010E}" type="slidenum">
              <a:rPr lang="zh-CN" altLang="en-US" smtClean="0"/>
              <a:t>102</a:t>
            </a:fld>
            <a:endParaRPr lang="zh-CN" altLang="en-US"/>
          </a:p>
        </p:txBody>
      </p:sp>
      <p:grpSp>
        <p:nvGrpSpPr>
          <p:cNvPr id="23" name="组合 22"/>
          <p:cNvGrpSpPr/>
          <p:nvPr/>
        </p:nvGrpSpPr>
        <p:grpSpPr>
          <a:xfrm>
            <a:off x="565396" y="1028700"/>
            <a:ext cx="11351490" cy="5098185"/>
            <a:chOff x="7016489" y="1014788"/>
            <a:chExt cx="5125686" cy="5182812"/>
          </a:xfrm>
        </p:grpSpPr>
        <p:grpSp>
          <p:nvGrpSpPr>
            <p:cNvPr id="24" name="组合 23">
              <a:extLst>
                <a:ext uri="{FF2B5EF4-FFF2-40B4-BE49-F238E27FC236}">
                  <a16:creationId xmlns:a16="http://schemas.microsoft.com/office/drawing/2014/main" id="{4EFF918F-3C1E-41F5-8D2D-AA5128B456F3}"/>
                </a:ext>
              </a:extLst>
            </p:cNvPr>
            <p:cNvGrpSpPr/>
            <p:nvPr/>
          </p:nvGrpSpPr>
          <p:grpSpPr>
            <a:xfrm>
              <a:off x="7016489" y="1014788"/>
              <a:ext cx="5125686" cy="5182812"/>
              <a:chOff x="6096000" y="1727200"/>
              <a:chExt cx="5653088" cy="4107542"/>
            </a:xfrm>
          </p:grpSpPr>
          <p:cxnSp>
            <p:nvCxnSpPr>
              <p:cNvPr id="26" name="直接连接符 25">
                <a:extLst>
                  <a:ext uri="{FF2B5EF4-FFF2-40B4-BE49-F238E27FC236}">
                    <a16:creationId xmlns:a16="http://schemas.microsoft.com/office/drawing/2014/main" id="{27802EAE-F87E-4717-A114-5A355ECA1F9E}"/>
                  </a:ext>
                </a:extLst>
              </p:cNvPr>
              <p:cNvCxnSpPr>
                <a:cxnSpLocks/>
              </p:cNvCxnSpPr>
              <p:nvPr/>
            </p:nvCxnSpPr>
            <p:spPr>
              <a:xfrm>
                <a:off x="6096000" y="1727200"/>
                <a:ext cx="5653088"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id="{B14D542B-A436-47A4-A259-F9E7CFFA6A01}"/>
                  </a:ext>
                </a:extLst>
              </p:cNvPr>
              <p:cNvCxnSpPr>
                <a:cxnSpLocks/>
              </p:cNvCxnSpPr>
              <p:nvPr/>
            </p:nvCxnSpPr>
            <p:spPr>
              <a:xfrm>
                <a:off x="6096000" y="5834742"/>
                <a:ext cx="5653088" cy="0"/>
              </a:xfrm>
              <a:prstGeom prst="line">
                <a:avLst/>
              </a:prstGeom>
              <a:ln w="57150"/>
            </p:spPr>
            <p:style>
              <a:lnRef idx="1">
                <a:schemeClr val="accent1"/>
              </a:lnRef>
              <a:fillRef idx="0">
                <a:schemeClr val="accent1"/>
              </a:fillRef>
              <a:effectRef idx="0">
                <a:schemeClr val="accent1"/>
              </a:effectRef>
              <a:fontRef idx="minor">
                <a:schemeClr val="tx1"/>
              </a:fontRef>
            </p:style>
          </p:cxnSp>
        </p:grpSp>
        <p:sp>
          <p:nvSpPr>
            <p:cNvPr id="25" name="文本框 24">
              <a:extLst>
                <a:ext uri="{FF2B5EF4-FFF2-40B4-BE49-F238E27FC236}">
                  <a16:creationId xmlns:a16="http://schemas.microsoft.com/office/drawing/2014/main" id="{AA03A921-0970-49B7-9DFB-DFBCEAFA50C6}"/>
                </a:ext>
              </a:extLst>
            </p:cNvPr>
            <p:cNvSpPr txBox="1"/>
            <p:nvPr/>
          </p:nvSpPr>
          <p:spPr>
            <a:xfrm>
              <a:off x="7016489" y="1172666"/>
              <a:ext cx="4944056" cy="4274360"/>
            </a:xfrm>
            <a:prstGeom prst="rect">
              <a:avLst/>
            </a:prstGeom>
            <a:noFill/>
            <a:ln>
              <a:noFill/>
            </a:ln>
          </p:spPr>
          <p:txBody>
            <a:bodyPr wrap="square" lIns="180000" tIns="180000" rIns="180000" bIns="180000" rtlCol="0">
              <a:spAutoFit/>
            </a:bodyPr>
            <a:lstStyle>
              <a:defPPr>
                <a:defRPr lang="zh-CN"/>
              </a:defPPr>
              <a:lvl1pPr>
                <a:lnSpc>
                  <a:spcPct val="130000"/>
                </a:lnSpc>
                <a:defRPr spc="100">
                  <a:solidFill>
                    <a:schemeClr val="tx1">
                      <a:lumMod val="75000"/>
                      <a:lumOff val="25000"/>
                    </a:schemeClr>
                  </a:solidFill>
                </a:defRPr>
              </a:lvl1pPr>
            </a:lstStyle>
            <a:p>
              <a:pPr marL="457200" indent="-457200">
                <a:buAutoNum type="arabicPeriod"/>
              </a:pPr>
              <a:r>
                <a:rPr lang="zh-CN" altLang="en-US" sz="3600" dirty="0">
                  <a:solidFill>
                    <a:srgbClr val="0070C0"/>
                  </a:solidFill>
                  <a:latin typeface="Times New Roman" panose="02020603050405020304" pitchFamily="18" charset="0"/>
                  <a:ea typeface="微软雅黑" panose="020B0503020204020204" pitchFamily="34" charset="-122"/>
                  <a:sym typeface="Times New Roman" panose="02020603050405020304" pitchFamily="18" charset="0"/>
                </a:rPr>
                <a:t>参考文献标识出错</a:t>
              </a:r>
              <a:endParaRPr lang="en-US" altLang="zh-CN" sz="3600" dirty="0">
                <a:solidFill>
                  <a:srgbClr val="0070C0"/>
                </a:solidFill>
                <a:latin typeface="Times New Roman" panose="02020603050405020304" pitchFamily="18" charset="0"/>
                <a:ea typeface="微软雅黑" panose="020B0503020204020204" pitchFamily="34" charset="-122"/>
                <a:sym typeface="Times New Roman" panose="02020603050405020304" pitchFamily="18" charset="0"/>
              </a:endParaRPr>
            </a:p>
            <a:p>
              <a:r>
                <a:rPr lang="en-US" altLang="zh-CN" sz="2400" b="1"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2400" b="1" dirty="0">
                  <a:sym typeface="Times New Roman" panose="02020603050405020304" pitchFamily="18" charset="0"/>
                </a:rPr>
                <a:t> </a:t>
              </a:r>
              <a:r>
                <a:rPr lang="zh-CN" altLang="en-US" sz="2400" b="1" dirty="0">
                  <a:solidFill>
                    <a:srgbClr val="0523FF"/>
                  </a:solidFill>
                  <a:sym typeface="Times New Roman" panose="02020603050405020304" pitchFamily="18" charset="0"/>
                </a:rPr>
                <a:t>该类错误导致的重复建议通过文献管理软件自动生成参考文献方式来降低或避免。</a:t>
              </a:r>
              <a:endParaRPr lang="en-US" altLang="zh-CN" sz="2400" b="1" dirty="0">
                <a:solidFill>
                  <a:srgbClr val="0523FF"/>
                </a:solidFill>
                <a:sym typeface="Times New Roman" panose="02020603050405020304" pitchFamily="18" charset="0"/>
              </a:endParaRPr>
            </a:p>
            <a:p>
              <a:pPr marL="342900" indent="-342900">
                <a:buAutoNum type="arabicPeriod" startAt="2"/>
              </a:pPr>
              <a:r>
                <a:rPr lang="zh-CN" altLang="en-US" sz="3600" dirty="0">
                  <a:solidFill>
                    <a:srgbClr val="0070C0"/>
                  </a:solidFill>
                  <a:latin typeface="Times New Roman" panose="02020603050405020304" pitchFamily="18" charset="0"/>
                  <a:ea typeface="微软雅黑" panose="020B0503020204020204" pitchFamily="34" charset="-122"/>
                  <a:sym typeface="Times New Roman" panose="02020603050405020304" pitchFamily="18" charset="0"/>
                </a:rPr>
                <a:t> 因抄袭导致的重复</a:t>
              </a:r>
              <a:endParaRPr lang="en-US" altLang="zh-CN" sz="3600" dirty="0">
                <a:solidFill>
                  <a:srgbClr val="0070C0"/>
                </a:solidFill>
                <a:latin typeface="Times New Roman" panose="02020603050405020304" pitchFamily="18" charset="0"/>
                <a:ea typeface="微软雅黑" panose="020B0503020204020204" pitchFamily="34" charset="-122"/>
                <a:sym typeface="Times New Roman" panose="02020603050405020304" pitchFamily="18" charset="0"/>
              </a:endParaRPr>
            </a:p>
            <a:p>
              <a:r>
                <a:rPr lang="en-US" altLang="zh-CN" sz="2400" dirty="0">
                  <a:solidFill>
                    <a:srgbClr val="0070C0"/>
                  </a:solidFill>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2400" b="1" dirty="0">
                  <a:sym typeface="Times New Roman" panose="02020603050405020304" pitchFamily="18" charset="0"/>
                </a:rPr>
                <a:t>1.</a:t>
              </a:r>
              <a:r>
                <a:rPr lang="zh-CN" altLang="en-US" sz="2400" b="1" dirty="0">
                  <a:solidFill>
                    <a:srgbClr val="0523FF"/>
                  </a:solidFill>
                  <a:sym typeface="Times New Roman" panose="02020603050405020304" pitchFamily="18" charset="0"/>
                </a:rPr>
                <a:t>尽量自己归纳、总结、表达，杜绝抄袭；</a:t>
              </a:r>
              <a:endParaRPr lang="en-US" altLang="zh-CN" sz="2400" b="1" dirty="0">
                <a:solidFill>
                  <a:srgbClr val="0523FF"/>
                </a:solidFill>
                <a:sym typeface="Times New Roman" panose="02020603050405020304" pitchFamily="18" charset="0"/>
              </a:endParaRPr>
            </a:p>
            <a:p>
              <a:r>
                <a:rPr lang="en-US" altLang="zh-CN" sz="2400" b="1" dirty="0">
                  <a:solidFill>
                    <a:srgbClr val="0523FF"/>
                  </a:solidFill>
                  <a:sym typeface="Times New Roman" panose="02020603050405020304" pitchFamily="18" charset="0"/>
                </a:rPr>
                <a:t>    2.</a:t>
              </a:r>
              <a:r>
                <a:rPr lang="zh-CN" altLang="en-US" sz="2400" b="1" dirty="0">
                  <a:solidFill>
                    <a:srgbClr val="0523FF"/>
                  </a:solidFill>
                  <a:sym typeface="Times New Roman" panose="02020603050405020304" pitchFamily="18" charset="0"/>
                </a:rPr>
                <a:t>合理利用相关字、词典，丰富词汇表达。</a:t>
              </a:r>
              <a:endParaRPr lang="en-US" altLang="zh-CN" sz="2400" b="1" dirty="0">
                <a:solidFill>
                  <a:srgbClr val="0523FF"/>
                </a:solidFill>
                <a:sym typeface="Times New Roman" panose="02020603050405020304" pitchFamily="18" charset="0"/>
              </a:endParaRPr>
            </a:p>
            <a:p>
              <a:r>
                <a:rPr lang="en-US" altLang="zh-CN" sz="2400" b="1" dirty="0">
                  <a:solidFill>
                    <a:srgbClr val="0523FF"/>
                  </a:solidFill>
                  <a:sym typeface="Times New Roman" panose="02020603050405020304" pitchFamily="18" charset="0"/>
                </a:rPr>
                <a:t>    3.</a:t>
              </a:r>
              <a:r>
                <a:rPr lang="zh-CN" altLang="en-US" sz="2400" b="1" dirty="0">
                  <a:solidFill>
                    <a:srgbClr val="0523FF"/>
                  </a:solidFill>
                  <a:sym typeface="Times New Roman" panose="02020603050405020304" pitchFamily="18" charset="0"/>
                </a:rPr>
                <a:t>合理利用相关写作网站，规范论文写作。</a:t>
              </a:r>
              <a:endParaRPr lang="en-US" altLang="zh-CN" sz="2400" b="1" dirty="0">
                <a:solidFill>
                  <a:srgbClr val="0523FF"/>
                </a:solidFill>
                <a:sym typeface="Times New Roman" panose="02020603050405020304" pitchFamily="18" charset="0"/>
              </a:endParaRPr>
            </a:p>
          </p:txBody>
        </p:sp>
      </p:grpSp>
    </p:spTree>
    <p:custDataLst>
      <p:tags r:id="rId1"/>
    </p:custData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2659422" y="1632919"/>
            <a:ext cx="5262979" cy="769441"/>
          </a:xfrm>
          <a:prstGeom prst="rect">
            <a:avLst/>
          </a:prstGeom>
        </p:spPr>
        <p:txBody>
          <a:bodyPr wrap="none">
            <a:spAutoFit/>
          </a:bodyPr>
          <a:lstStyle/>
          <a:p>
            <a:r>
              <a:rPr lang="zh-CN" altLang="en-US" sz="4400" b="1" dirty="0" smtClean="0">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从源头杜绝学术不端</a:t>
            </a:r>
            <a:endParaRPr lang="zh-CN" altLang="en-US" sz="4400" b="1" dirty="0">
              <a:solidFill>
                <a:srgbClr val="FF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矩形 3"/>
          <p:cNvSpPr/>
          <p:nvPr/>
        </p:nvSpPr>
        <p:spPr>
          <a:xfrm>
            <a:off x="949819" y="3022225"/>
            <a:ext cx="10374956" cy="1569660"/>
          </a:xfrm>
          <a:prstGeom prst="rect">
            <a:avLst/>
          </a:prstGeom>
          <a:gradFill flip="none" rotWithShape="1">
            <a:gsLst>
              <a:gs pos="0">
                <a:schemeClr val="accent3">
                  <a:lumMod val="0"/>
                  <a:lumOff val="100000"/>
                </a:schemeClr>
              </a:gs>
              <a:gs pos="51000">
                <a:schemeClr val="accent3">
                  <a:lumMod val="0"/>
                  <a:lumOff val="100000"/>
                </a:schemeClr>
              </a:gs>
              <a:gs pos="78000">
                <a:schemeClr val="accent3">
                  <a:lumMod val="100000"/>
                </a:schemeClr>
              </a:gs>
            </a:gsLst>
            <a:path path="circle">
              <a:fillToRect l="50000" t="-80000" r="50000" b="180000"/>
            </a:path>
            <a:tileRect/>
          </a:gradFill>
        </p:spPr>
        <p:style>
          <a:lnRef idx="1">
            <a:schemeClr val="accent3"/>
          </a:lnRef>
          <a:fillRef idx="3">
            <a:schemeClr val="accent3"/>
          </a:fillRef>
          <a:effectRef idx="2">
            <a:schemeClr val="accent3"/>
          </a:effectRef>
          <a:fontRef idx="minor">
            <a:schemeClr val="lt1"/>
          </a:fontRef>
        </p:style>
        <p:txBody>
          <a:bodyPr wrap="none" lIns="91440" tIns="45720" rIns="91440" bIns="45720">
            <a:spAutoFit/>
          </a:bodyPr>
          <a:lstStyle/>
          <a:p>
            <a:pPr algn="ctr"/>
            <a:r>
              <a:rPr lang="zh-CN" altLang="en-US" sz="9600" b="1" cap="none" spc="0" dirty="0">
                <a:ln w="13462">
                  <a:solidFill>
                    <a:schemeClr val="bg1"/>
                  </a:solidFill>
                  <a:prstDash val="solid"/>
                </a:ln>
                <a:solidFill>
                  <a:srgbClr val="0523FF"/>
                </a:solidFill>
                <a:effectLst>
                  <a:outerShdw dist="38100" dir="2700000" algn="bl" rotWithShape="0">
                    <a:schemeClr val="accent5"/>
                  </a:outerShdw>
                </a:effectLst>
              </a:rPr>
              <a:t>鼓励原创 抵制抄袭</a:t>
            </a: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167" y="119131"/>
            <a:ext cx="2869724" cy="478288"/>
          </a:xfrm>
          <a:prstGeom prst="rect">
            <a:avLst/>
          </a:prstGeom>
        </p:spPr>
      </p:pic>
    </p:spTree>
    <p:extLst>
      <p:ext uri="{BB962C8B-B14F-4D97-AF65-F5344CB8AC3E}">
        <p14:creationId xmlns:p14="http://schemas.microsoft.com/office/powerpoint/2010/main" val="3230032690"/>
      </p:ext>
    </p:extLst>
  </p:cSld>
  <p:clrMapOvr>
    <a:masterClrMapping/>
  </p:clrMapOvr>
  <p:transition spd="slow" advTm="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iterate type="lt">
                                    <p:tmPct val="10000"/>
                                  </p:iterate>
                                  <p:childTnLst>
                                    <p:set>
                                      <p:cBhvr>
                                        <p:cTn id="6" dur="1" fill="hold">
                                          <p:stCondLst>
                                            <p:cond delay="0"/>
                                          </p:stCondLst>
                                        </p:cTn>
                                        <p:tgtEl>
                                          <p:spTgt spid="13"/>
                                        </p:tgtEl>
                                        <p:attrNameLst>
                                          <p:attrName>style.visibility</p:attrName>
                                        </p:attrNameLst>
                                      </p:cBhvr>
                                      <p:to>
                                        <p:strVal val="visible"/>
                                      </p:to>
                                    </p:set>
                                    <p:anim calcmode="lin" valueType="num">
                                      <p:cBhvr additive="base">
                                        <p:cTn id="7" dur="600" fill="hold"/>
                                        <p:tgtEl>
                                          <p:spTgt spid="13"/>
                                        </p:tgtEl>
                                        <p:attrNameLst>
                                          <p:attrName>ppt_x</p:attrName>
                                        </p:attrNameLst>
                                      </p:cBhvr>
                                      <p:tavLst>
                                        <p:tav tm="0">
                                          <p:val>
                                            <p:strVal val="1+#ppt_w/2"/>
                                          </p:val>
                                        </p:tav>
                                        <p:tav tm="100000">
                                          <p:val>
                                            <p:strVal val="#ppt_x"/>
                                          </p:val>
                                        </p:tav>
                                      </p:tavLst>
                                    </p:anim>
                                    <p:anim calcmode="lin" valueType="num">
                                      <p:cBhvr additive="base">
                                        <p:cTn id="8" dur="6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71946" y="-100388"/>
            <a:ext cx="10515600" cy="1325563"/>
          </a:xfrm>
        </p:spPr>
        <p:txBody>
          <a:bodyPr>
            <a:normAutofit/>
          </a:bodyPr>
          <a:lstStyle/>
          <a:p>
            <a:r>
              <a:rPr lang="zh-CN" altLang="en-US" b="1" dirty="0">
                <a:hlinkClick r:id="rId2"/>
              </a:rPr>
              <a:t>示例</a:t>
            </a:r>
            <a:r>
              <a:rPr lang="en-US" altLang="zh-CN" b="1" dirty="0">
                <a:hlinkClick r:id="rId2"/>
              </a:rPr>
              <a:t>2</a:t>
            </a:r>
            <a:r>
              <a:rPr lang="zh-CN" altLang="en-US" b="1" dirty="0" smtClean="0">
                <a:hlinkClick r:id="rId2"/>
              </a:rPr>
              <a:t>：</a:t>
            </a:r>
            <a:r>
              <a:rPr lang="zh-CN" altLang="en-US" sz="3600" b="1" dirty="0" smtClean="0">
                <a:hlinkClick r:id="rId2"/>
              </a:rPr>
              <a:t>自然科学基因申请中的不端行为</a:t>
            </a:r>
            <a:r>
              <a:rPr lang="zh-CN" altLang="en-US" sz="3600" b="1" dirty="0" smtClean="0"/>
              <a:t>（</a:t>
            </a:r>
            <a:r>
              <a:rPr lang="en-US" altLang="zh-CN" sz="3600" b="1" dirty="0" smtClean="0"/>
              <a:t>2</a:t>
            </a:r>
            <a:r>
              <a:rPr lang="zh-CN" altLang="en-US" sz="3600" b="1" dirty="0" smtClean="0"/>
              <a:t>）</a:t>
            </a:r>
            <a:endParaRPr lang="zh-CN" altLang="en-US" sz="3600" b="1" dirty="0">
              <a:solidFill>
                <a:srgbClr val="0523FF"/>
              </a:solidFill>
            </a:endParaRPr>
          </a:p>
        </p:txBody>
      </p:sp>
      <p:pic>
        <p:nvPicPr>
          <p:cNvPr id="3" name="图片 2"/>
          <p:cNvPicPr>
            <a:picLocks noChangeAspect="1"/>
          </p:cNvPicPr>
          <p:nvPr/>
        </p:nvPicPr>
        <p:blipFill>
          <a:blip r:embed="rId3"/>
          <a:stretch>
            <a:fillRect/>
          </a:stretch>
        </p:blipFill>
        <p:spPr>
          <a:xfrm>
            <a:off x="292230" y="1037486"/>
            <a:ext cx="8685081" cy="6247288"/>
          </a:xfrm>
          <a:prstGeom prst="rect">
            <a:avLst/>
          </a:prstGeom>
        </p:spPr>
      </p:pic>
      <p:sp>
        <p:nvSpPr>
          <p:cNvPr id="4" name="标题 1"/>
          <p:cNvSpPr txBox="1">
            <a:spLocks/>
          </p:cNvSpPr>
          <p:nvPr/>
        </p:nvSpPr>
        <p:spPr>
          <a:xfrm>
            <a:off x="9309892" y="1489435"/>
            <a:ext cx="2332211" cy="2940853"/>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200" b="1" dirty="0" smtClean="0"/>
              <a:t>处理原因：</a:t>
            </a:r>
            <a:endParaRPr lang="en-US" altLang="zh-CN" sz="3200" b="1" dirty="0" smtClean="0"/>
          </a:p>
          <a:p>
            <a:r>
              <a:rPr lang="zh-CN" altLang="en-US" b="1" dirty="0" smtClean="0"/>
              <a:t>  </a:t>
            </a:r>
            <a:r>
              <a:rPr lang="zh-CN" altLang="en-US" sz="2400" b="1" dirty="0" smtClean="0">
                <a:latin typeface="黑体" panose="02010609060101010101" pitchFamily="49" charset="-122"/>
                <a:ea typeface="黑体" panose="02010609060101010101" pitchFamily="49" charset="-122"/>
              </a:rPr>
              <a:t>发表论文存在伪造、篡改数据、图片等；结题报告存虚假信息、代写代投等。</a:t>
            </a:r>
            <a:endParaRPr lang="zh-CN" altLang="en-US" sz="2400" b="1" dirty="0">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40049324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71946" y="-100388"/>
            <a:ext cx="10515600" cy="1325563"/>
          </a:xfrm>
        </p:spPr>
        <p:txBody>
          <a:bodyPr/>
          <a:lstStyle/>
          <a:p>
            <a:r>
              <a:rPr lang="zh-CN" altLang="en-US" b="1" dirty="0" smtClean="0"/>
              <a:t>示例</a:t>
            </a:r>
            <a:r>
              <a:rPr lang="en-US" altLang="zh-CN" b="1" dirty="0" smtClean="0"/>
              <a:t>3</a:t>
            </a:r>
            <a:r>
              <a:rPr lang="zh-CN" altLang="en-US" b="1" dirty="0" smtClean="0"/>
              <a:t>：</a:t>
            </a:r>
            <a:r>
              <a:rPr lang="zh-CN" altLang="en-US" b="1" dirty="0">
                <a:solidFill>
                  <a:srgbClr val="0523FF"/>
                </a:solidFill>
              </a:rPr>
              <a:t>学者</a:t>
            </a:r>
            <a:r>
              <a:rPr lang="zh-CN" altLang="en-US" b="1" dirty="0"/>
              <a:t>因学术不端</a:t>
            </a:r>
            <a:r>
              <a:rPr lang="zh-CN" altLang="en-US" b="1" dirty="0">
                <a:solidFill>
                  <a:srgbClr val="0523FF"/>
                </a:solidFill>
              </a:rPr>
              <a:t>被通报</a:t>
            </a:r>
          </a:p>
        </p:txBody>
      </p:sp>
      <p:sp>
        <p:nvSpPr>
          <p:cNvPr id="4" name="矩形 3"/>
          <p:cNvSpPr/>
          <p:nvPr/>
        </p:nvSpPr>
        <p:spPr>
          <a:xfrm>
            <a:off x="2808652" y="1503340"/>
            <a:ext cx="5955476" cy="369332"/>
          </a:xfrm>
          <a:prstGeom prst="rect">
            <a:avLst/>
          </a:prstGeom>
        </p:spPr>
        <p:style>
          <a:lnRef idx="1">
            <a:schemeClr val="accent4"/>
          </a:lnRef>
          <a:fillRef idx="2">
            <a:schemeClr val="accent4"/>
          </a:fillRef>
          <a:effectRef idx="1">
            <a:schemeClr val="accent4"/>
          </a:effectRef>
          <a:fontRef idx="minor">
            <a:schemeClr val="dk1"/>
          </a:fontRef>
        </p:style>
        <p:txBody>
          <a:bodyPr wrap="none">
            <a:spAutoFit/>
          </a:bodyPr>
          <a:lstStyle/>
          <a:p>
            <a:r>
              <a:rPr lang="zh-CN" altLang="en-US" b="1" dirty="0">
                <a:solidFill>
                  <a:srgbClr val="333333"/>
                </a:solidFill>
                <a:latin typeface="Arial" panose="020B0604020202020204" pitchFamily="34" charset="0"/>
              </a:rPr>
              <a:t>撤稿原因：一图多用、图片重复，以及伪造作者等问题。</a:t>
            </a:r>
            <a:endParaRPr lang="zh-CN" altLang="en-US" dirty="0"/>
          </a:p>
        </p:txBody>
      </p:sp>
      <p:pic>
        <p:nvPicPr>
          <p:cNvPr id="5" name="图片 4">
            <a:hlinkClick r:id="rId2"/>
          </p:cNvPr>
          <p:cNvPicPr>
            <a:picLocks noChangeAspect="1"/>
          </p:cNvPicPr>
          <p:nvPr/>
        </p:nvPicPr>
        <p:blipFill>
          <a:blip r:embed="rId3"/>
          <a:stretch>
            <a:fillRect/>
          </a:stretch>
        </p:blipFill>
        <p:spPr>
          <a:xfrm>
            <a:off x="1510544" y="2235867"/>
            <a:ext cx="8551692" cy="265397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487461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71946" y="-100388"/>
            <a:ext cx="10515600" cy="1325563"/>
          </a:xfrm>
        </p:spPr>
        <p:txBody>
          <a:bodyPr/>
          <a:lstStyle/>
          <a:p>
            <a:r>
              <a:rPr lang="zh-CN" altLang="en-US" b="1" dirty="0" smtClean="0"/>
              <a:t>示例</a:t>
            </a:r>
            <a:r>
              <a:rPr lang="en-US" altLang="zh-CN" b="1" dirty="0" smtClean="0"/>
              <a:t>4</a:t>
            </a:r>
            <a:r>
              <a:rPr lang="zh-CN" altLang="en-US" b="1" dirty="0" smtClean="0"/>
              <a:t>：</a:t>
            </a:r>
            <a:r>
              <a:rPr lang="zh-CN" altLang="en-US" b="1" dirty="0">
                <a:solidFill>
                  <a:srgbClr val="0523FF"/>
                </a:solidFill>
              </a:rPr>
              <a:t>论文</a:t>
            </a:r>
            <a:r>
              <a:rPr lang="zh-CN" altLang="en-US" b="1" dirty="0"/>
              <a:t>因学术不端</a:t>
            </a:r>
            <a:r>
              <a:rPr lang="zh-CN" altLang="en-US" b="1" dirty="0">
                <a:solidFill>
                  <a:srgbClr val="0523FF"/>
                </a:solidFill>
              </a:rPr>
              <a:t>被撤稿</a:t>
            </a:r>
          </a:p>
        </p:txBody>
      </p:sp>
      <p:sp>
        <p:nvSpPr>
          <p:cNvPr id="4" name="矩形 3"/>
          <p:cNvSpPr/>
          <p:nvPr/>
        </p:nvSpPr>
        <p:spPr>
          <a:xfrm>
            <a:off x="2808652" y="1503340"/>
            <a:ext cx="5955476" cy="369332"/>
          </a:xfrm>
          <a:prstGeom prst="rect">
            <a:avLst/>
          </a:prstGeom>
        </p:spPr>
        <p:style>
          <a:lnRef idx="1">
            <a:schemeClr val="accent4"/>
          </a:lnRef>
          <a:fillRef idx="2">
            <a:schemeClr val="accent4"/>
          </a:fillRef>
          <a:effectRef idx="1">
            <a:schemeClr val="accent4"/>
          </a:effectRef>
          <a:fontRef idx="minor">
            <a:schemeClr val="dk1"/>
          </a:fontRef>
        </p:style>
        <p:txBody>
          <a:bodyPr wrap="none">
            <a:spAutoFit/>
          </a:bodyPr>
          <a:lstStyle/>
          <a:p>
            <a:r>
              <a:rPr lang="zh-CN" altLang="en-US" b="1" dirty="0">
                <a:solidFill>
                  <a:srgbClr val="333333"/>
                </a:solidFill>
                <a:latin typeface="Arial" panose="020B0604020202020204" pitchFamily="34" charset="0"/>
              </a:rPr>
              <a:t>撤稿原因：一图多用、图片重复，以及伪造作者等问题。</a:t>
            </a:r>
            <a:endParaRPr lang="zh-CN" altLang="en-US" dirty="0"/>
          </a:p>
        </p:txBody>
      </p:sp>
      <p:pic>
        <p:nvPicPr>
          <p:cNvPr id="5" name="图片 4">
            <a:hlinkClick r:id="rId2"/>
          </p:cNvPr>
          <p:cNvPicPr>
            <a:picLocks noChangeAspect="1"/>
          </p:cNvPicPr>
          <p:nvPr/>
        </p:nvPicPr>
        <p:blipFill>
          <a:blip r:embed="rId3"/>
          <a:stretch>
            <a:fillRect/>
          </a:stretch>
        </p:blipFill>
        <p:spPr>
          <a:xfrm>
            <a:off x="1510544" y="2235867"/>
            <a:ext cx="8551692" cy="265397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416154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íşļîdè"/>
          <p:cNvGrpSpPr/>
          <p:nvPr/>
        </p:nvGrpSpPr>
        <p:grpSpPr>
          <a:xfrm>
            <a:off x="909007" y="1755611"/>
            <a:ext cx="10124604" cy="3982658"/>
            <a:chOff x="1301886" y="2271001"/>
            <a:chExt cx="9995294" cy="3982658"/>
          </a:xfrm>
        </p:grpSpPr>
        <p:cxnSp>
          <p:nvCxnSpPr>
            <p:cNvPr id="6" name="îṩ1íďê"/>
            <p:cNvCxnSpPr/>
            <p:nvPr/>
          </p:nvCxnSpPr>
          <p:spPr>
            <a:xfrm>
              <a:off x="3166368" y="3183638"/>
              <a:ext cx="0" cy="2298935"/>
            </a:xfrm>
            <a:prstGeom prst="straightConnector1">
              <a:avLst/>
            </a:prstGeom>
            <a:ln w="12700">
              <a:solidFill>
                <a:schemeClr val="accent1"/>
              </a:solidFill>
              <a:tailEnd type="none"/>
            </a:ln>
          </p:spPr>
          <p:style>
            <a:lnRef idx="1">
              <a:schemeClr val="accent1"/>
            </a:lnRef>
            <a:fillRef idx="0">
              <a:schemeClr val="accent1"/>
            </a:fillRef>
            <a:effectRef idx="0">
              <a:schemeClr val="accent1"/>
            </a:effectRef>
            <a:fontRef idx="minor">
              <a:schemeClr val="tx1"/>
            </a:fontRef>
          </p:style>
        </p:cxnSp>
        <p:sp>
          <p:nvSpPr>
            <p:cNvPr id="7" name="î$ļïdê"/>
            <p:cNvSpPr/>
            <p:nvPr/>
          </p:nvSpPr>
          <p:spPr>
            <a:xfrm>
              <a:off x="1301886" y="4063819"/>
              <a:ext cx="1285405" cy="538572"/>
            </a:xfrm>
            <a:prstGeom prst="rect">
              <a:avLst/>
            </a:prstGeom>
            <a:solidFill>
              <a:schemeClr val="accent1"/>
            </a:solidFill>
            <a:ln w="12700" cap="rnd">
              <a:noFill/>
              <a:prstDash val="solid"/>
              <a:round/>
            </a:ln>
            <a:effectLst>
              <a:outerShdw blurRad="127000" dist="63500" dir="2700000" algn="tl"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algn="ctr" defTabSz="914400"/>
              <a:r>
                <a:rPr lang="en-US" altLang="zh-CN" sz="3600" b="1" dirty="0">
                  <a:solidFill>
                    <a:srgbClr val="FFFFFF"/>
                  </a:solidFill>
                </a:rPr>
                <a:t>2</a:t>
              </a:r>
              <a:r>
                <a:rPr lang="zh-CN" altLang="en-US" sz="3600" b="1" dirty="0">
                  <a:solidFill>
                    <a:srgbClr val="FFFFFF"/>
                  </a:solidFill>
                </a:rPr>
                <a:t>类</a:t>
              </a:r>
            </a:p>
          </p:txBody>
        </p:sp>
        <p:grpSp>
          <p:nvGrpSpPr>
            <p:cNvPr id="8" name="iṣlîďè"/>
            <p:cNvGrpSpPr/>
            <p:nvPr/>
          </p:nvGrpSpPr>
          <p:grpSpPr>
            <a:xfrm>
              <a:off x="3166368" y="2271001"/>
              <a:ext cx="8055814" cy="2062104"/>
              <a:chOff x="3638930" y="2303955"/>
              <a:chExt cx="6753554" cy="1859155"/>
            </a:xfrm>
          </p:grpSpPr>
          <p:cxnSp>
            <p:nvCxnSpPr>
              <p:cNvPr id="16" name="iṧḻîḍe"/>
              <p:cNvCxnSpPr/>
              <p:nvPr/>
            </p:nvCxnSpPr>
            <p:spPr>
              <a:xfrm flipH="1">
                <a:off x="3638930" y="3126774"/>
                <a:ext cx="416465" cy="0"/>
              </a:xfrm>
              <a:prstGeom prst="straightConnector1">
                <a:avLst/>
              </a:prstGeom>
              <a:ln w="12700">
                <a:solidFill>
                  <a:schemeClr val="accent1"/>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17" name="ïšḻíďe"/>
              <p:cNvSpPr/>
              <p:nvPr/>
            </p:nvSpPr>
            <p:spPr>
              <a:xfrm>
                <a:off x="4055396" y="2794327"/>
                <a:ext cx="1731248" cy="648451"/>
              </a:xfrm>
              <a:prstGeom prst="rect">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kumimoji="1" lang="zh-CN" altLang="en-US" sz="2000" b="1" dirty="0">
                    <a:solidFill>
                      <a:schemeClr val="tx1"/>
                    </a:solidFill>
                  </a:rPr>
                  <a:t>抄袭（</a:t>
                </a:r>
                <a:r>
                  <a:rPr kumimoji="1" lang="en-US" altLang="zh-CN" sz="2000" b="1" dirty="0">
                    <a:solidFill>
                      <a:schemeClr val="tx1"/>
                    </a:solidFill>
                  </a:rPr>
                  <a:t>70%</a:t>
                </a:r>
                <a:r>
                  <a:rPr kumimoji="1" lang="zh-CN" altLang="en-US" sz="2000" b="1" dirty="0">
                    <a:solidFill>
                      <a:schemeClr val="tx1"/>
                    </a:solidFill>
                  </a:rPr>
                  <a:t>）</a:t>
                </a:r>
                <a:endParaRPr kumimoji="1" lang="en-US" altLang="zh-CN" sz="2000" b="1" dirty="0">
                  <a:solidFill>
                    <a:schemeClr val="tx1"/>
                  </a:solidFill>
                </a:endParaRPr>
              </a:p>
            </p:txBody>
          </p:sp>
          <p:grpSp>
            <p:nvGrpSpPr>
              <p:cNvPr id="18" name="ïṥ1ïde"/>
              <p:cNvGrpSpPr/>
              <p:nvPr/>
            </p:nvGrpSpPr>
            <p:grpSpPr>
              <a:xfrm>
                <a:off x="5827400" y="2303955"/>
                <a:ext cx="4565084" cy="1859155"/>
                <a:chOff x="6285475" y="2206249"/>
                <a:chExt cx="4565084" cy="1859155"/>
              </a:xfrm>
            </p:grpSpPr>
            <p:cxnSp>
              <p:nvCxnSpPr>
                <p:cNvPr id="19" name="iślidê"/>
                <p:cNvCxnSpPr/>
                <p:nvPr/>
              </p:nvCxnSpPr>
              <p:spPr>
                <a:xfrm>
                  <a:off x="6285475" y="3027338"/>
                  <a:ext cx="757708" cy="0"/>
                </a:xfrm>
                <a:prstGeom prst="straightConnector1">
                  <a:avLst/>
                </a:prstGeom>
                <a:ln>
                  <a:solidFill>
                    <a:schemeClr val="tx1">
                      <a:lumMod val="50000"/>
                      <a:lumOff val="50000"/>
                      <a:alpha val="50000"/>
                    </a:schemeClr>
                  </a:solidFill>
                  <a:tailEnd type="triangle" w="sm" len="sm"/>
                </a:ln>
              </p:spPr>
              <p:style>
                <a:lnRef idx="1">
                  <a:schemeClr val="accent1"/>
                </a:lnRef>
                <a:fillRef idx="0">
                  <a:schemeClr val="accent1"/>
                </a:fillRef>
                <a:effectRef idx="0">
                  <a:schemeClr val="accent1"/>
                </a:effectRef>
                <a:fontRef idx="minor">
                  <a:schemeClr val="tx1"/>
                </a:fontRef>
              </p:style>
            </p:cxnSp>
            <p:sp>
              <p:nvSpPr>
                <p:cNvPr id="21" name="ïṧḻíḍè"/>
                <p:cNvSpPr txBox="1"/>
                <p:nvPr/>
              </p:nvSpPr>
              <p:spPr>
                <a:xfrm>
                  <a:off x="7083940" y="2206249"/>
                  <a:ext cx="3766619" cy="1859155"/>
                </a:xfrm>
                <a:prstGeom prst="rect">
                  <a:avLst/>
                </a:prstGeom>
                <a:noFill/>
              </p:spPr>
              <p:txBody>
                <a:bodyPr wrap="square" rtlCol="0">
                  <a:spAutoFit/>
                </a:bodyPr>
                <a:lstStyle/>
                <a:p>
                  <a:pPr marL="285750" indent="-285750">
                    <a:buFont typeface="Wingdings" panose="05000000000000000000" pitchFamily="2" charset="2"/>
                    <a:buChar char="Ø"/>
                  </a:pPr>
                  <a:r>
                    <a:rPr lang="en-US" altLang="zh-CN" sz="1600" dirty="0">
                      <a:solidFill>
                        <a:srgbClr val="0523FF"/>
                      </a:solidFill>
                    </a:rPr>
                    <a:t>1.</a:t>
                  </a:r>
                  <a:r>
                    <a:rPr lang="zh-CN" altLang="zh-CN" sz="1600" dirty="0"/>
                    <a:t>与他人作品文字内容、语序完全相同或仅作少量删减、修改。</a:t>
                  </a:r>
                </a:p>
                <a:p>
                  <a:pPr marL="285750" indent="-285750">
                    <a:buFont typeface="Wingdings" panose="05000000000000000000" pitchFamily="2" charset="2"/>
                    <a:buChar char="Ø"/>
                  </a:pPr>
                  <a:r>
                    <a:rPr lang="en-US" altLang="zh-CN" sz="1600" dirty="0">
                      <a:solidFill>
                        <a:srgbClr val="0523FF"/>
                      </a:solidFill>
                    </a:rPr>
                    <a:t>2.</a:t>
                  </a:r>
                  <a:r>
                    <a:rPr lang="zh-CN" altLang="zh-CN" sz="1600" dirty="0"/>
                    <a:t>文本不同，但使用同类词、近义词等相似表述方式描述的同一概念、观点、语义。</a:t>
                  </a:r>
                  <a:endParaRPr lang="en-US" altLang="zh-CN" sz="1600" dirty="0"/>
                </a:p>
                <a:p>
                  <a:pPr marL="285750" indent="-285750">
                    <a:buFont typeface="Wingdings" panose="05000000000000000000" pitchFamily="2" charset="2"/>
                    <a:buChar char="Ø"/>
                  </a:pPr>
                  <a:r>
                    <a:rPr lang="en-US" altLang="zh-CN" sz="1600" dirty="0">
                      <a:solidFill>
                        <a:srgbClr val="0523FF"/>
                      </a:solidFill>
                    </a:rPr>
                    <a:t>3.</a:t>
                  </a:r>
                  <a:r>
                    <a:rPr lang="zh-CN" altLang="zh-CN" sz="1600" dirty="0"/>
                    <a:t>单个文字片段相似度不高，但从前后段落分析，行文方式，逻辑结构有相似之处。</a:t>
                  </a:r>
                </a:p>
                <a:p>
                  <a:pPr marL="285750" indent="-285750">
                    <a:buFont typeface="Wingdings" panose="05000000000000000000" pitchFamily="2" charset="2"/>
                    <a:buChar char="Ø"/>
                  </a:pPr>
                  <a:r>
                    <a:rPr lang="en-US" altLang="zh-CN" sz="1600" dirty="0">
                      <a:solidFill>
                        <a:srgbClr val="0523FF"/>
                      </a:solidFill>
                    </a:rPr>
                    <a:t>4.</a:t>
                  </a:r>
                  <a:r>
                    <a:rPr lang="zh-CN" altLang="zh-CN" sz="1600" dirty="0"/>
                    <a:t>使用他人多篇作品的片段拼凑，而又非编辑作品（又称汇编作品）。</a:t>
                  </a:r>
                  <a:endParaRPr lang="en-US" altLang="zh-CN" sz="1600" dirty="0"/>
                </a:p>
              </p:txBody>
            </p:sp>
          </p:grpSp>
        </p:grpSp>
        <p:grpSp>
          <p:nvGrpSpPr>
            <p:cNvPr id="9" name="íş1ïḍe"/>
            <p:cNvGrpSpPr/>
            <p:nvPr/>
          </p:nvGrpSpPr>
          <p:grpSpPr>
            <a:xfrm>
              <a:off x="3166368" y="5053330"/>
              <a:ext cx="8130812" cy="1200329"/>
              <a:chOff x="3638930" y="4812455"/>
              <a:chExt cx="6816428" cy="1082195"/>
            </a:xfrm>
          </p:grpSpPr>
          <p:cxnSp>
            <p:nvCxnSpPr>
              <p:cNvPr id="10" name="ïṡlíďè"/>
              <p:cNvCxnSpPr/>
              <p:nvPr/>
            </p:nvCxnSpPr>
            <p:spPr>
              <a:xfrm flipH="1">
                <a:off x="3638930" y="5199452"/>
                <a:ext cx="416465" cy="0"/>
              </a:xfrm>
              <a:prstGeom prst="straightConnector1">
                <a:avLst/>
              </a:prstGeom>
              <a:ln w="12700">
                <a:solidFill>
                  <a:schemeClr val="accent1"/>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11" name="ïṩļiḍé"/>
              <p:cNvSpPr/>
              <p:nvPr/>
            </p:nvSpPr>
            <p:spPr>
              <a:xfrm>
                <a:off x="4055396" y="4883447"/>
                <a:ext cx="1731248" cy="648451"/>
              </a:xfrm>
              <a:prstGeom prst="rect">
                <a:avLst/>
              </a:prstGeom>
              <a:solidFill>
                <a:schemeClr val="accent3">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kumimoji="1" lang="zh-CN" altLang="en-US" sz="2000" b="1" dirty="0">
                    <a:solidFill>
                      <a:schemeClr val="tx1"/>
                    </a:solidFill>
                  </a:rPr>
                  <a:t>不当引用</a:t>
                </a:r>
                <a:endParaRPr kumimoji="1" lang="en-US" altLang="zh-CN" sz="2000" b="1" dirty="0">
                  <a:solidFill>
                    <a:schemeClr val="tx1"/>
                  </a:solidFill>
                </a:endParaRPr>
              </a:p>
            </p:txBody>
          </p:sp>
          <p:grpSp>
            <p:nvGrpSpPr>
              <p:cNvPr id="12" name="išļiḓè"/>
              <p:cNvGrpSpPr/>
              <p:nvPr/>
            </p:nvGrpSpPr>
            <p:grpSpPr>
              <a:xfrm>
                <a:off x="5804171" y="4812455"/>
                <a:ext cx="4651187" cy="1082195"/>
                <a:chOff x="6262246" y="2625629"/>
                <a:chExt cx="4651187" cy="1082195"/>
              </a:xfrm>
            </p:grpSpPr>
            <p:cxnSp>
              <p:nvCxnSpPr>
                <p:cNvPr id="13" name="îṣļïḍe"/>
                <p:cNvCxnSpPr/>
                <p:nvPr/>
              </p:nvCxnSpPr>
              <p:spPr>
                <a:xfrm>
                  <a:off x="6262246" y="3027338"/>
                  <a:ext cx="757708" cy="0"/>
                </a:xfrm>
                <a:prstGeom prst="straightConnector1">
                  <a:avLst/>
                </a:prstGeom>
                <a:ln>
                  <a:solidFill>
                    <a:schemeClr val="tx1">
                      <a:lumMod val="50000"/>
                      <a:lumOff val="50000"/>
                      <a:alpha val="50000"/>
                    </a:schemeClr>
                  </a:solidFill>
                  <a:tailEnd type="triangle" w="sm" len="sm"/>
                </a:ln>
              </p:spPr>
              <p:style>
                <a:lnRef idx="1">
                  <a:schemeClr val="accent1"/>
                </a:lnRef>
                <a:fillRef idx="0">
                  <a:schemeClr val="accent1"/>
                </a:fillRef>
                <a:effectRef idx="0">
                  <a:schemeClr val="accent1"/>
                </a:effectRef>
                <a:fontRef idx="minor">
                  <a:schemeClr val="tx1"/>
                </a:fontRef>
              </p:style>
            </p:cxnSp>
            <p:sp>
              <p:nvSpPr>
                <p:cNvPr id="15" name="iSḷíḍé"/>
                <p:cNvSpPr txBox="1"/>
                <p:nvPr/>
              </p:nvSpPr>
              <p:spPr>
                <a:xfrm>
                  <a:off x="7083940" y="2625629"/>
                  <a:ext cx="3829493" cy="1082195"/>
                </a:xfrm>
                <a:prstGeom prst="rect">
                  <a:avLst/>
                </a:prstGeom>
                <a:noFill/>
              </p:spPr>
              <p:txBody>
                <a:bodyPr wrap="square" rtlCol="0">
                  <a:spAutoFit/>
                </a:bodyPr>
                <a:lstStyle/>
                <a:p>
                  <a:pPr marL="285750" indent="-285750">
                    <a:buFont typeface="Wingdings" panose="05000000000000000000" pitchFamily="2" charset="2"/>
                    <a:buChar char="Ø"/>
                  </a:pPr>
                  <a:r>
                    <a:rPr lang="en-US" altLang="zh-CN" sz="1600" dirty="0">
                      <a:solidFill>
                        <a:srgbClr val="0523FF"/>
                      </a:solidFill>
                    </a:rPr>
                    <a:t>1.</a:t>
                  </a:r>
                  <a:r>
                    <a:rPr lang="zh-CN" altLang="en-US" dirty="0"/>
                    <a:t>引而不标（使用了别人的观点但</a:t>
                  </a:r>
                  <a:r>
                    <a:rPr lang="zh-CN" altLang="en-US" b="1" dirty="0">
                      <a:solidFill>
                        <a:srgbClr val="FF0000"/>
                      </a:solidFill>
                    </a:rPr>
                    <a:t>未标明</a:t>
                  </a:r>
                  <a:r>
                    <a:rPr lang="zh-CN" altLang="en-US" dirty="0"/>
                    <a:t>文献出处）</a:t>
                  </a:r>
                  <a:endParaRPr lang="en-US" altLang="zh-CN" dirty="0"/>
                </a:p>
                <a:p>
                  <a:pPr marL="285750" indent="-285750">
                    <a:buFont typeface="Wingdings" panose="05000000000000000000" pitchFamily="2" charset="2"/>
                    <a:buChar char="Ø"/>
                  </a:pPr>
                  <a:r>
                    <a:rPr lang="en-US" altLang="zh-CN" dirty="0">
                      <a:solidFill>
                        <a:srgbClr val="0523FF"/>
                      </a:solidFill>
                    </a:rPr>
                    <a:t>2.</a:t>
                  </a:r>
                  <a:r>
                    <a:rPr lang="zh-CN" altLang="en-US" dirty="0"/>
                    <a:t>引用标识错误（用错误的引用标识方式，如</a:t>
                  </a:r>
                  <a:r>
                    <a:rPr lang="zh-CN" altLang="en-US" b="1" dirty="0">
                      <a:solidFill>
                        <a:srgbClr val="FF0000"/>
                      </a:solidFill>
                    </a:rPr>
                    <a:t>不规范</a:t>
                  </a:r>
                  <a:r>
                    <a:rPr lang="zh-CN" altLang="en-US" dirty="0"/>
                    <a:t>符号及表达方式等）。</a:t>
                  </a:r>
                  <a:endParaRPr lang="en-US" altLang="zh-CN" dirty="0"/>
                </a:p>
              </p:txBody>
            </p:sp>
          </p:grpSp>
        </p:grpSp>
      </p:grpSp>
      <p:sp>
        <p:nvSpPr>
          <p:cNvPr id="24" name="标题 1"/>
          <p:cNvSpPr>
            <a:spLocks noGrp="1"/>
          </p:cNvSpPr>
          <p:nvPr>
            <p:ph type="title"/>
          </p:nvPr>
        </p:nvSpPr>
        <p:spPr>
          <a:xfrm>
            <a:off x="713509" y="-42495"/>
            <a:ext cx="10515600" cy="1325563"/>
          </a:xfrm>
        </p:spPr>
        <p:txBody>
          <a:bodyPr>
            <a:normAutofit/>
          </a:bodyPr>
          <a:lstStyle/>
          <a:p>
            <a:r>
              <a:rPr lang="en-US" altLang="zh-CN" sz="4400" b="1" dirty="0" smtClean="0">
                <a:latin typeface="微软雅黑" panose="020B0503020204020204" pitchFamily="34" charset="-122"/>
                <a:ea typeface="微软雅黑" panose="020B0503020204020204" pitchFamily="34" charset="-122"/>
              </a:rPr>
              <a:t>1.4 </a:t>
            </a:r>
            <a:r>
              <a:rPr lang="zh-CN" altLang="en-US" sz="4400" b="1" dirty="0">
                <a:latin typeface="微软雅黑" panose="020B0503020204020204" pitchFamily="34" charset="-122"/>
                <a:ea typeface="微软雅黑" panose="020B0503020204020204" pitchFamily="34" charset="-122"/>
              </a:rPr>
              <a:t>毕业生主要存在的学术不端</a:t>
            </a:r>
            <a:r>
              <a:rPr lang="en-US" altLang="zh-CN" sz="4400" b="1" dirty="0">
                <a:latin typeface="微软雅黑" panose="020B0503020204020204" pitchFamily="34" charset="-122"/>
                <a:ea typeface="微软雅黑" panose="020B0503020204020204" pitchFamily="34" charset="-122"/>
              </a:rPr>
              <a:t> </a:t>
            </a:r>
            <a:endParaRPr lang="zh-CN" altLang="en-US" sz="4400" b="1" dirty="0">
              <a:latin typeface="微软雅黑" panose="020B0503020204020204" pitchFamily="34" charset="-122"/>
              <a:ea typeface="微软雅黑" panose="020B0503020204020204" pitchFamily="34" charset="-122"/>
            </a:endParaRPr>
          </a:p>
        </p:txBody>
      </p:sp>
    </p:spTree>
    <p:custDataLst>
      <p:tags r:id="rId1"/>
    </p:custDataLst>
    <p:extLst>
      <p:ext uri="{BB962C8B-B14F-4D97-AF65-F5344CB8AC3E}">
        <p14:creationId xmlns:p14="http://schemas.microsoft.com/office/powerpoint/2010/main" val="31343045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53359" y="0"/>
            <a:ext cx="10515600" cy="1325563"/>
          </a:xfrm>
        </p:spPr>
        <p:txBody>
          <a:bodyPr/>
          <a:lstStyle/>
          <a:p>
            <a:r>
              <a:rPr lang="zh-CN" altLang="en-US" b="1" dirty="0">
                <a:solidFill>
                  <a:srgbClr val="FF0000"/>
                </a:solidFill>
              </a:rPr>
              <a:t>引用</a:t>
            </a:r>
            <a:r>
              <a:rPr lang="zh-CN" altLang="en-US" dirty="0"/>
              <a:t>：直接引用，间接引用</a:t>
            </a:r>
          </a:p>
        </p:txBody>
      </p:sp>
      <p:sp>
        <p:nvSpPr>
          <p:cNvPr id="3" name="页脚占位符 2"/>
          <p:cNvSpPr>
            <a:spLocks noGrp="1"/>
          </p:cNvSpPr>
          <p:nvPr>
            <p:ph type="ftr" sz="quarter" idx="11"/>
          </p:nvPr>
        </p:nvSpPr>
        <p:spPr/>
        <p:txBody>
          <a:bodyPr/>
          <a:lstStyle/>
          <a:p>
            <a:r>
              <a:rPr lang="en-US" altLang="zh-CN" dirty="0"/>
              <a:t>www.islide.cc</a:t>
            </a:r>
            <a:endParaRPr lang="zh-CN" altLang="en-US" dirty="0"/>
          </a:p>
        </p:txBody>
      </p:sp>
      <p:sp>
        <p:nvSpPr>
          <p:cNvPr id="4" name="灯片编号占位符 3"/>
          <p:cNvSpPr>
            <a:spLocks noGrp="1"/>
          </p:cNvSpPr>
          <p:nvPr>
            <p:ph type="sldNum" sz="quarter" idx="12"/>
          </p:nvPr>
        </p:nvSpPr>
        <p:spPr/>
        <p:txBody>
          <a:bodyPr/>
          <a:lstStyle/>
          <a:p>
            <a:fld id="{5DD3DB80-B894-403A-B48E-6FDC1A72010E}" type="slidenum">
              <a:rPr lang="zh-CN" altLang="en-US" smtClean="0"/>
              <a:t>15</a:t>
            </a:fld>
            <a:endParaRPr lang="zh-CN" altLang="en-US"/>
          </a:p>
        </p:txBody>
      </p:sp>
      <p:sp>
        <p:nvSpPr>
          <p:cNvPr id="6" name="文本框 5">
            <a:extLst>
              <a:ext uri="{FF2B5EF4-FFF2-40B4-BE49-F238E27FC236}">
                <a16:creationId xmlns:a16="http://schemas.microsoft.com/office/drawing/2014/main" id="{9EE47F1E-8244-1E3F-ED56-D6B428D219C5}"/>
              </a:ext>
            </a:extLst>
          </p:cNvPr>
          <p:cNvSpPr txBox="1"/>
          <p:nvPr/>
        </p:nvSpPr>
        <p:spPr>
          <a:xfrm>
            <a:off x="753359" y="1247504"/>
            <a:ext cx="10390148" cy="3847207"/>
          </a:xfrm>
          <a:prstGeom prst="rect">
            <a:avLst/>
          </a:prstGeom>
          <a:noFill/>
        </p:spPr>
        <p:txBody>
          <a:bodyPr wrap="square">
            <a:spAutoFit/>
          </a:bodyPr>
          <a:lstStyle/>
          <a:p>
            <a:r>
              <a:rPr lang="zh-CN" altLang="en-US" sz="2800" b="1" i="0" dirty="0">
                <a:solidFill>
                  <a:srgbClr val="333333"/>
                </a:solidFill>
                <a:effectLst/>
                <a:highlight>
                  <a:srgbClr val="FFFFFF"/>
                </a:highlight>
                <a:latin typeface="-apple-system"/>
              </a:rPr>
              <a:t>直接引用：</a:t>
            </a:r>
            <a:endParaRPr lang="en-US" altLang="zh-CN" sz="2800" b="1" i="0" dirty="0">
              <a:solidFill>
                <a:srgbClr val="333333"/>
              </a:solidFill>
              <a:effectLst/>
              <a:highlight>
                <a:srgbClr val="FFFFFF"/>
              </a:highlight>
              <a:latin typeface="-apple-system"/>
            </a:endParaRPr>
          </a:p>
          <a:p>
            <a:r>
              <a:rPr lang="en-US" altLang="zh-CN" dirty="0">
                <a:solidFill>
                  <a:srgbClr val="333333"/>
                </a:solidFill>
                <a:highlight>
                  <a:srgbClr val="FFFFFF"/>
                </a:highlight>
                <a:latin typeface="-apple-system"/>
              </a:rPr>
              <a:t>        </a:t>
            </a:r>
            <a:r>
              <a:rPr lang="zh-CN" altLang="en-US" sz="2400" b="0" i="0" dirty="0">
                <a:solidFill>
                  <a:srgbClr val="333333"/>
                </a:solidFill>
                <a:effectLst/>
                <a:highlight>
                  <a:srgbClr val="FFFFFF"/>
                </a:highlight>
                <a:latin typeface="-apple-system"/>
              </a:rPr>
              <a:t>逐字逐句地引用他人的话，引用的内容必须是忠实于原文的。在直接引用中，</a:t>
            </a:r>
            <a:r>
              <a:rPr lang="zh-CN" altLang="en-US" sz="2400" b="1" i="0" dirty="0">
                <a:solidFill>
                  <a:srgbClr val="333333"/>
                </a:solidFill>
                <a:effectLst/>
                <a:highlight>
                  <a:srgbClr val="FFFFFF"/>
                </a:highlight>
                <a:latin typeface="-apple-system"/>
              </a:rPr>
              <a:t>如果引用的句子是完整的</a:t>
            </a:r>
            <a:r>
              <a:rPr lang="zh-CN" altLang="en-US" sz="2400" b="0" i="0" dirty="0">
                <a:solidFill>
                  <a:srgbClr val="333333"/>
                </a:solidFill>
                <a:effectLst/>
                <a:highlight>
                  <a:srgbClr val="FFFFFF"/>
                </a:highlight>
                <a:latin typeface="-apple-system"/>
              </a:rPr>
              <a:t>，</a:t>
            </a:r>
            <a:r>
              <a:rPr lang="zh-CN" altLang="en-US" sz="2400" b="1" i="0" dirty="0">
                <a:solidFill>
                  <a:srgbClr val="333333"/>
                </a:solidFill>
                <a:effectLst/>
                <a:highlight>
                  <a:srgbClr val="FFFFFF"/>
                </a:highlight>
                <a:latin typeface="-apple-system"/>
              </a:rPr>
              <a:t>那么句号或逗号等放在引号之内</a:t>
            </a:r>
            <a:r>
              <a:rPr lang="zh-CN" altLang="en-US" sz="2400" b="0" i="0" dirty="0">
                <a:solidFill>
                  <a:srgbClr val="333333"/>
                </a:solidFill>
                <a:effectLst/>
                <a:highlight>
                  <a:srgbClr val="FFFFFF"/>
                </a:highlight>
                <a:latin typeface="-apple-system"/>
              </a:rPr>
              <a:t>；如果引用的内容是句子的一部分，那么引号里的标点符号应遵循原句，引号外的标点根据整体句子的需要来决定。</a:t>
            </a:r>
            <a:endParaRPr lang="en-US" altLang="zh-CN" sz="2400" b="0" i="0" dirty="0">
              <a:solidFill>
                <a:srgbClr val="333333"/>
              </a:solidFill>
              <a:effectLst/>
              <a:highlight>
                <a:srgbClr val="FFFFFF"/>
              </a:highlight>
              <a:latin typeface="-apple-system"/>
            </a:endParaRPr>
          </a:p>
          <a:p>
            <a:r>
              <a:rPr lang="zh-CN" altLang="en-US" sz="2400" b="0" i="0" dirty="0">
                <a:solidFill>
                  <a:srgbClr val="F73131"/>
                </a:solidFill>
                <a:effectLst/>
                <a:highlight>
                  <a:srgbClr val="FFFFFF"/>
                </a:highlight>
                <a:latin typeface="Arial" panose="020B0604020202020204" pitchFamily="34" charset="0"/>
              </a:rPr>
              <a:t>     例：</a:t>
            </a:r>
            <a:endParaRPr lang="en-US" altLang="zh-CN" sz="2400" b="0" i="0" dirty="0">
              <a:solidFill>
                <a:srgbClr val="F73131"/>
              </a:solidFill>
              <a:effectLst/>
              <a:highlight>
                <a:srgbClr val="FFFFFF"/>
              </a:highlight>
              <a:latin typeface="Arial" panose="020B0604020202020204" pitchFamily="34" charset="0"/>
            </a:endParaRPr>
          </a:p>
          <a:p>
            <a:r>
              <a:rPr lang="en-US" altLang="zh-CN" sz="2400" b="0" i="0" dirty="0">
                <a:solidFill>
                  <a:srgbClr val="F73131"/>
                </a:solidFill>
                <a:effectLst/>
                <a:highlight>
                  <a:srgbClr val="FFFFFF"/>
                </a:highlight>
                <a:latin typeface="Arial" panose="020B0604020202020204" pitchFamily="34" charset="0"/>
              </a:rPr>
              <a:t>    </a:t>
            </a:r>
            <a:r>
              <a:rPr lang="zh-CN" altLang="en-US" sz="2400" b="1" i="0" dirty="0">
                <a:effectLst/>
                <a:highlight>
                  <a:srgbClr val="FFFFFF"/>
                </a:highlight>
                <a:latin typeface="Arial" panose="020B0604020202020204" pitchFamily="34" charset="0"/>
              </a:rPr>
              <a:t>马克思</a:t>
            </a:r>
            <a:r>
              <a:rPr lang="zh-CN" altLang="en-US" sz="2400" b="0" i="0" dirty="0">
                <a:solidFill>
                  <a:srgbClr val="333333"/>
                </a:solidFill>
                <a:effectLst/>
                <a:highlight>
                  <a:srgbClr val="FFFFFF"/>
                </a:highlight>
                <a:latin typeface="Arial" panose="020B0604020202020204" pitchFamily="34" charset="0"/>
              </a:rPr>
              <a:t>指出</a:t>
            </a:r>
            <a:r>
              <a:rPr lang="en-US" altLang="zh-CN" sz="2400" b="0" i="0" dirty="0">
                <a:solidFill>
                  <a:srgbClr val="333333"/>
                </a:solidFill>
                <a:effectLst/>
                <a:highlight>
                  <a:srgbClr val="FFFFFF"/>
                </a:highlight>
                <a:latin typeface="Arial" panose="020B0604020202020204" pitchFamily="34" charset="0"/>
              </a:rPr>
              <a:t>“</a:t>
            </a:r>
            <a:r>
              <a:rPr lang="zh-CN" altLang="en-US" sz="2400" b="0" i="0" dirty="0">
                <a:solidFill>
                  <a:srgbClr val="333333"/>
                </a:solidFill>
                <a:effectLst/>
                <a:highlight>
                  <a:srgbClr val="FFFFFF"/>
                </a:highlight>
                <a:latin typeface="Arial" panose="020B0604020202020204" pitchFamily="34" charset="0"/>
              </a:rPr>
              <a:t>真理是客观的</a:t>
            </a:r>
            <a:r>
              <a:rPr lang="en-US" altLang="zh-CN" sz="2400" b="0" i="0" dirty="0">
                <a:solidFill>
                  <a:srgbClr val="333333"/>
                </a:solidFill>
                <a:effectLst/>
                <a:highlight>
                  <a:srgbClr val="FFFFFF"/>
                </a:highlight>
                <a:latin typeface="Arial" panose="020B0604020202020204" pitchFamily="34" charset="0"/>
              </a:rPr>
              <a:t>,</a:t>
            </a:r>
            <a:r>
              <a:rPr lang="zh-CN" altLang="en-US" sz="2400" b="0" i="0" dirty="0">
                <a:solidFill>
                  <a:srgbClr val="333333"/>
                </a:solidFill>
                <a:effectLst/>
                <a:highlight>
                  <a:srgbClr val="FFFFFF"/>
                </a:highlight>
                <a:latin typeface="Arial" panose="020B0604020202020204" pitchFamily="34" charset="0"/>
              </a:rPr>
              <a:t>而不是主观的</a:t>
            </a:r>
            <a:r>
              <a:rPr lang="en-US" altLang="zh-CN" sz="2400" b="0" i="0" dirty="0">
                <a:solidFill>
                  <a:srgbClr val="333333"/>
                </a:solidFill>
                <a:effectLst/>
                <a:highlight>
                  <a:srgbClr val="FFFFFF"/>
                </a:highlight>
                <a:latin typeface="Arial" panose="020B0604020202020204" pitchFamily="34" charset="0"/>
              </a:rPr>
              <a:t>;</a:t>
            </a:r>
            <a:r>
              <a:rPr lang="zh-CN" altLang="en-US" sz="2400" b="0" i="0" dirty="0">
                <a:solidFill>
                  <a:srgbClr val="333333"/>
                </a:solidFill>
                <a:effectLst/>
                <a:highlight>
                  <a:srgbClr val="FFFFFF"/>
                </a:highlight>
                <a:latin typeface="Arial" panose="020B0604020202020204" pitchFamily="34" charset="0"/>
              </a:rPr>
              <a:t>它的存在不依赖于人们的意识和信仰</a:t>
            </a:r>
            <a:r>
              <a:rPr lang="en-US" altLang="zh-CN" sz="2400" b="0" i="0" dirty="0">
                <a:solidFill>
                  <a:srgbClr val="333333"/>
                </a:solidFill>
                <a:effectLst/>
                <a:highlight>
                  <a:srgbClr val="FFFFFF"/>
                </a:highlight>
                <a:latin typeface="Arial" panose="020B0604020202020204" pitchFamily="34" charset="0"/>
              </a:rPr>
              <a:t>,</a:t>
            </a:r>
            <a:r>
              <a:rPr lang="zh-CN" altLang="en-US" sz="2400" b="0" i="0" dirty="0">
                <a:solidFill>
                  <a:srgbClr val="333333"/>
                </a:solidFill>
                <a:effectLst/>
                <a:highlight>
                  <a:srgbClr val="FFFFFF"/>
                </a:highlight>
                <a:latin typeface="Arial" panose="020B0604020202020204" pitchFamily="34" charset="0"/>
              </a:rPr>
              <a:t>而是独立于人们的意识和信仰的存在。</a:t>
            </a:r>
            <a:r>
              <a:rPr lang="en-US" altLang="zh-CN" sz="2400" b="0" i="0" dirty="0">
                <a:solidFill>
                  <a:srgbClr val="333333"/>
                </a:solidFill>
                <a:effectLst/>
                <a:highlight>
                  <a:srgbClr val="FFFFFF"/>
                </a:highlight>
                <a:latin typeface="Arial" panose="020B0604020202020204" pitchFamily="34" charset="0"/>
              </a:rPr>
              <a:t>”</a:t>
            </a:r>
            <a:r>
              <a:rPr lang="zh-CN" altLang="en-US" sz="2400" b="0" i="0" dirty="0">
                <a:solidFill>
                  <a:srgbClr val="333333"/>
                </a:solidFill>
                <a:effectLst/>
                <a:highlight>
                  <a:srgbClr val="FFFFFF"/>
                </a:highlight>
                <a:latin typeface="Arial" panose="020B0604020202020204" pitchFamily="34" charset="0"/>
              </a:rPr>
              <a:t>（列宁，</a:t>
            </a:r>
            <a:r>
              <a:rPr lang="en-US" altLang="zh-CN" sz="2400" b="0" i="0" dirty="0">
                <a:solidFill>
                  <a:srgbClr val="333333"/>
                </a:solidFill>
                <a:effectLst/>
                <a:highlight>
                  <a:srgbClr val="FFFFFF"/>
                </a:highlight>
                <a:latin typeface="Arial" panose="020B0604020202020204" pitchFamily="34" charset="0"/>
              </a:rPr>
              <a:t>1932</a:t>
            </a:r>
            <a:r>
              <a:rPr lang="zh-CN" altLang="en-US" sz="2400" b="0" i="0" dirty="0">
                <a:solidFill>
                  <a:srgbClr val="333333"/>
                </a:solidFill>
                <a:effectLst/>
                <a:highlight>
                  <a:srgbClr val="FFFFFF"/>
                </a:highlight>
                <a:latin typeface="Arial" panose="020B0604020202020204" pitchFamily="34" charset="0"/>
              </a:rPr>
              <a:t>）</a:t>
            </a:r>
            <a:endParaRPr lang="en-US" altLang="zh-CN" sz="2400" b="0" i="0" dirty="0">
              <a:solidFill>
                <a:srgbClr val="333333"/>
              </a:solidFill>
              <a:effectLst/>
              <a:highlight>
                <a:srgbClr val="FFFFFF"/>
              </a:highlight>
              <a:latin typeface="Arial" panose="020B0604020202020204" pitchFamily="34" charset="0"/>
            </a:endParaRPr>
          </a:p>
          <a:p>
            <a:r>
              <a:rPr lang="zh-CN" altLang="en-US" sz="2400" b="0" i="0" dirty="0">
                <a:solidFill>
                  <a:srgbClr val="000000"/>
                </a:solidFill>
                <a:effectLst/>
                <a:latin typeface="SimSun" panose="02010600030101010101" pitchFamily="2" charset="-122"/>
                <a:ea typeface="SimSun" panose="02010600030101010101" pitchFamily="2" charset="-122"/>
              </a:rPr>
              <a:t>  </a:t>
            </a:r>
            <a:r>
              <a:rPr lang="zh-CN" altLang="en-US" sz="2400" b="1" i="0" dirty="0">
                <a:solidFill>
                  <a:srgbClr val="000000"/>
                </a:solidFill>
                <a:effectLst/>
                <a:latin typeface="SimSun" panose="02010600030101010101" pitchFamily="2" charset="-122"/>
                <a:ea typeface="SimSun" panose="02010600030101010101" pitchFamily="2" charset="-122"/>
              </a:rPr>
              <a:t>毛泽东</a:t>
            </a:r>
            <a:r>
              <a:rPr lang="zh-CN" altLang="en-US" sz="2400" b="0" i="0" dirty="0">
                <a:solidFill>
                  <a:srgbClr val="000000"/>
                </a:solidFill>
                <a:effectLst/>
                <a:latin typeface="SimSun" panose="02010600030101010101" pitchFamily="2" charset="-122"/>
                <a:ea typeface="SimSun" panose="02010600030101010101" pitchFamily="2" charset="-122"/>
              </a:rPr>
              <a:t>同志曾经说过：“因为我们是为人民服务的，所以，我们如果有缺点就不怕别人批评</a:t>
            </a:r>
            <a:r>
              <a:rPr lang="zh-CN" altLang="en-US" sz="2400" dirty="0">
                <a:solidFill>
                  <a:srgbClr val="000000"/>
                </a:solidFill>
                <a:latin typeface="SimSun" panose="02010600030101010101" pitchFamily="2" charset="-122"/>
                <a:ea typeface="SimSun" panose="02010600030101010101" pitchFamily="2" charset="-122"/>
              </a:rPr>
              <a:t>。” （</a:t>
            </a:r>
            <a:r>
              <a:rPr lang="zh-CN" altLang="en-US" sz="2400" b="0" i="0" dirty="0">
                <a:solidFill>
                  <a:srgbClr val="000000"/>
                </a:solidFill>
                <a:effectLst/>
                <a:latin typeface="SimSun" panose="02010600030101010101" pitchFamily="2" charset="-122"/>
                <a:ea typeface="SimSun" panose="02010600030101010101" pitchFamily="2" charset="-122"/>
              </a:rPr>
              <a:t>毛泽东，</a:t>
            </a:r>
            <a:r>
              <a:rPr lang="en-US" altLang="zh-CN" sz="2400" b="0" i="0" dirty="0">
                <a:solidFill>
                  <a:srgbClr val="000000"/>
                </a:solidFill>
                <a:effectLst/>
                <a:latin typeface="SimSun" panose="02010600030101010101" pitchFamily="2" charset="-122"/>
                <a:ea typeface="SimSun" panose="02010600030101010101" pitchFamily="2" charset="-122"/>
              </a:rPr>
              <a:t>1991</a:t>
            </a:r>
            <a:r>
              <a:rPr lang="zh-CN" altLang="en-US" sz="2400" b="0" i="0" dirty="0">
                <a:solidFill>
                  <a:srgbClr val="000000"/>
                </a:solidFill>
                <a:effectLst/>
                <a:latin typeface="SimSun" panose="02010600030101010101" pitchFamily="2" charset="-122"/>
                <a:ea typeface="SimSun" panose="02010600030101010101" pitchFamily="2" charset="-122"/>
              </a:rPr>
              <a:t>）</a:t>
            </a:r>
            <a:endParaRPr lang="zh-CN" altLang="en-US" sz="2400" dirty="0"/>
          </a:p>
        </p:txBody>
      </p:sp>
    </p:spTree>
    <p:extLst>
      <p:ext uri="{BB962C8B-B14F-4D97-AF65-F5344CB8AC3E}">
        <p14:creationId xmlns:p14="http://schemas.microsoft.com/office/powerpoint/2010/main" val="24171733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53359" y="0"/>
            <a:ext cx="10515600" cy="1325563"/>
          </a:xfrm>
        </p:spPr>
        <p:txBody>
          <a:bodyPr/>
          <a:lstStyle/>
          <a:p>
            <a:r>
              <a:rPr lang="zh-CN" altLang="en-US" b="1" dirty="0">
                <a:solidFill>
                  <a:srgbClr val="FF0000"/>
                </a:solidFill>
              </a:rPr>
              <a:t>引用</a:t>
            </a:r>
            <a:r>
              <a:rPr lang="zh-CN" altLang="en-US" dirty="0"/>
              <a:t>：直接引用，间接引用</a:t>
            </a:r>
          </a:p>
        </p:txBody>
      </p:sp>
      <p:sp>
        <p:nvSpPr>
          <p:cNvPr id="3" name="页脚占位符 2"/>
          <p:cNvSpPr>
            <a:spLocks noGrp="1"/>
          </p:cNvSpPr>
          <p:nvPr>
            <p:ph type="ftr" sz="quarter" idx="11"/>
          </p:nvPr>
        </p:nvSpPr>
        <p:spPr/>
        <p:txBody>
          <a:bodyPr/>
          <a:lstStyle/>
          <a:p>
            <a:r>
              <a:rPr lang="en-US" altLang="zh-CN" dirty="0"/>
              <a:t>www.islide.cc</a:t>
            </a:r>
            <a:endParaRPr lang="zh-CN" altLang="en-US" dirty="0"/>
          </a:p>
        </p:txBody>
      </p:sp>
      <p:sp>
        <p:nvSpPr>
          <p:cNvPr id="4" name="灯片编号占位符 3"/>
          <p:cNvSpPr>
            <a:spLocks noGrp="1"/>
          </p:cNvSpPr>
          <p:nvPr>
            <p:ph type="sldNum" sz="quarter" idx="12"/>
          </p:nvPr>
        </p:nvSpPr>
        <p:spPr/>
        <p:txBody>
          <a:bodyPr/>
          <a:lstStyle/>
          <a:p>
            <a:fld id="{5DD3DB80-B894-403A-B48E-6FDC1A72010E}" type="slidenum">
              <a:rPr lang="zh-CN" altLang="en-US" smtClean="0"/>
              <a:t>16</a:t>
            </a:fld>
            <a:endParaRPr lang="zh-CN" altLang="en-US"/>
          </a:p>
        </p:txBody>
      </p:sp>
      <p:sp>
        <p:nvSpPr>
          <p:cNvPr id="6" name="文本框 5">
            <a:extLst>
              <a:ext uri="{FF2B5EF4-FFF2-40B4-BE49-F238E27FC236}">
                <a16:creationId xmlns:a16="http://schemas.microsoft.com/office/drawing/2014/main" id="{9EE47F1E-8244-1E3F-ED56-D6B428D219C5}"/>
              </a:ext>
            </a:extLst>
          </p:cNvPr>
          <p:cNvSpPr txBox="1"/>
          <p:nvPr/>
        </p:nvSpPr>
        <p:spPr>
          <a:xfrm>
            <a:off x="753359" y="1247504"/>
            <a:ext cx="10390148" cy="4585871"/>
          </a:xfrm>
          <a:prstGeom prst="rect">
            <a:avLst/>
          </a:prstGeom>
          <a:noFill/>
        </p:spPr>
        <p:txBody>
          <a:bodyPr wrap="square">
            <a:spAutoFit/>
          </a:bodyPr>
          <a:lstStyle/>
          <a:p>
            <a:r>
              <a:rPr lang="zh-CN" altLang="en-US" sz="2800" b="1" i="0" dirty="0">
                <a:solidFill>
                  <a:srgbClr val="333333"/>
                </a:solidFill>
                <a:effectLst/>
                <a:highlight>
                  <a:srgbClr val="FFFFFF"/>
                </a:highlight>
                <a:latin typeface="-apple-system"/>
              </a:rPr>
              <a:t>间接引用：</a:t>
            </a:r>
            <a:endParaRPr lang="en-US" altLang="zh-CN" sz="2800" b="1" i="0" dirty="0">
              <a:solidFill>
                <a:srgbClr val="333333"/>
              </a:solidFill>
              <a:effectLst/>
              <a:highlight>
                <a:srgbClr val="FFFFFF"/>
              </a:highlight>
              <a:latin typeface="-apple-system"/>
            </a:endParaRPr>
          </a:p>
          <a:p>
            <a:r>
              <a:rPr lang="zh-CN" altLang="en-US" sz="2400" dirty="0">
                <a:solidFill>
                  <a:srgbClr val="333333"/>
                </a:solidFill>
                <a:highlight>
                  <a:srgbClr val="FFFFFF"/>
                </a:highlight>
                <a:latin typeface="Arial" panose="020B0604020202020204" pitchFamily="34" charset="0"/>
              </a:rPr>
              <a:t>      间接引用是语法中的一个概念，也称为间接引述或间接引语，主要用于表述直接引语的内容，即引用别人的话或思想，但</a:t>
            </a:r>
            <a:r>
              <a:rPr lang="zh-CN" altLang="en-US" sz="2400" b="1" dirty="0">
                <a:solidFill>
                  <a:srgbClr val="333333"/>
                </a:solidFill>
                <a:highlight>
                  <a:srgbClr val="FFFFFF"/>
                </a:highlight>
                <a:latin typeface="Arial" panose="020B0604020202020204" pitchFamily="34" charset="0"/>
              </a:rPr>
              <a:t>用自己的语言重新表达</a:t>
            </a:r>
            <a:r>
              <a:rPr lang="zh-CN" altLang="en-US" sz="2400" dirty="0">
                <a:solidFill>
                  <a:srgbClr val="333333"/>
                </a:solidFill>
                <a:highlight>
                  <a:srgbClr val="FFFFFF"/>
                </a:highlight>
                <a:latin typeface="Arial" panose="020B0604020202020204" pitchFamily="34" charset="0"/>
              </a:rPr>
              <a:t>，而不是直接使用引号引用原文。</a:t>
            </a:r>
            <a:endParaRPr lang="en-US" altLang="zh-CN" sz="2400" dirty="0">
              <a:solidFill>
                <a:srgbClr val="333333"/>
              </a:solidFill>
              <a:highlight>
                <a:srgbClr val="FFFFFF"/>
              </a:highlight>
              <a:latin typeface="Arial" panose="020B0604020202020204" pitchFamily="34" charset="0"/>
            </a:endParaRPr>
          </a:p>
          <a:p>
            <a:r>
              <a:rPr lang="zh-CN" altLang="en-US" sz="2400" b="0" i="0" dirty="0">
                <a:solidFill>
                  <a:srgbClr val="F73131"/>
                </a:solidFill>
                <a:effectLst/>
                <a:highlight>
                  <a:srgbClr val="FFFFFF"/>
                </a:highlight>
                <a:latin typeface="Arial" panose="020B0604020202020204" pitchFamily="34" charset="0"/>
              </a:rPr>
              <a:t>     例：</a:t>
            </a:r>
            <a:endParaRPr lang="en-US" altLang="zh-CN" sz="2400" b="0" i="0" dirty="0">
              <a:solidFill>
                <a:srgbClr val="F73131"/>
              </a:solidFill>
              <a:effectLst/>
              <a:highlight>
                <a:srgbClr val="FFFFFF"/>
              </a:highlight>
              <a:latin typeface="Arial" panose="020B0604020202020204" pitchFamily="34" charset="0"/>
            </a:endParaRPr>
          </a:p>
          <a:p>
            <a:r>
              <a:rPr lang="zh-CN" altLang="en-US" sz="2400" b="0" i="0" dirty="0">
                <a:solidFill>
                  <a:srgbClr val="333333"/>
                </a:solidFill>
                <a:effectLst/>
                <a:highlight>
                  <a:srgbClr val="FFFFFF"/>
                </a:highlight>
                <a:latin typeface="Arial" panose="020B0604020202020204" pitchFamily="34" charset="0"/>
              </a:rPr>
              <a:t>    毛泽东在</a:t>
            </a:r>
            <a:r>
              <a:rPr lang="en-US" altLang="zh-CN" sz="2400" b="0" i="0" dirty="0">
                <a:solidFill>
                  <a:srgbClr val="333333"/>
                </a:solidFill>
                <a:effectLst/>
                <a:highlight>
                  <a:srgbClr val="FFFFFF"/>
                </a:highlight>
                <a:latin typeface="Arial" panose="020B0604020202020204" pitchFamily="34" charset="0"/>
              </a:rPr>
              <a:t>《</a:t>
            </a:r>
            <a:r>
              <a:rPr lang="zh-CN" altLang="en-US" sz="2400" b="0" i="0" dirty="0">
                <a:solidFill>
                  <a:srgbClr val="333333"/>
                </a:solidFill>
                <a:effectLst/>
                <a:highlight>
                  <a:srgbClr val="FFFFFF"/>
                </a:highlight>
                <a:latin typeface="Arial" panose="020B0604020202020204" pitchFamily="34" charset="0"/>
              </a:rPr>
              <a:t>矛盾论</a:t>
            </a:r>
            <a:r>
              <a:rPr lang="en-US" altLang="zh-CN" sz="2400" b="0" i="0" dirty="0">
                <a:solidFill>
                  <a:srgbClr val="333333"/>
                </a:solidFill>
                <a:effectLst/>
                <a:highlight>
                  <a:srgbClr val="FFFFFF"/>
                </a:highlight>
                <a:latin typeface="Arial" panose="020B0604020202020204" pitchFamily="34" charset="0"/>
              </a:rPr>
              <a:t>》</a:t>
            </a:r>
            <a:r>
              <a:rPr lang="zh-CN" altLang="en-US" sz="2400" b="0" i="0" dirty="0">
                <a:solidFill>
                  <a:srgbClr val="333333"/>
                </a:solidFill>
                <a:effectLst/>
                <a:highlight>
                  <a:srgbClr val="FFFFFF"/>
                </a:highlight>
                <a:latin typeface="Arial" panose="020B0604020202020204" pitchFamily="34" charset="0"/>
              </a:rPr>
              <a:t>中强调：“事物的矛盾法则，即对立统一的法则，是唯物辩证法的最根本的法则。”张认为大家要像毛主席那样用思辨的方式来分析、解决问题。</a:t>
            </a:r>
            <a:endParaRPr lang="en-US" altLang="zh-CN" sz="2400" b="0" i="0" dirty="0">
              <a:solidFill>
                <a:srgbClr val="333333"/>
              </a:solidFill>
              <a:effectLst/>
              <a:highlight>
                <a:srgbClr val="FFFFFF"/>
              </a:highlight>
              <a:latin typeface="Arial" panose="020B0604020202020204" pitchFamily="34" charset="0"/>
            </a:endParaRPr>
          </a:p>
          <a:p>
            <a:r>
              <a:rPr lang="zh-CN" altLang="en-US" sz="2400" b="0" i="0" dirty="0">
                <a:solidFill>
                  <a:srgbClr val="222222"/>
                </a:solidFill>
                <a:effectLst/>
                <a:highlight>
                  <a:srgbClr val="FFFFFF"/>
                </a:highlight>
                <a:latin typeface="arial" panose="020B0604020202020204" pitchFamily="34" charset="0"/>
              </a:rPr>
              <a:t>    在西方哲学中，同样包含着丰富的矛盾思想。黑格尔认为，矛盾的对立面是相互依存、相互转化的，具有同一性（出处</a:t>
            </a:r>
            <a:r>
              <a:rPr lang="en-US" altLang="zh-CN" sz="2400" b="0" i="0" dirty="0">
                <a:solidFill>
                  <a:srgbClr val="222222"/>
                </a:solidFill>
                <a:effectLst/>
                <a:highlight>
                  <a:srgbClr val="FFFFFF"/>
                </a:highlight>
                <a:latin typeface="arial" panose="020B0604020202020204" pitchFamily="34" charset="0"/>
              </a:rPr>
              <a:t>1</a:t>
            </a:r>
            <a:r>
              <a:rPr lang="zh-CN" altLang="en-US" sz="2400" b="0" i="0" dirty="0">
                <a:solidFill>
                  <a:srgbClr val="222222"/>
                </a:solidFill>
                <a:effectLst/>
                <a:highlight>
                  <a:srgbClr val="FFFFFF"/>
                </a:highlight>
                <a:latin typeface="arial" panose="020B0604020202020204" pitchFamily="34" charset="0"/>
              </a:rPr>
              <a:t>）。然而，存在着两种截然相反的同一观，一种是抽象的同一（出处</a:t>
            </a:r>
            <a:r>
              <a:rPr lang="en-US" altLang="zh-CN" sz="2400" b="0" i="0" dirty="0">
                <a:solidFill>
                  <a:srgbClr val="222222"/>
                </a:solidFill>
                <a:effectLst/>
                <a:highlight>
                  <a:srgbClr val="FFFFFF"/>
                </a:highlight>
                <a:latin typeface="arial" panose="020B0604020202020204" pitchFamily="34" charset="0"/>
              </a:rPr>
              <a:t>2</a:t>
            </a:r>
            <a:r>
              <a:rPr lang="zh-CN" altLang="en-US" sz="2400" b="0" i="0" dirty="0">
                <a:solidFill>
                  <a:srgbClr val="222222"/>
                </a:solidFill>
                <a:effectLst/>
                <a:highlight>
                  <a:srgbClr val="FFFFFF"/>
                </a:highlight>
                <a:latin typeface="arial" panose="020B0604020202020204" pitchFamily="34" charset="0"/>
              </a:rPr>
              <a:t>），另一种是具体的同一（出处</a:t>
            </a:r>
            <a:r>
              <a:rPr lang="en-US" altLang="zh-CN" sz="2400" b="0" i="0" dirty="0">
                <a:solidFill>
                  <a:srgbClr val="222222"/>
                </a:solidFill>
                <a:effectLst/>
                <a:highlight>
                  <a:srgbClr val="FFFFFF"/>
                </a:highlight>
                <a:latin typeface="arial" panose="020B0604020202020204" pitchFamily="34" charset="0"/>
              </a:rPr>
              <a:t>3</a:t>
            </a:r>
            <a:r>
              <a:rPr lang="zh-CN" altLang="en-US" sz="2400" b="0" i="0" dirty="0">
                <a:solidFill>
                  <a:srgbClr val="222222"/>
                </a:solidFill>
                <a:effectLst/>
                <a:highlight>
                  <a:srgbClr val="FFFFFF"/>
                </a:highlight>
                <a:latin typeface="arial" panose="020B0604020202020204" pitchFamily="34" charset="0"/>
              </a:rPr>
              <a:t>）。</a:t>
            </a:r>
            <a:endParaRPr lang="zh-CN" altLang="en-US" sz="2400" dirty="0"/>
          </a:p>
        </p:txBody>
      </p:sp>
    </p:spTree>
    <p:extLst>
      <p:ext uri="{BB962C8B-B14F-4D97-AF65-F5344CB8AC3E}">
        <p14:creationId xmlns:p14="http://schemas.microsoft.com/office/powerpoint/2010/main" val="72247785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61288" y="-113440"/>
            <a:ext cx="10515600" cy="1325563"/>
          </a:xfrm>
        </p:spPr>
        <p:txBody>
          <a:bodyPr>
            <a:normAutofit/>
          </a:bodyPr>
          <a:lstStyle/>
          <a:p>
            <a:r>
              <a:rPr lang="zh-CN" altLang="en-US" sz="4400" b="1" dirty="0">
                <a:latin typeface="微软雅黑" panose="020B0503020204020204" pitchFamily="34" charset="-122"/>
                <a:ea typeface="微软雅黑" panose="020B0503020204020204" pitchFamily="34" charset="-122"/>
              </a:rPr>
              <a:t>哪些是“引用标识错误”？</a:t>
            </a:r>
          </a:p>
        </p:txBody>
      </p:sp>
      <p:sp>
        <p:nvSpPr>
          <p:cNvPr id="5" name="矩形 4"/>
          <p:cNvSpPr/>
          <p:nvPr/>
        </p:nvSpPr>
        <p:spPr>
          <a:xfrm>
            <a:off x="960581" y="6246381"/>
            <a:ext cx="8728363" cy="923330"/>
          </a:xfrm>
          <a:prstGeom prst="rect">
            <a:avLst/>
          </a:prstGeom>
        </p:spPr>
        <p:txBody>
          <a:bodyPr wrap="square">
            <a:spAutoFit/>
          </a:bodyPr>
          <a:lstStyle/>
          <a:p>
            <a:r>
              <a:rPr lang="zh-CN" altLang="en-US" dirty="0"/>
              <a:t>截图文参见：</a:t>
            </a:r>
            <a:r>
              <a:rPr lang="en-US" altLang="zh-CN" dirty="0">
                <a:hlinkClick r:id="rId2"/>
              </a:rPr>
              <a:t>https://baijiahao.baidu.com/s?id=1702236042993025174&amp;wfr=spider&amp;for=pc</a:t>
            </a:r>
            <a:endParaRPr lang="en-US" altLang="zh-CN" dirty="0"/>
          </a:p>
          <a:p>
            <a:endParaRPr lang="zh-CN" altLang="en-US" dirty="0"/>
          </a:p>
        </p:txBody>
      </p:sp>
      <p:pic>
        <p:nvPicPr>
          <p:cNvPr id="7" name="图片 6"/>
          <p:cNvPicPr>
            <a:picLocks noChangeAspect="1"/>
          </p:cNvPicPr>
          <p:nvPr/>
        </p:nvPicPr>
        <p:blipFill>
          <a:blip r:embed="rId3"/>
          <a:stretch>
            <a:fillRect/>
          </a:stretch>
        </p:blipFill>
        <p:spPr>
          <a:xfrm>
            <a:off x="360218" y="1118227"/>
            <a:ext cx="7104762" cy="5019048"/>
          </a:xfrm>
          <a:prstGeom prst="rect">
            <a:avLst/>
          </a:prstGeom>
        </p:spPr>
      </p:pic>
      <p:pic>
        <p:nvPicPr>
          <p:cNvPr id="8" name="图片 7"/>
          <p:cNvPicPr>
            <a:picLocks noChangeAspect="1"/>
          </p:cNvPicPr>
          <p:nvPr/>
        </p:nvPicPr>
        <p:blipFill>
          <a:blip r:embed="rId4"/>
          <a:stretch>
            <a:fillRect/>
          </a:stretch>
        </p:blipFill>
        <p:spPr>
          <a:xfrm>
            <a:off x="7621156" y="1118227"/>
            <a:ext cx="6961905" cy="2761905"/>
          </a:xfrm>
          <a:prstGeom prst="rect">
            <a:avLst/>
          </a:prstGeom>
        </p:spPr>
      </p:pic>
      <p:sp>
        <p:nvSpPr>
          <p:cNvPr id="9" name="iṣ1îḍé"/>
          <p:cNvSpPr txBox="1"/>
          <p:nvPr/>
        </p:nvSpPr>
        <p:spPr>
          <a:xfrm>
            <a:off x="7725497" y="4183586"/>
            <a:ext cx="4300247" cy="1338828"/>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nSpc>
                <a:spcPct val="150000"/>
              </a:lnSpc>
            </a:pPr>
            <a:r>
              <a:rPr lang="zh-CN" altLang="en-US" b="1" dirty="0">
                <a:solidFill>
                  <a:srgbClr val="0523FF"/>
                </a:solidFill>
              </a:rPr>
              <a:t>    解决办法：</a:t>
            </a:r>
            <a:endParaRPr lang="en-US" altLang="zh-CN" b="1" dirty="0">
              <a:solidFill>
                <a:srgbClr val="0523FF"/>
              </a:solidFill>
            </a:endParaRPr>
          </a:p>
          <a:p>
            <a:pPr>
              <a:lnSpc>
                <a:spcPct val="150000"/>
              </a:lnSpc>
            </a:pPr>
            <a:r>
              <a:rPr lang="en-US" altLang="zh-CN" dirty="0"/>
              <a:t>     </a:t>
            </a:r>
            <a:r>
              <a:rPr lang="zh-CN" altLang="en-US" dirty="0"/>
              <a:t>利用文献管理软件保证格式，针对实际情况因情而宜。</a:t>
            </a:r>
            <a:endParaRPr lang="en-US" altLang="zh-CN" sz="1000" dirty="0"/>
          </a:p>
        </p:txBody>
      </p:sp>
    </p:spTree>
    <p:extLst>
      <p:ext uri="{BB962C8B-B14F-4D97-AF65-F5344CB8AC3E}">
        <p14:creationId xmlns:p14="http://schemas.microsoft.com/office/powerpoint/2010/main" val="270661929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8857673" y="1354836"/>
            <a:ext cx="2662815" cy="4185761"/>
          </a:xfrm>
          <a:prstGeom prst="rect">
            <a:avLst/>
          </a:prstGeom>
          <a:noFill/>
        </p:spPr>
        <p:txBody>
          <a:bodyPr wrap="square" rtlCol="0">
            <a:spAutoFit/>
          </a:bodyPr>
          <a:lstStyle/>
          <a:p>
            <a:r>
              <a:rPr lang="zh-CN" altLang="en-US" sz="4000" b="1" dirty="0">
                <a:solidFill>
                  <a:srgbClr val="FF0000"/>
                </a:solidFill>
              </a:rPr>
              <a:t>点评：</a:t>
            </a:r>
            <a:r>
              <a:rPr lang="zh-CN" altLang="en-US" b="1" dirty="0">
                <a:solidFill>
                  <a:srgbClr val="FF0000"/>
                </a:solidFill>
              </a:rPr>
              <a:t>标识要明显，格式要统一、规范</a:t>
            </a:r>
            <a:endParaRPr lang="en-US" altLang="zh-CN" b="1" dirty="0">
              <a:solidFill>
                <a:srgbClr val="FF0000"/>
              </a:solidFill>
            </a:endParaRPr>
          </a:p>
          <a:p>
            <a:r>
              <a:rPr lang="en-US" altLang="zh-CN" sz="2000" dirty="0">
                <a:solidFill>
                  <a:srgbClr val="0000FF"/>
                </a:solidFill>
              </a:rPr>
              <a:t>1.</a:t>
            </a:r>
            <a:r>
              <a:rPr lang="zh-CN" altLang="en-US" sz="2000" dirty="0">
                <a:solidFill>
                  <a:srgbClr val="0000FF"/>
                </a:solidFill>
              </a:rPr>
              <a:t>要把章节标题设置成标题格式。</a:t>
            </a:r>
            <a:endParaRPr lang="en-US" altLang="zh-CN" sz="2000" dirty="0">
              <a:solidFill>
                <a:srgbClr val="0000FF"/>
              </a:solidFill>
            </a:endParaRPr>
          </a:p>
          <a:p>
            <a:r>
              <a:rPr lang="en-US" altLang="zh-CN" sz="2000" dirty="0">
                <a:solidFill>
                  <a:srgbClr val="0000FF"/>
                </a:solidFill>
              </a:rPr>
              <a:t>2.</a:t>
            </a:r>
            <a:r>
              <a:rPr lang="zh-CN" altLang="en-US" sz="2000" dirty="0">
                <a:solidFill>
                  <a:srgbClr val="0000FF"/>
                </a:solidFill>
              </a:rPr>
              <a:t>目录要自动生成（有标题格式才可能）。</a:t>
            </a:r>
            <a:endParaRPr lang="en-US" altLang="zh-CN" sz="2000" dirty="0">
              <a:solidFill>
                <a:srgbClr val="0000FF"/>
              </a:solidFill>
            </a:endParaRPr>
          </a:p>
          <a:p>
            <a:r>
              <a:rPr lang="en-US" altLang="zh-CN" sz="2000" dirty="0">
                <a:solidFill>
                  <a:srgbClr val="0000FF"/>
                </a:solidFill>
              </a:rPr>
              <a:t>3.</a:t>
            </a:r>
            <a:r>
              <a:rPr lang="zh-CN" altLang="en-US" sz="2000" dirty="0">
                <a:solidFill>
                  <a:srgbClr val="0000FF"/>
                </a:solidFill>
              </a:rPr>
              <a:t>参考文献格式正确（国标、要有参考文献标识）。</a:t>
            </a:r>
            <a:endParaRPr lang="en-US" altLang="zh-CN" sz="2000" dirty="0">
              <a:solidFill>
                <a:srgbClr val="0000FF"/>
              </a:solidFill>
            </a:endParaRPr>
          </a:p>
          <a:p>
            <a:r>
              <a:rPr lang="en-US" altLang="zh-CN" sz="2000" dirty="0">
                <a:solidFill>
                  <a:srgbClr val="0000FF"/>
                </a:solidFill>
              </a:rPr>
              <a:t>    </a:t>
            </a:r>
            <a:r>
              <a:rPr lang="zh-CN" altLang="en-US" sz="2000" dirty="0">
                <a:solidFill>
                  <a:srgbClr val="0000FF"/>
                </a:solidFill>
              </a:rPr>
              <a:t>结合</a:t>
            </a:r>
            <a:r>
              <a:rPr lang="en-US" altLang="zh-CN" sz="2000" dirty="0">
                <a:solidFill>
                  <a:srgbClr val="0000FF"/>
                </a:solidFill>
              </a:rPr>
              <a:t>word</a:t>
            </a:r>
            <a:r>
              <a:rPr lang="zh-CN" altLang="en-US" sz="2000" dirty="0">
                <a:solidFill>
                  <a:srgbClr val="0000FF"/>
                </a:solidFill>
              </a:rPr>
              <a:t>和文献管理软件的功能进行论文的智能排版。</a:t>
            </a:r>
            <a:r>
              <a:rPr lang="en-US" altLang="zh-CN" sz="2800" dirty="0">
                <a:solidFill>
                  <a:srgbClr val="0000FF"/>
                </a:solidFill>
              </a:rPr>
              <a:t>   </a:t>
            </a:r>
            <a:endParaRPr lang="zh-CN" altLang="en-US" sz="2800" dirty="0">
              <a:solidFill>
                <a:srgbClr val="0000FF"/>
              </a:solidFill>
            </a:endParaRPr>
          </a:p>
        </p:txBody>
      </p:sp>
      <p:sp>
        <p:nvSpPr>
          <p:cNvPr id="9" name="矩形 8"/>
          <p:cNvSpPr/>
          <p:nvPr/>
        </p:nvSpPr>
        <p:spPr>
          <a:xfrm>
            <a:off x="669923" y="259259"/>
            <a:ext cx="10265931" cy="769441"/>
          </a:xfrm>
          <a:prstGeom prst="rect">
            <a:avLst/>
          </a:prstGeom>
        </p:spPr>
        <p:txBody>
          <a:bodyPr wrap="square">
            <a:spAutoFit/>
          </a:bodyPr>
          <a:lstStyle/>
          <a:p>
            <a:r>
              <a:rPr lang="zh-CN" altLang="en-US" sz="4400" b="1" dirty="0" smtClean="0">
                <a:latin typeface="微软雅黑" panose="020B0503020204020204" pitchFamily="34" charset="-122"/>
                <a:ea typeface="微软雅黑" panose="020B0503020204020204" pitchFamily="34" charset="-122"/>
                <a:cs typeface="+mj-cs"/>
                <a:sym typeface="微软雅黑" panose="020B0503020204020204" pitchFamily="34" charset="-122"/>
              </a:rPr>
              <a:t>问题：</a:t>
            </a:r>
            <a:r>
              <a:rPr lang="en-US" altLang="zh-CN" sz="4400" b="1" dirty="0" smtClean="0">
                <a:latin typeface="微软雅黑" panose="020B0503020204020204" pitchFamily="34" charset="-122"/>
                <a:ea typeface="微软雅黑" panose="020B0503020204020204" pitchFamily="34" charset="-122"/>
                <a:cs typeface="+mj-cs"/>
                <a:sym typeface="微软雅黑" panose="020B0503020204020204" pitchFamily="34" charset="-122"/>
              </a:rPr>
              <a:t> </a:t>
            </a:r>
            <a:r>
              <a:rPr lang="zh-CN" altLang="en-US" sz="4400" b="1" dirty="0">
                <a:latin typeface="微软雅黑" panose="020B0503020204020204" pitchFamily="34" charset="-122"/>
                <a:ea typeface="微软雅黑" panose="020B0503020204020204" pitchFamily="34" charset="-122"/>
                <a:cs typeface="+mj-cs"/>
                <a:sym typeface="微软雅黑" panose="020B0503020204020204" pitchFamily="34" charset="-122"/>
              </a:rPr>
              <a:t>论文</a:t>
            </a:r>
            <a:r>
              <a:rPr lang="zh-CN" altLang="en-US" sz="4400" b="1" dirty="0">
                <a:latin typeface="微软雅黑" panose="020B0503020204020204" pitchFamily="34" charset="-122"/>
                <a:ea typeface="微软雅黑" panose="020B0503020204020204" pitchFamily="34" charset="-122"/>
                <a:cs typeface="+mj-cs"/>
              </a:rPr>
              <a:t>格式影响查重吗❓</a:t>
            </a:r>
            <a:endParaRPr lang="zh-CN" altLang="en-US" sz="4400" b="1" dirty="0">
              <a:latin typeface="微软雅黑" panose="020B0503020204020204" pitchFamily="34" charset="-122"/>
              <a:ea typeface="微软雅黑" panose="020B0503020204020204" pitchFamily="34" charset="-122"/>
              <a:cs typeface="+mj-cs"/>
              <a:sym typeface="微软雅黑" panose="020B0503020204020204" pitchFamily="34" charset="-122"/>
            </a:endParaRPr>
          </a:p>
        </p:txBody>
      </p:sp>
      <p:pic>
        <p:nvPicPr>
          <p:cNvPr id="2" name="图片 1"/>
          <p:cNvPicPr>
            <a:picLocks noChangeAspect="1"/>
          </p:cNvPicPr>
          <p:nvPr/>
        </p:nvPicPr>
        <p:blipFill>
          <a:blip r:embed="rId3"/>
          <a:stretch>
            <a:fillRect/>
          </a:stretch>
        </p:blipFill>
        <p:spPr>
          <a:xfrm>
            <a:off x="386821" y="1672714"/>
            <a:ext cx="8036743" cy="2983701"/>
          </a:xfrm>
          <a:prstGeom prst="rect">
            <a:avLst/>
          </a:prstGeom>
          <a:ln>
            <a:solidFill>
              <a:srgbClr val="E24E0C"/>
            </a:solidFill>
          </a:ln>
        </p:spPr>
      </p:pic>
      <p:sp>
        <p:nvSpPr>
          <p:cNvPr id="7" name="文本框 6"/>
          <p:cNvSpPr txBox="1"/>
          <p:nvPr/>
        </p:nvSpPr>
        <p:spPr>
          <a:xfrm>
            <a:off x="463993" y="5780834"/>
            <a:ext cx="10677790" cy="738664"/>
          </a:xfrm>
          <a:prstGeom prst="rect">
            <a:avLst/>
          </a:prstGeom>
          <a:noFill/>
        </p:spPr>
        <p:txBody>
          <a:bodyPr wrap="square" rtlCol="0">
            <a:spAutoFit/>
          </a:bodyPr>
          <a:lstStyle/>
          <a:p>
            <a:r>
              <a:rPr lang="zh-CN" altLang="en-US" sz="1400" b="1" dirty="0">
                <a:solidFill>
                  <a:srgbClr val="FF0000"/>
                </a:solidFill>
              </a:rPr>
              <a:t>参见：</a:t>
            </a:r>
            <a:r>
              <a:rPr lang="zh-CN" altLang="en-US" sz="1400" b="1" dirty="0"/>
              <a:t>一枚猫奴</a:t>
            </a:r>
            <a:r>
              <a:rPr lang="en-US" altLang="zh-CN" sz="1400" b="1" dirty="0"/>
              <a:t>.</a:t>
            </a:r>
            <a:r>
              <a:rPr lang="zh-CN" altLang="en-US" sz="1400" b="1" dirty="0"/>
              <a:t>论文查重怎么查？</a:t>
            </a:r>
            <a:r>
              <a:rPr lang="en-US" altLang="zh-CN" sz="1400" b="1" dirty="0"/>
              <a:t>[EB/OL]. (2020-03-15)[2023-03-30].https://www.jianshu.com/p/6299851dc304</a:t>
            </a:r>
            <a:endParaRPr lang="zh-CN" altLang="en-US" sz="1400" b="1" dirty="0"/>
          </a:p>
          <a:p>
            <a:endParaRPr lang="zh-CN" altLang="en-US" sz="2800" dirty="0">
              <a:solidFill>
                <a:srgbClr val="0000FF"/>
              </a:solidFill>
            </a:endParaRPr>
          </a:p>
        </p:txBody>
      </p:sp>
    </p:spTree>
    <p:extLst>
      <p:ext uri="{BB962C8B-B14F-4D97-AF65-F5344CB8AC3E}">
        <p14:creationId xmlns:p14="http://schemas.microsoft.com/office/powerpoint/2010/main" val="131826749"/>
      </p:ext>
    </p:extLst>
  </p:cSld>
  <p:clrMapOvr>
    <a:masterClrMapping/>
  </p:clrMapOvr>
  <p:transition spd="slow" advTm="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iterate type="lt">
                                    <p:tmPct val="10000"/>
                                  </p:iterate>
                                  <p:childTnLst>
                                    <p:set>
                                      <p:cBhvr>
                                        <p:cTn id="6" dur="1" fill="hold">
                                          <p:stCondLst>
                                            <p:cond delay="0"/>
                                          </p:stCondLst>
                                        </p:cTn>
                                        <p:tgtEl>
                                          <p:spTgt spid="9"/>
                                        </p:tgtEl>
                                        <p:attrNameLst>
                                          <p:attrName>style.visibility</p:attrName>
                                        </p:attrNameLst>
                                      </p:cBhvr>
                                      <p:to>
                                        <p:strVal val="visible"/>
                                      </p:to>
                                    </p:set>
                                    <p:anim calcmode="lin" valueType="num">
                                      <p:cBhvr additive="base">
                                        <p:cTn id="7" dur="600" fill="hold"/>
                                        <p:tgtEl>
                                          <p:spTgt spid="9"/>
                                        </p:tgtEl>
                                        <p:attrNameLst>
                                          <p:attrName>ppt_x</p:attrName>
                                        </p:attrNameLst>
                                      </p:cBhvr>
                                      <p:tavLst>
                                        <p:tav tm="0">
                                          <p:val>
                                            <p:strVal val="1+#ppt_w/2"/>
                                          </p:val>
                                        </p:tav>
                                        <p:tav tm="100000">
                                          <p:val>
                                            <p:strVal val="#ppt_x"/>
                                          </p:val>
                                        </p:tav>
                                      </p:tavLst>
                                    </p:anim>
                                    <p:anim calcmode="lin" valueType="num">
                                      <p:cBhvr additive="base">
                                        <p:cTn id="8" dur="6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9023927" y="1558036"/>
            <a:ext cx="2662815" cy="3600986"/>
          </a:xfrm>
          <a:prstGeom prst="rect">
            <a:avLst/>
          </a:prstGeom>
          <a:noFill/>
        </p:spPr>
        <p:txBody>
          <a:bodyPr wrap="square" rtlCol="0">
            <a:spAutoFit/>
          </a:bodyPr>
          <a:lstStyle/>
          <a:p>
            <a:r>
              <a:rPr lang="zh-CN" altLang="en-US" sz="4000" b="1" dirty="0">
                <a:solidFill>
                  <a:srgbClr val="FF0000"/>
                </a:solidFill>
              </a:rPr>
              <a:t>点评：</a:t>
            </a:r>
            <a:endParaRPr lang="en-US" altLang="zh-CN" sz="4000" b="1" dirty="0">
              <a:solidFill>
                <a:srgbClr val="FF0000"/>
              </a:solidFill>
            </a:endParaRPr>
          </a:p>
          <a:p>
            <a:r>
              <a:rPr lang="en-US" altLang="zh-CN" sz="2000" dirty="0">
                <a:solidFill>
                  <a:srgbClr val="0000FF"/>
                </a:solidFill>
              </a:rPr>
              <a:t>1.</a:t>
            </a:r>
            <a:r>
              <a:rPr lang="zh-CN" altLang="en-US" sz="2000" dirty="0">
                <a:solidFill>
                  <a:srgbClr val="0000FF"/>
                </a:solidFill>
              </a:rPr>
              <a:t>不同的中文查重系统有差异，要看系统自身的要求。</a:t>
            </a:r>
            <a:endParaRPr lang="en-US" altLang="zh-CN" sz="2000" dirty="0">
              <a:solidFill>
                <a:srgbClr val="0000FF"/>
              </a:solidFill>
            </a:endParaRPr>
          </a:p>
          <a:p>
            <a:r>
              <a:rPr lang="en-US" altLang="zh-CN" sz="2000" dirty="0">
                <a:solidFill>
                  <a:srgbClr val="0000FF"/>
                </a:solidFill>
              </a:rPr>
              <a:t>2.</a:t>
            </a:r>
            <a:r>
              <a:rPr lang="zh-CN" altLang="en-US" sz="2000" dirty="0">
                <a:solidFill>
                  <a:srgbClr val="0000FF"/>
                </a:solidFill>
              </a:rPr>
              <a:t>引用了他人的图表一定要做好规范引用说明。</a:t>
            </a:r>
            <a:endParaRPr lang="en-US" altLang="zh-CN" sz="2000" dirty="0">
              <a:solidFill>
                <a:srgbClr val="0000FF"/>
              </a:solidFill>
            </a:endParaRPr>
          </a:p>
          <a:p>
            <a:r>
              <a:rPr lang="en-US" altLang="zh-CN" sz="2000" dirty="0">
                <a:solidFill>
                  <a:srgbClr val="0000FF"/>
                </a:solidFill>
              </a:rPr>
              <a:t>3.</a:t>
            </a:r>
            <a:r>
              <a:rPr lang="zh-CN" altLang="en-US" sz="2000" dirty="0">
                <a:solidFill>
                  <a:srgbClr val="0000FF"/>
                </a:solidFill>
              </a:rPr>
              <a:t>外文的查重系统如ithenticate 会专门对图片查重。</a:t>
            </a:r>
            <a:r>
              <a:rPr lang="en-US" altLang="zh-CN" sz="2800" dirty="0">
                <a:solidFill>
                  <a:srgbClr val="0000FF"/>
                </a:solidFill>
              </a:rPr>
              <a:t>   </a:t>
            </a:r>
            <a:endParaRPr lang="zh-CN" altLang="en-US" sz="2800" dirty="0">
              <a:solidFill>
                <a:srgbClr val="0000FF"/>
              </a:solidFill>
            </a:endParaRPr>
          </a:p>
        </p:txBody>
      </p:sp>
      <p:sp>
        <p:nvSpPr>
          <p:cNvPr id="9" name="矩形 8"/>
          <p:cNvSpPr/>
          <p:nvPr/>
        </p:nvSpPr>
        <p:spPr>
          <a:xfrm>
            <a:off x="669923" y="259259"/>
            <a:ext cx="10265931" cy="769441"/>
          </a:xfrm>
          <a:prstGeom prst="rect">
            <a:avLst/>
          </a:prstGeom>
        </p:spPr>
        <p:txBody>
          <a:bodyPr wrap="square">
            <a:spAutoFit/>
          </a:bodyPr>
          <a:lstStyle/>
          <a:p>
            <a:r>
              <a:rPr lang="zh-CN" altLang="en-US" sz="4400" b="1" dirty="0" smtClean="0">
                <a:latin typeface="微软雅黑" panose="020B0503020204020204" pitchFamily="34" charset="-122"/>
                <a:ea typeface="微软雅黑" panose="020B0503020204020204" pitchFamily="34" charset="-122"/>
                <a:cs typeface="+mj-cs"/>
                <a:sym typeface="微软雅黑" panose="020B0503020204020204" pitchFamily="34" charset="-122"/>
              </a:rPr>
              <a:t>问题：论文</a:t>
            </a:r>
            <a:r>
              <a:rPr lang="zh-CN" altLang="en-US" sz="4400" b="1" dirty="0">
                <a:latin typeface="微软雅黑" panose="020B0503020204020204" pitchFamily="34" charset="-122"/>
                <a:ea typeface="微软雅黑" panose="020B0503020204020204" pitchFamily="34" charset="-122"/>
                <a:cs typeface="+mj-cs"/>
              </a:rPr>
              <a:t>查重中图表参与查重吗❓</a:t>
            </a:r>
            <a:endParaRPr lang="zh-CN" altLang="en-US" sz="4400" b="1" dirty="0">
              <a:latin typeface="微软雅黑" panose="020B0503020204020204" pitchFamily="34" charset="-122"/>
              <a:ea typeface="微软雅黑" panose="020B0503020204020204" pitchFamily="34" charset="-122"/>
              <a:cs typeface="+mj-cs"/>
              <a:sym typeface="微软雅黑" panose="020B0503020204020204" pitchFamily="34" charset="-122"/>
            </a:endParaRPr>
          </a:p>
        </p:txBody>
      </p:sp>
      <p:sp>
        <p:nvSpPr>
          <p:cNvPr id="7" name="文本框 6"/>
          <p:cNvSpPr txBox="1"/>
          <p:nvPr/>
        </p:nvSpPr>
        <p:spPr>
          <a:xfrm>
            <a:off x="463993" y="5780834"/>
            <a:ext cx="7867207" cy="830997"/>
          </a:xfrm>
          <a:prstGeom prst="rect">
            <a:avLst/>
          </a:prstGeom>
          <a:noFill/>
        </p:spPr>
        <p:txBody>
          <a:bodyPr wrap="square" rtlCol="0">
            <a:spAutoFit/>
          </a:bodyPr>
          <a:lstStyle/>
          <a:p>
            <a:r>
              <a:rPr lang="zh-CN" altLang="en-US" sz="1400" b="1" dirty="0">
                <a:solidFill>
                  <a:srgbClr val="FF0000"/>
                </a:solidFill>
              </a:rPr>
              <a:t>参见：</a:t>
            </a:r>
            <a:r>
              <a:rPr lang="zh-CN" altLang="en-US" sz="1600" b="1" dirty="0"/>
              <a:t>学术盒子</a:t>
            </a:r>
            <a:r>
              <a:rPr lang="en-US" altLang="zh-CN" sz="1600" b="1" dirty="0"/>
              <a:t>.</a:t>
            </a:r>
            <a:r>
              <a:rPr lang="zh-CN" altLang="en-US" sz="1600" b="1" dirty="0"/>
              <a:t>论文查重中图表参与查重吗？</a:t>
            </a:r>
            <a:r>
              <a:rPr lang="en-US" altLang="zh-CN" sz="1600" b="1" dirty="0"/>
              <a:t>[EB/OL]. (2022-09-28)[2023-03-30]. https://www.xueshubox.com/studybad/18158.html</a:t>
            </a:r>
            <a:endParaRPr lang="zh-CN" altLang="en-US" sz="1600" b="1" dirty="0"/>
          </a:p>
          <a:p>
            <a:endParaRPr lang="zh-CN" altLang="en-US" sz="1600" dirty="0">
              <a:solidFill>
                <a:srgbClr val="0000FF"/>
              </a:solidFill>
            </a:endParaRPr>
          </a:p>
        </p:txBody>
      </p:sp>
      <p:pic>
        <p:nvPicPr>
          <p:cNvPr id="3" name="图片 2"/>
          <p:cNvPicPr>
            <a:picLocks noChangeAspect="1"/>
          </p:cNvPicPr>
          <p:nvPr/>
        </p:nvPicPr>
        <p:blipFill>
          <a:blip r:embed="rId3"/>
          <a:stretch>
            <a:fillRect/>
          </a:stretch>
        </p:blipFill>
        <p:spPr>
          <a:xfrm>
            <a:off x="334895" y="1354836"/>
            <a:ext cx="8328994" cy="4297819"/>
          </a:xfrm>
          <a:prstGeom prst="rect">
            <a:avLst/>
          </a:prstGeom>
        </p:spPr>
      </p:pic>
    </p:spTree>
    <p:extLst>
      <p:ext uri="{BB962C8B-B14F-4D97-AF65-F5344CB8AC3E}">
        <p14:creationId xmlns:p14="http://schemas.microsoft.com/office/powerpoint/2010/main" val="3603213207"/>
      </p:ext>
    </p:extLst>
  </p:cSld>
  <p:clrMapOvr>
    <a:masterClrMapping/>
  </p:clrMapOvr>
  <p:transition spd="slow" advTm="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iterate type="lt">
                                    <p:tmPct val="10000"/>
                                  </p:iterate>
                                  <p:childTnLst>
                                    <p:set>
                                      <p:cBhvr>
                                        <p:cTn id="6" dur="1" fill="hold">
                                          <p:stCondLst>
                                            <p:cond delay="0"/>
                                          </p:stCondLst>
                                        </p:cTn>
                                        <p:tgtEl>
                                          <p:spTgt spid="9"/>
                                        </p:tgtEl>
                                        <p:attrNameLst>
                                          <p:attrName>style.visibility</p:attrName>
                                        </p:attrNameLst>
                                      </p:cBhvr>
                                      <p:to>
                                        <p:strVal val="visible"/>
                                      </p:to>
                                    </p:set>
                                    <p:anim calcmode="lin" valueType="num">
                                      <p:cBhvr additive="base">
                                        <p:cTn id="7" dur="600" fill="hold"/>
                                        <p:tgtEl>
                                          <p:spTgt spid="9"/>
                                        </p:tgtEl>
                                        <p:attrNameLst>
                                          <p:attrName>ppt_x</p:attrName>
                                        </p:attrNameLst>
                                      </p:cBhvr>
                                      <p:tavLst>
                                        <p:tav tm="0">
                                          <p:val>
                                            <p:strVal val="1+#ppt_w/2"/>
                                          </p:val>
                                        </p:tav>
                                        <p:tav tm="100000">
                                          <p:val>
                                            <p:strVal val="#ppt_x"/>
                                          </p:val>
                                        </p:tav>
                                      </p:tavLst>
                                    </p:anim>
                                    <p:anim calcmode="lin" valueType="num">
                                      <p:cBhvr additive="base">
                                        <p:cTn id="8" dur="6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页脚占位符 2"/>
          <p:cNvSpPr>
            <a:spLocks noGrp="1"/>
          </p:cNvSpPr>
          <p:nvPr>
            <p:ph type="ftr" sz="quarter" idx="11"/>
          </p:nvPr>
        </p:nvSpPr>
        <p:spPr>
          <a:xfrm>
            <a:off x="669925" y="6240463"/>
            <a:ext cx="4140200" cy="206375"/>
          </a:xfrm>
        </p:spPr>
        <p:txBody>
          <a:bodyPr/>
          <a:lstStyle/>
          <a:p>
            <a:r>
              <a:rPr lang="en-US" altLang="zh-CN" dirty="0"/>
              <a:t>Lib.scau.edu.cn</a:t>
            </a:r>
            <a:endParaRPr lang="zh-CN" altLang="en-US" dirty="0"/>
          </a:p>
        </p:txBody>
      </p:sp>
      <p:sp>
        <p:nvSpPr>
          <p:cNvPr id="4" name="灯片编号占位符 3"/>
          <p:cNvSpPr>
            <a:spLocks noGrp="1"/>
          </p:cNvSpPr>
          <p:nvPr>
            <p:ph type="sldNum" sz="quarter" idx="12"/>
          </p:nvPr>
        </p:nvSpPr>
        <p:spPr>
          <a:xfrm>
            <a:off x="8610601" y="6240463"/>
            <a:ext cx="2909887" cy="206375"/>
          </a:xfrm>
        </p:spPr>
        <p:txBody>
          <a:bodyPr/>
          <a:lstStyle/>
          <a:p>
            <a:fld id="{5DD3DB80-B894-403A-B48E-6FDC1A72010E}" type="slidenum">
              <a:rPr lang="zh-CN" altLang="en-US" smtClean="0"/>
              <a:t>2</a:t>
            </a:fld>
            <a:endParaRPr lang="zh-CN" altLang="en-US" dirty="0"/>
          </a:p>
        </p:txBody>
      </p:sp>
      <p:grpSp>
        <p:nvGrpSpPr>
          <p:cNvPr id="5" name="1077"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nvGrpSpPr>
        <p:grpSpPr>
          <a:xfrm>
            <a:off x="1995926" y="1130300"/>
            <a:ext cx="8307208" cy="3800215"/>
            <a:chOff x="1929251" y="942974"/>
            <a:chExt cx="8307208" cy="3800215"/>
          </a:xfrm>
        </p:grpSpPr>
        <p:grpSp>
          <p:nvGrpSpPr>
            <p:cNvPr id="6" name="íşḻïḍê"/>
            <p:cNvGrpSpPr/>
            <p:nvPr/>
          </p:nvGrpSpPr>
          <p:grpSpPr>
            <a:xfrm>
              <a:off x="8610600" y="942974"/>
              <a:ext cx="1625859" cy="2110953"/>
              <a:chOff x="8610600" y="942974"/>
              <a:chExt cx="1625859" cy="2110953"/>
            </a:xfrm>
          </p:grpSpPr>
          <p:sp>
            <p:nvSpPr>
              <p:cNvPr id="27" name="i$1iďê"/>
              <p:cNvSpPr/>
              <p:nvPr/>
            </p:nvSpPr>
            <p:spPr bwMode="auto">
              <a:xfrm flipH="1">
                <a:off x="9372363" y="942974"/>
                <a:ext cx="45719" cy="2110953"/>
              </a:xfrm>
              <a:prstGeom prst="rect">
                <a:avLst/>
              </a:prstGeom>
              <a:solidFill>
                <a:schemeClr val="bg1">
                  <a:lumMod val="85000"/>
                </a:schemeClr>
              </a:solidFill>
              <a:ln w="19050">
                <a:noFill/>
                <a:round/>
              </a:ln>
            </p:spPr>
            <p:txBody>
              <a:bodyPr wrap="square" lIns="91440" tIns="45720" rIns="91440" bIns="45720" anchor="ctr">
                <a:normAutofit/>
              </a:bodyPr>
              <a:lstStyle/>
              <a:p>
                <a:pPr algn="ctr"/>
                <a:endParaRPr/>
              </a:p>
            </p:txBody>
          </p:sp>
          <p:sp>
            <p:nvSpPr>
              <p:cNvPr id="28" name="iśḷïḍe"/>
              <p:cNvSpPr/>
              <p:nvPr/>
            </p:nvSpPr>
            <p:spPr bwMode="auto">
              <a:xfrm>
                <a:off x="8610600" y="2225840"/>
                <a:ext cx="1625859" cy="828087"/>
              </a:xfrm>
              <a:custGeom>
                <a:avLst/>
                <a:gdLst>
                  <a:gd name="connsiteX0" fmla="*/ 900100 w 1800200"/>
                  <a:gd name="connsiteY0" fmla="*/ 0 h 1116124"/>
                  <a:gd name="connsiteX1" fmla="*/ 1800200 w 1800200"/>
                  <a:gd name="connsiteY1" fmla="*/ 900100 h 1116124"/>
                  <a:gd name="connsiteX2" fmla="*/ 1781913 w 1800200"/>
                  <a:gd name="connsiteY2" fmla="*/ 1081502 h 1116124"/>
                  <a:gd name="connsiteX3" fmla="*/ 1773011 w 1800200"/>
                  <a:gd name="connsiteY3" fmla="*/ 1116124 h 1116124"/>
                  <a:gd name="connsiteX4" fmla="*/ 27190 w 1800200"/>
                  <a:gd name="connsiteY4" fmla="*/ 1116124 h 1116124"/>
                  <a:gd name="connsiteX5" fmla="*/ 18287 w 1800200"/>
                  <a:gd name="connsiteY5" fmla="*/ 1081502 h 1116124"/>
                  <a:gd name="connsiteX6" fmla="*/ 0 w 1800200"/>
                  <a:gd name="connsiteY6" fmla="*/ 900100 h 1116124"/>
                  <a:gd name="connsiteX7" fmla="*/ 900100 w 1800200"/>
                  <a:gd name="connsiteY7" fmla="*/ 0 h 1116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0200" h="1116124">
                    <a:moveTo>
                      <a:pt x="900100" y="0"/>
                    </a:moveTo>
                    <a:cubicBezTo>
                      <a:pt x="1397212" y="0"/>
                      <a:pt x="1800200" y="402988"/>
                      <a:pt x="1800200" y="900100"/>
                    </a:cubicBezTo>
                    <a:cubicBezTo>
                      <a:pt x="1800200" y="962239"/>
                      <a:pt x="1793903" y="1022907"/>
                      <a:pt x="1781913" y="1081502"/>
                    </a:cubicBezTo>
                    <a:lnTo>
                      <a:pt x="1773011" y="1116124"/>
                    </a:lnTo>
                    <a:lnTo>
                      <a:pt x="27190" y="1116124"/>
                    </a:lnTo>
                    <a:lnTo>
                      <a:pt x="18287" y="1081502"/>
                    </a:lnTo>
                    <a:cubicBezTo>
                      <a:pt x="6297" y="1022907"/>
                      <a:pt x="0" y="962239"/>
                      <a:pt x="0" y="900100"/>
                    </a:cubicBezTo>
                    <a:cubicBezTo>
                      <a:pt x="0" y="402988"/>
                      <a:pt x="402988" y="0"/>
                      <a:pt x="900100" y="0"/>
                    </a:cubicBezTo>
                    <a:close/>
                  </a:path>
                </a:pathLst>
              </a:custGeom>
              <a:solidFill>
                <a:schemeClr val="bg1">
                  <a:lumMod val="95000"/>
                </a:schemeClr>
              </a:solidFill>
              <a:ln w="19050">
                <a:noFill/>
                <a:round/>
              </a:ln>
            </p:spPr>
            <p:txBody>
              <a:bodyPr wrap="square" lIns="91440" tIns="45720" rIns="91440" bIns="45720" anchor="ctr">
                <a:normAutofit/>
              </a:bodyPr>
              <a:lstStyle/>
              <a:p>
                <a:pPr algn="ctr"/>
                <a:endParaRPr/>
              </a:p>
            </p:txBody>
          </p:sp>
        </p:grpSp>
        <p:grpSp>
          <p:nvGrpSpPr>
            <p:cNvPr id="8" name="ísļîdé"/>
            <p:cNvGrpSpPr/>
            <p:nvPr/>
          </p:nvGrpSpPr>
          <p:grpSpPr>
            <a:xfrm>
              <a:off x="1929251" y="1741445"/>
              <a:ext cx="4795399" cy="624349"/>
              <a:chOff x="2034026" y="1655335"/>
              <a:chExt cx="4795399" cy="624349"/>
            </a:xfrm>
          </p:grpSpPr>
          <p:sp>
            <p:nvSpPr>
              <p:cNvPr id="25" name="íŝľîḋê"/>
              <p:cNvSpPr/>
              <p:nvPr/>
            </p:nvSpPr>
            <p:spPr>
              <a:xfrm>
                <a:off x="2034026" y="1655335"/>
                <a:ext cx="624349" cy="624349"/>
              </a:xfrm>
              <a:prstGeom prst="ellipse">
                <a:avLst/>
              </a:prstGeom>
              <a:solidFill>
                <a:srgbClr val="0055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r>
                  <a:rPr lang="en-US" altLang="zh-CN" dirty="0">
                    <a:solidFill>
                      <a:schemeClr val="bg1"/>
                    </a:solidFill>
                    <a:latin typeface="Impact" panose="020B0806030902050204" pitchFamily="34" charset="0"/>
                  </a:rPr>
                  <a:t>01</a:t>
                </a:r>
              </a:p>
            </p:txBody>
          </p:sp>
          <p:sp>
            <p:nvSpPr>
              <p:cNvPr id="26" name="ísḻiḓè"/>
              <p:cNvSpPr/>
              <p:nvPr/>
            </p:nvSpPr>
            <p:spPr bwMode="auto">
              <a:xfrm>
                <a:off x="2763151" y="1795287"/>
                <a:ext cx="4066274" cy="344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20000"/>
                  </a:lnSpc>
                </a:pPr>
                <a:r>
                  <a:rPr lang="zh-CN" altLang="en-US" sz="2000" dirty="0"/>
                  <a:t>学术不端的认知及类型</a:t>
                </a:r>
                <a:endParaRPr lang="en-US" altLang="zh-CN" sz="2000" dirty="0"/>
              </a:p>
            </p:txBody>
          </p:sp>
        </p:grpSp>
        <p:grpSp>
          <p:nvGrpSpPr>
            <p:cNvPr id="9" name="ïşľîdé"/>
            <p:cNvGrpSpPr/>
            <p:nvPr/>
          </p:nvGrpSpPr>
          <p:grpSpPr>
            <a:xfrm>
              <a:off x="1929251" y="2533910"/>
              <a:ext cx="5319273" cy="624349"/>
              <a:chOff x="2034026" y="2490855"/>
              <a:chExt cx="5319273" cy="624349"/>
            </a:xfrm>
          </p:grpSpPr>
          <p:sp>
            <p:nvSpPr>
              <p:cNvPr id="23" name="ïṧḻïdê"/>
              <p:cNvSpPr/>
              <p:nvPr/>
            </p:nvSpPr>
            <p:spPr>
              <a:xfrm>
                <a:off x="2034026" y="2490855"/>
                <a:ext cx="624349" cy="62434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r>
                  <a:rPr lang="en-US" altLang="zh-CN" dirty="0">
                    <a:solidFill>
                      <a:schemeClr val="bg1"/>
                    </a:solidFill>
                    <a:latin typeface="Impact" panose="020B0806030902050204" pitchFamily="34" charset="0"/>
                  </a:rPr>
                  <a:t>02</a:t>
                </a:r>
              </a:p>
            </p:txBody>
          </p:sp>
          <p:sp>
            <p:nvSpPr>
              <p:cNvPr id="24" name="ï$ľiḓê"/>
              <p:cNvSpPr/>
              <p:nvPr/>
            </p:nvSpPr>
            <p:spPr bwMode="auto">
              <a:xfrm>
                <a:off x="2763150" y="2630807"/>
                <a:ext cx="4590149" cy="344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20000"/>
                  </a:lnSpc>
                </a:pPr>
                <a:r>
                  <a:rPr lang="zh-CN" altLang="en-US" sz="2000" dirty="0"/>
                  <a:t>华南农业大学学位（毕业）论文要求</a:t>
                </a:r>
                <a:endParaRPr lang="en-US" altLang="zh-CN" sz="2000" dirty="0"/>
              </a:p>
            </p:txBody>
          </p:sp>
        </p:grpSp>
        <p:grpSp>
          <p:nvGrpSpPr>
            <p:cNvPr id="10" name="iṡliḋe"/>
            <p:cNvGrpSpPr/>
            <p:nvPr/>
          </p:nvGrpSpPr>
          <p:grpSpPr>
            <a:xfrm>
              <a:off x="1929251" y="3326375"/>
              <a:ext cx="4795399" cy="624349"/>
              <a:chOff x="2034026" y="3326376"/>
              <a:chExt cx="4795399" cy="624349"/>
            </a:xfrm>
          </p:grpSpPr>
          <p:sp>
            <p:nvSpPr>
              <p:cNvPr id="21" name="îśḷíde"/>
              <p:cNvSpPr/>
              <p:nvPr/>
            </p:nvSpPr>
            <p:spPr>
              <a:xfrm>
                <a:off x="2034026" y="3326376"/>
                <a:ext cx="624349" cy="62434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r>
                  <a:rPr lang="en-US" altLang="zh-CN">
                    <a:solidFill>
                      <a:schemeClr val="bg1"/>
                    </a:solidFill>
                    <a:latin typeface="Impact" panose="020B0806030902050204" pitchFamily="34" charset="0"/>
                  </a:rPr>
                  <a:t>03</a:t>
                </a:r>
              </a:p>
            </p:txBody>
          </p:sp>
          <p:sp>
            <p:nvSpPr>
              <p:cNvPr id="22" name="îşḻîḋè"/>
              <p:cNvSpPr/>
              <p:nvPr/>
            </p:nvSpPr>
            <p:spPr bwMode="auto">
              <a:xfrm>
                <a:off x="2763151" y="3466328"/>
                <a:ext cx="4066274" cy="344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20000"/>
                  </a:lnSpc>
                </a:pPr>
                <a:r>
                  <a:rPr lang="zh-CN" altLang="en-US" sz="2000" dirty="0"/>
                  <a:t>国内外常用检测系统</a:t>
                </a:r>
                <a:endParaRPr lang="en-US" altLang="zh-CN" sz="2000" dirty="0"/>
              </a:p>
            </p:txBody>
          </p:sp>
        </p:grpSp>
        <p:grpSp>
          <p:nvGrpSpPr>
            <p:cNvPr id="11" name="îṣlidê"/>
            <p:cNvGrpSpPr/>
            <p:nvPr/>
          </p:nvGrpSpPr>
          <p:grpSpPr>
            <a:xfrm>
              <a:off x="1929251" y="4118840"/>
              <a:ext cx="4795399" cy="624349"/>
              <a:chOff x="2034026" y="4161896"/>
              <a:chExt cx="4795399" cy="624349"/>
            </a:xfrm>
          </p:grpSpPr>
          <p:sp>
            <p:nvSpPr>
              <p:cNvPr id="19" name="ïṩḻiďê"/>
              <p:cNvSpPr/>
              <p:nvPr/>
            </p:nvSpPr>
            <p:spPr>
              <a:xfrm>
                <a:off x="2034026" y="4161896"/>
                <a:ext cx="624349" cy="62434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r>
                  <a:rPr lang="en-US" altLang="zh-CN" dirty="0">
                    <a:solidFill>
                      <a:schemeClr val="bg1"/>
                    </a:solidFill>
                    <a:latin typeface="Impact" panose="020B0806030902050204" pitchFamily="34" charset="0"/>
                  </a:rPr>
                  <a:t>04</a:t>
                </a:r>
              </a:p>
            </p:txBody>
          </p:sp>
          <p:sp>
            <p:nvSpPr>
              <p:cNvPr id="20" name="isļídé"/>
              <p:cNvSpPr/>
              <p:nvPr/>
            </p:nvSpPr>
            <p:spPr bwMode="auto">
              <a:xfrm>
                <a:off x="2763151" y="4301848"/>
                <a:ext cx="4066274" cy="344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20000"/>
                  </a:lnSpc>
                </a:pPr>
                <a:r>
                  <a:rPr lang="zh-CN" altLang="en-US" sz="2000" dirty="0"/>
                  <a:t>论文降重方法</a:t>
                </a:r>
                <a:endParaRPr lang="en-US" altLang="zh-CN" sz="2000" dirty="0"/>
              </a:p>
            </p:txBody>
          </p:sp>
        </p:grpSp>
        <p:cxnSp>
          <p:nvCxnSpPr>
            <p:cNvPr id="13" name="直接连接符 12"/>
            <p:cNvCxnSpPr/>
            <p:nvPr/>
          </p:nvCxnSpPr>
          <p:spPr>
            <a:xfrm>
              <a:off x="2762250" y="2449852"/>
              <a:ext cx="3600450"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2762250" y="3242317"/>
              <a:ext cx="3600450"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2762250" y="4034782"/>
              <a:ext cx="3600450"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 name="文本框 1"/>
          <p:cNvSpPr txBox="1"/>
          <p:nvPr/>
        </p:nvSpPr>
        <p:spPr>
          <a:xfrm>
            <a:off x="726315" y="104099"/>
            <a:ext cx="4031873" cy="1015663"/>
          </a:xfrm>
          <a:prstGeom prst="rect">
            <a:avLst/>
          </a:prstGeom>
          <a:noFill/>
        </p:spPr>
        <p:txBody>
          <a:bodyPr wrap="none" rtlCol="0">
            <a:spAutoFit/>
          </a:bodyPr>
          <a:lstStyle/>
          <a:p>
            <a:r>
              <a:rPr lang="zh-CN" altLang="en-US" sz="6000" b="1" dirty="0"/>
              <a:t>主要内容：</a:t>
            </a:r>
          </a:p>
        </p:txBody>
      </p:sp>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669923" y="259259"/>
            <a:ext cx="10265931" cy="769441"/>
          </a:xfrm>
          <a:prstGeom prst="rect">
            <a:avLst/>
          </a:prstGeom>
        </p:spPr>
        <p:txBody>
          <a:bodyPr wrap="square">
            <a:spAutoFit/>
          </a:bodyPr>
          <a:lstStyle/>
          <a:p>
            <a:r>
              <a:rPr lang="zh-CN" altLang="en-US" sz="4400" b="1" dirty="0" smtClean="0">
                <a:latin typeface="微软雅黑" panose="020B0503020204020204" pitchFamily="34" charset="-122"/>
                <a:ea typeface="微软雅黑" panose="020B0503020204020204" pitchFamily="34" charset="-122"/>
                <a:cs typeface="+mj-cs"/>
                <a:sym typeface="微软雅黑" panose="020B0503020204020204" pitchFamily="34" charset="-122"/>
              </a:rPr>
              <a:t>问题：</a:t>
            </a:r>
            <a:r>
              <a:rPr lang="en-US" altLang="zh-CN" sz="4400" b="1" dirty="0" smtClean="0">
                <a:latin typeface="微软雅黑" panose="020B0503020204020204" pitchFamily="34" charset="-122"/>
                <a:ea typeface="微软雅黑" panose="020B0503020204020204" pitchFamily="34" charset="-122"/>
                <a:cs typeface="+mj-cs"/>
                <a:sym typeface="微软雅黑" panose="020B0503020204020204" pitchFamily="34" charset="-122"/>
              </a:rPr>
              <a:t> </a:t>
            </a:r>
            <a:r>
              <a:rPr lang="zh-CN" altLang="en-US" sz="4400" b="1" dirty="0">
                <a:latin typeface="微软雅黑" panose="020B0503020204020204" pitchFamily="34" charset="-122"/>
                <a:ea typeface="微软雅黑" panose="020B0503020204020204" pitchFamily="34" charset="-122"/>
                <a:cs typeface="+mj-cs"/>
                <a:sym typeface="微软雅黑" panose="020B0503020204020204" pitchFamily="34" charset="-122"/>
              </a:rPr>
              <a:t>论文表格</a:t>
            </a:r>
            <a:r>
              <a:rPr lang="zh-CN" altLang="en-US" sz="4400" b="1" dirty="0">
                <a:latin typeface="微软雅黑" panose="020B0503020204020204" pitchFamily="34" charset="-122"/>
                <a:ea typeface="微软雅黑" panose="020B0503020204020204" pitchFamily="34" charset="-122"/>
                <a:cs typeface="+mj-cs"/>
              </a:rPr>
              <a:t>参与查重吗❓</a:t>
            </a:r>
            <a:endParaRPr lang="zh-CN" altLang="en-US" sz="4400" b="1" dirty="0">
              <a:latin typeface="微软雅黑" panose="020B0503020204020204" pitchFamily="34" charset="-122"/>
              <a:ea typeface="微软雅黑" panose="020B0503020204020204" pitchFamily="34" charset="-122"/>
              <a:cs typeface="+mj-cs"/>
              <a:sym typeface="微软雅黑" panose="020B0503020204020204" pitchFamily="34" charset="-122"/>
            </a:endParaRPr>
          </a:p>
        </p:txBody>
      </p:sp>
      <p:sp>
        <p:nvSpPr>
          <p:cNvPr id="7" name="文本框 6"/>
          <p:cNvSpPr txBox="1"/>
          <p:nvPr/>
        </p:nvSpPr>
        <p:spPr>
          <a:xfrm>
            <a:off x="463993" y="5780834"/>
            <a:ext cx="7867207" cy="584775"/>
          </a:xfrm>
          <a:prstGeom prst="rect">
            <a:avLst/>
          </a:prstGeom>
          <a:noFill/>
        </p:spPr>
        <p:txBody>
          <a:bodyPr wrap="square" rtlCol="0">
            <a:spAutoFit/>
          </a:bodyPr>
          <a:lstStyle/>
          <a:p>
            <a:r>
              <a:rPr lang="zh-CN" altLang="en-US" sz="1400" b="1" dirty="0">
                <a:solidFill>
                  <a:srgbClr val="FF0000"/>
                </a:solidFill>
              </a:rPr>
              <a:t>参见：</a:t>
            </a:r>
            <a:r>
              <a:rPr lang="zh-CN" altLang="en-US" sz="1600" b="1" dirty="0"/>
              <a:t>学术盒子</a:t>
            </a:r>
            <a:r>
              <a:rPr lang="en-US" altLang="zh-CN" sz="1600" b="1" dirty="0"/>
              <a:t>.</a:t>
            </a:r>
            <a:r>
              <a:rPr lang="zh-CN" altLang="en-US" sz="1600" b="1" dirty="0"/>
              <a:t>论文查重中表格参与查重吗？</a:t>
            </a:r>
            <a:r>
              <a:rPr lang="en-US" altLang="zh-CN" sz="1600" b="1" dirty="0"/>
              <a:t>[EB/OL]. (2022-10-15)[2023-03-30]. https://www.xueshubox.com/studybad/18455.html</a:t>
            </a:r>
            <a:endParaRPr lang="zh-CN" altLang="en-US" sz="1600" dirty="0">
              <a:solidFill>
                <a:srgbClr val="0000FF"/>
              </a:solidFill>
            </a:endParaRPr>
          </a:p>
        </p:txBody>
      </p:sp>
      <p:pic>
        <p:nvPicPr>
          <p:cNvPr id="2" name="图片 1"/>
          <p:cNvPicPr>
            <a:picLocks noChangeAspect="1"/>
          </p:cNvPicPr>
          <p:nvPr/>
        </p:nvPicPr>
        <p:blipFill>
          <a:blip r:embed="rId3"/>
          <a:stretch>
            <a:fillRect/>
          </a:stretch>
        </p:blipFill>
        <p:spPr>
          <a:xfrm>
            <a:off x="281875" y="1028700"/>
            <a:ext cx="7901543" cy="4371429"/>
          </a:xfrm>
          <a:prstGeom prst="rect">
            <a:avLst/>
          </a:prstGeom>
        </p:spPr>
      </p:pic>
      <p:sp>
        <p:nvSpPr>
          <p:cNvPr id="4" name="圆角矩形 3"/>
          <p:cNvSpPr/>
          <p:nvPr/>
        </p:nvSpPr>
        <p:spPr>
          <a:xfrm>
            <a:off x="581891" y="2670475"/>
            <a:ext cx="600364" cy="48952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9023927" y="1558036"/>
            <a:ext cx="2662815" cy="3908762"/>
          </a:xfrm>
          <a:prstGeom prst="rect">
            <a:avLst/>
          </a:prstGeom>
          <a:noFill/>
        </p:spPr>
        <p:txBody>
          <a:bodyPr wrap="square" rtlCol="0">
            <a:spAutoFit/>
          </a:bodyPr>
          <a:lstStyle/>
          <a:p>
            <a:r>
              <a:rPr lang="zh-CN" altLang="en-US" sz="4000" b="1" dirty="0">
                <a:solidFill>
                  <a:srgbClr val="FF0000"/>
                </a:solidFill>
              </a:rPr>
              <a:t>点评：</a:t>
            </a:r>
            <a:endParaRPr lang="en-US" altLang="zh-CN" sz="4000" b="1" dirty="0">
              <a:solidFill>
                <a:srgbClr val="FF0000"/>
              </a:solidFill>
            </a:endParaRPr>
          </a:p>
          <a:p>
            <a:r>
              <a:rPr lang="en-US" altLang="zh-CN" sz="2000" dirty="0">
                <a:solidFill>
                  <a:srgbClr val="0000FF"/>
                </a:solidFill>
              </a:rPr>
              <a:t>1.</a:t>
            </a:r>
            <a:r>
              <a:rPr lang="zh-CN" altLang="en-US" sz="2000" dirty="0">
                <a:solidFill>
                  <a:srgbClr val="0000FF"/>
                </a:solidFill>
              </a:rPr>
              <a:t>若实在有需要，可以截图，并做规范的引用。</a:t>
            </a:r>
            <a:endParaRPr lang="en-US" altLang="zh-CN" sz="2000" dirty="0">
              <a:solidFill>
                <a:srgbClr val="0000FF"/>
              </a:solidFill>
            </a:endParaRPr>
          </a:p>
          <a:p>
            <a:r>
              <a:rPr lang="en-US" altLang="zh-CN" sz="2000" dirty="0">
                <a:solidFill>
                  <a:srgbClr val="0000FF"/>
                </a:solidFill>
              </a:rPr>
              <a:t>2.</a:t>
            </a:r>
            <a:r>
              <a:rPr lang="zh-CN" altLang="en-US" sz="2000" dirty="0">
                <a:solidFill>
                  <a:srgbClr val="0000FF"/>
                </a:solidFill>
              </a:rPr>
              <a:t>最好的处理就是数据和分析原创则不易重复。</a:t>
            </a:r>
            <a:endParaRPr lang="en-US" altLang="zh-CN" sz="2000" dirty="0">
              <a:solidFill>
                <a:srgbClr val="0000FF"/>
              </a:solidFill>
            </a:endParaRPr>
          </a:p>
          <a:p>
            <a:r>
              <a:rPr lang="en-US" altLang="zh-CN" sz="2000" dirty="0">
                <a:solidFill>
                  <a:srgbClr val="0000FF"/>
                </a:solidFill>
              </a:rPr>
              <a:t>3.</a:t>
            </a:r>
            <a:r>
              <a:rPr lang="zh-CN" altLang="en-US" sz="2000" dirty="0">
                <a:solidFill>
                  <a:srgbClr val="0000FF"/>
                </a:solidFill>
              </a:rPr>
              <a:t>论文本身允许一定的重复率，在合适的范围内可以根据需要来直接引用表格。</a:t>
            </a:r>
            <a:r>
              <a:rPr lang="en-US" altLang="zh-CN" sz="2800" dirty="0">
                <a:solidFill>
                  <a:srgbClr val="0000FF"/>
                </a:solidFill>
              </a:rPr>
              <a:t>   </a:t>
            </a:r>
            <a:endParaRPr lang="zh-CN" altLang="en-US" sz="2800" dirty="0">
              <a:solidFill>
                <a:srgbClr val="0000FF"/>
              </a:solidFill>
            </a:endParaRPr>
          </a:p>
        </p:txBody>
      </p:sp>
    </p:spTree>
    <p:extLst>
      <p:ext uri="{BB962C8B-B14F-4D97-AF65-F5344CB8AC3E}">
        <p14:creationId xmlns:p14="http://schemas.microsoft.com/office/powerpoint/2010/main" val="1523960863"/>
      </p:ext>
    </p:extLst>
  </p:cSld>
  <p:clrMapOvr>
    <a:masterClrMapping/>
  </p:clrMapOvr>
  <p:transition spd="slow" advTm="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iterate type="lt">
                                    <p:tmPct val="10000"/>
                                  </p:iterate>
                                  <p:childTnLst>
                                    <p:set>
                                      <p:cBhvr>
                                        <p:cTn id="6" dur="1" fill="hold">
                                          <p:stCondLst>
                                            <p:cond delay="0"/>
                                          </p:stCondLst>
                                        </p:cTn>
                                        <p:tgtEl>
                                          <p:spTgt spid="9"/>
                                        </p:tgtEl>
                                        <p:attrNameLst>
                                          <p:attrName>style.visibility</p:attrName>
                                        </p:attrNameLst>
                                      </p:cBhvr>
                                      <p:to>
                                        <p:strVal val="visible"/>
                                      </p:to>
                                    </p:set>
                                    <p:anim calcmode="lin" valueType="num">
                                      <p:cBhvr additive="base">
                                        <p:cTn id="7" dur="600" fill="hold"/>
                                        <p:tgtEl>
                                          <p:spTgt spid="9"/>
                                        </p:tgtEl>
                                        <p:attrNameLst>
                                          <p:attrName>ppt_x</p:attrName>
                                        </p:attrNameLst>
                                      </p:cBhvr>
                                      <p:tavLst>
                                        <p:tav tm="0">
                                          <p:val>
                                            <p:strVal val="1+#ppt_w/2"/>
                                          </p:val>
                                        </p:tav>
                                        <p:tav tm="100000">
                                          <p:val>
                                            <p:strVal val="#ppt_x"/>
                                          </p:val>
                                        </p:tav>
                                      </p:tavLst>
                                    </p:anim>
                                    <p:anim calcmode="lin" valueType="num">
                                      <p:cBhvr additive="base">
                                        <p:cTn id="8" dur="6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15651" y="384165"/>
            <a:ext cx="10515600" cy="1325563"/>
          </a:xfrm>
        </p:spPr>
        <p:txBody>
          <a:bodyPr>
            <a:normAutofit fontScale="90000"/>
          </a:bodyPr>
          <a:lstStyle/>
          <a:p>
            <a:r>
              <a:rPr lang="en-US" altLang="zh-CN" b="1" dirty="0" smtClean="0"/>
              <a:t>1.5  </a:t>
            </a:r>
            <a:r>
              <a:rPr lang="zh-CN" altLang="en-US" b="1" dirty="0" smtClean="0"/>
              <a:t>如何规范自己的学术行为？按“</a:t>
            </a:r>
            <a:r>
              <a:rPr lang="zh-CN" altLang="en-US" b="1" dirty="0" smtClean="0">
                <a:solidFill>
                  <a:srgbClr val="FF0000"/>
                </a:solidFill>
              </a:rPr>
              <a:t>规</a:t>
            </a:r>
            <a:r>
              <a:rPr lang="zh-CN" altLang="en-US" b="1" dirty="0" smtClean="0"/>
              <a:t>”办事</a:t>
            </a:r>
            <a:r>
              <a:rPr lang="en-US" altLang="zh-CN" b="1" dirty="0" smtClean="0"/>
              <a:t/>
            </a:r>
            <a:br>
              <a:rPr lang="en-US" altLang="zh-CN" b="1" dirty="0" smtClean="0"/>
            </a:br>
            <a:r>
              <a:rPr lang="en-US" altLang="zh-CN" sz="2800" dirty="0" smtClean="0"/>
              <a:t>2023</a:t>
            </a:r>
            <a:r>
              <a:rPr lang="zh-CN" altLang="en-US" sz="2800" dirty="0"/>
              <a:t>年</a:t>
            </a:r>
            <a:r>
              <a:rPr lang="en-US" altLang="zh-CN" sz="2800" dirty="0"/>
              <a:t>7</a:t>
            </a:r>
            <a:r>
              <a:rPr lang="zh-CN" altLang="en-US" sz="2800" dirty="0"/>
              <a:t>月</a:t>
            </a:r>
            <a:r>
              <a:rPr lang="en-US" altLang="zh-CN" sz="2800" dirty="0"/>
              <a:t>1</a:t>
            </a:r>
            <a:r>
              <a:rPr lang="zh-CN" altLang="en-US" sz="2800" dirty="0"/>
              <a:t>日起，新版国家标准</a:t>
            </a:r>
            <a:r>
              <a:rPr lang="en-US" altLang="zh-CN" sz="2800" dirty="0" smtClean="0">
                <a:hlinkClick r:id="rId2"/>
              </a:rPr>
              <a:t>《</a:t>
            </a:r>
            <a:r>
              <a:rPr lang="zh-CN" altLang="en-US" b="1" dirty="0">
                <a:hlinkClick r:id="rId2"/>
              </a:rPr>
              <a:t> </a:t>
            </a:r>
            <a:r>
              <a:rPr lang="en-US" altLang="zh-CN" sz="2800" b="1" dirty="0">
                <a:hlinkClick r:id="rId2"/>
              </a:rPr>
              <a:t>GB/T 7713.2-2022</a:t>
            </a:r>
            <a:r>
              <a:rPr lang="zh-CN" altLang="en-US" sz="2800" b="1" dirty="0">
                <a:hlinkClick r:id="rId2"/>
              </a:rPr>
              <a:t>学术论文编写规则</a:t>
            </a:r>
            <a:r>
              <a:rPr lang="en-US" altLang="zh-CN" sz="2800" dirty="0" smtClean="0">
                <a:hlinkClick r:id="rId2"/>
              </a:rPr>
              <a:t>》</a:t>
            </a:r>
            <a:endParaRPr lang="zh-CN" altLang="en-US" sz="2800" dirty="0"/>
          </a:p>
        </p:txBody>
      </p:sp>
      <p:sp>
        <p:nvSpPr>
          <p:cNvPr id="3" name="页脚占位符 2"/>
          <p:cNvSpPr>
            <a:spLocks noGrp="1"/>
          </p:cNvSpPr>
          <p:nvPr>
            <p:ph type="ftr" sz="quarter" idx="11"/>
          </p:nvPr>
        </p:nvSpPr>
        <p:spPr/>
        <p:txBody>
          <a:bodyPr/>
          <a:lstStyle/>
          <a:p>
            <a:r>
              <a:rPr lang="en-US" altLang="zh-CN" smtClean="0"/>
              <a:t>www.islide.cc</a:t>
            </a:r>
            <a:endParaRPr lang="zh-CN" altLang="en-US" dirty="0"/>
          </a:p>
        </p:txBody>
      </p:sp>
      <p:sp>
        <p:nvSpPr>
          <p:cNvPr id="4" name="灯片编号占位符 3"/>
          <p:cNvSpPr>
            <a:spLocks noGrp="1"/>
          </p:cNvSpPr>
          <p:nvPr>
            <p:ph type="sldNum" sz="quarter" idx="12"/>
          </p:nvPr>
        </p:nvSpPr>
        <p:spPr/>
        <p:txBody>
          <a:bodyPr/>
          <a:lstStyle/>
          <a:p>
            <a:fld id="{5DD3DB80-B894-403A-B48E-6FDC1A72010E}" type="slidenum">
              <a:rPr lang="zh-CN" altLang="en-US" smtClean="0"/>
              <a:t>21</a:t>
            </a:fld>
            <a:endParaRPr lang="zh-CN" altLang="en-US"/>
          </a:p>
        </p:txBody>
      </p:sp>
      <p:pic>
        <p:nvPicPr>
          <p:cNvPr id="5" name="图片 4"/>
          <p:cNvPicPr>
            <a:picLocks noChangeAspect="1"/>
          </p:cNvPicPr>
          <p:nvPr/>
        </p:nvPicPr>
        <p:blipFill>
          <a:blip r:embed="rId3"/>
          <a:stretch>
            <a:fillRect/>
          </a:stretch>
        </p:blipFill>
        <p:spPr>
          <a:xfrm>
            <a:off x="630810" y="1739654"/>
            <a:ext cx="11086708" cy="5674528"/>
          </a:xfrm>
          <a:prstGeom prst="rect">
            <a:avLst/>
          </a:prstGeom>
        </p:spPr>
      </p:pic>
    </p:spTree>
    <p:extLst>
      <p:ext uri="{BB962C8B-B14F-4D97-AF65-F5344CB8AC3E}">
        <p14:creationId xmlns:p14="http://schemas.microsoft.com/office/powerpoint/2010/main" val="409522904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15651" y="0"/>
            <a:ext cx="10515600" cy="1325563"/>
          </a:xfrm>
        </p:spPr>
        <p:txBody>
          <a:bodyPr>
            <a:normAutofit/>
          </a:bodyPr>
          <a:lstStyle/>
          <a:p>
            <a:r>
              <a:rPr lang="en-US" altLang="zh-CN" sz="2800" dirty="0"/>
              <a:t>2023</a:t>
            </a:r>
            <a:r>
              <a:rPr lang="zh-CN" altLang="en-US" sz="2800" dirty="0"/>
              <a:t>年</a:t>
            </a:r>
            <a:r>
              <a:rPr lang="en-US" altLang="zh-CN" sz="2800" dirty="0"/>
              <a:t>7</a:t>
            </a:r>
            <a:r>
              <a:rPr lang="zh-CN" altLang="en-US" sz="2800" dirty="0"/>
              <a:t>月</a:t>
            </a:r>
            <a:r>
              <a:rPr lang="en-US" altLang="zh-CN" sz="2800" dirty="0"/>
              <a:t>1</a:t>
            </a:r>
            <a:r>
              <a:rPr lang="zh-CN" altLang="en-US" sz="2800" dirty="0"/>
              <a:t>日起，新版国家标准</a:t>
            </a:r>
            <a:r>
              <a:rPr lang="en-US" altLang="zh-CN" sz="2800" dirty="0" smtClean="0">
                <a:hlinkClick r:id="rId2"/>
              </a:rPr>
              <a:t>《</a:t>
            </a:r>
            <a:r>
              <a:rPr lang="zh-CN" altLang="en-US" b="1" dirty="0">
                <a:hlinkClick r:id="rId2"/>
              </a:rPr>
              <a:t> </a:t>
            </a:r>
            <a:r>
              <a:rPr lang="en-US" altLang="zh-CN" sz="2800" b="1" dirty="0">
                <a:hlinkClick r:id="rId2"/>
              </a:rPr>
              <a:t>GB/T 7713.2-2022</a:t>
            </a:r>
            <a:r>
              <a:rPr lang="zh-CN" altLang="en-US" sz="2800" b="1" dirty="0">
                <a:hlinkClick r:id="rId2"/>
              </a:rPr>
              <a:t>学术论文编写规则</a:t>
            </a:r>
            <a:r>
              <a:rPr lang="en-US" altLang="zh-CN" sz="2800" dirty="0" smtClean="0">
                <a:hlinkClick r:id="rId2"/>
              </a:rPr>
              <a:t>》</a:t>
            </a:r>
            <a:endParaRPr lang="zh-CN" altLang="en-US" sz="2800" dirty="0"/>
          </a:p>
        </p:txBody>
      </p:sp>
      <p:sp>
        <p:nvSpPr>
          <p:cNvPr id="3" name="页脚占位符 2"/>
          <p:cNvSpPr>
            <a:spLocks noGrp="1"/>
          </p:cNvSpPr>
          <p:nvPr>
            <p:ph type="ftr" sz="quarter" idx="11"/>
          </p:nvPr>
        </p:nvSpPr>
        <p:spPr/>
        <p:txBody>
          <a:bodyPr/>
          <a:lstStyle/>
          <a:p>
            <a:r>
              <a:rPr lang="en-US" altLang="zh-CN" smtClean="0"/>
              <a:t>www.islide.cc</a:t>
            </a:r>
            <a:endParaRPr lang="zh-CN" altLang="en-US" dirty="0"/>
          </a:p>
        </p:txBody>
      </p:sp>
      <p:sp>
        <p:nvSpPr>
          <p:cNvPr id="4" name="灯片编号占位符 3"/>
          <p:cNvSpPr>
            <a:spLocks noGrp="1"/>
          </p:cNvSpPr>
          <p:nvPr>
            <p:ph type="sldNum" sz="quarter" idx="12"/>
          </p:nvPr>
        </p:nvSpPr>
        <p:spPr/>
        <p:txBody>
          <a:bodyPr/>
          <a:lstStyle/>
          <a:p>
            <a:fld id="{5DD3DB80-B894-403A-B48E-6FDC1A72010E}" type="slidenum">
              <a:rPr lang="zh-CN" altLang="en-US" smtClean="0"/>
              <a:t>22</a:t>
            </a:fld>
            <a:endParaRPr lang="zh-CN" altLang="en-US"/>
          </a:p>
        </p:txBody>
      </p:sp>
      <p:pic>
        <p:nvPicPr>
          <p:cNvPr id="6" name="图片 5"/>
          <p:cNvPicPr>
            <a:picLocks noChangeAspect="1"/>
          </p:cNvPicPr>
          <p:nvPr/>
        </p:nvPicPr>
        <p:blipFill>
          <a:blip r:embed="rId3"/>
          <a:stretch>
            <a:fillRect/>
          </a:stretch>
        </p:blipFill>
        <p:spPr>
          <a:xfrm>
            <a:off x="715651" y="1197204"/>
            <a:ext cx="10313710" cy="5524271"/>
          </a:xfrm>
          <a:prstGeom prst="rect">
            <a:avLst/>
          </a:prstGeom>
        </p:spPr>
      </p:pic>
    </p:spTree>
    <p:extLst>
      <p:ext uri="{BB962C8B-B14F-4D97-AF65-F5344CB8AC3E}">
        <p14:creationId xmlns:p14="http://schemas.microsoft.com/office/powerpoint/2010/main" val="96526193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15651" y="0"/>
            <a:ext cx="10515600" cy="1325563"/>
          </a:xfrm>
        </p:spPr>
        <p:txBody>
          <a:bodyPr>
            <a:normAutofit/>
          </a:bodyPr>
          <a:lstStyle/>
          <a:p>
            <a:r>
              <a:rPr lang="en-US" altLang="zh-CN" sz="2800" dirty="0"/>
              <a:t>2023</a:t>
            </a:r>
            <a:r>
              <a:rPr lang="zh-CN" altLang="en-US" sz="2800" dirty="0"/>
              <a:t>年</a:t>
            </a:r>
            <a:r>
              <a:rPr lang="en-US" altLang="zh-CN" sz="2800" dirty="0"/>
              <a:t>7</a:t>
            </a:r>
            <a:r>
              <a:rPr lang="zh-CN" altLang="en-US" sz="2800" dirty="0"/>
              <a:t>月</a:t>
            </a:r>
            <a:r>
              <a:rPr lang="en-US" altLang="zh-CN" sz="2800" dirty="0"/>
              <a:t>1</a:t>
            </a:r>
            <a:r>
              <a:rPr lang="zh-CN" altLang="en-US" sz="2800" dirty="0"/>
              <a:t>日起，新版国家标准</a:t>
            </a:r>
            <a:r>
              <a:rPr lang="en-US" altLang="zh-CN" sz="2800" dirty="0" smtClean="0">
                <a:hlinkClick r:id="rId2"/>
              </a:rPr>
              <a:t>《</a:t>
            </a:r>
            <a:r>
              <a:rPr lang="zh-CN" altLang="en-US" b="1" dirty="0">
                <a:hlinkClick r:id="rId2"/>
              </a:rPr>
              <a:t> </a:t>
            </a:r>
            <a:r>
              <a:rPr lang="en-US" altLang="zh-CN" sz="2800" b="1" dirty="0">
                <a:hlinkClick r:id="rId2"/>
              </a:rPr>
              <a:t>GB/T 7713.2-2022</a:t>
            </a:r>
            <a:r>
              <a:rPr lang="zh-CN" altLang="en-US" sz="2800" b="1" dirty="0">
                <a:hlinkClick r:id="rId2"/>
              </a:rPr>
              <a:t>学术论文编写规则</a:t>
            </a:r>
            <a:r>
              <a:rPr lang="en-US" altLang="zh-CN" sz="2800" dirty="0" smtClean="0">
                <a:hlinkClick r:id="rId2"/>
              </a:rPr>
              <a:t>》</a:t>
            </a:r>
            <a:r>
              <a:rPr lang="zh-CN" altLang="en-US" sz="2800" dirty="0">
                <a:hlinkClick r:id="rId3"/>
              </a:rPr>
              <a:t>全文</a:t>
            </a:r>
            <a:endParaRPr lang="zh-CN" altLang="en-US" sz="2800" dirty="0"/>
          </a:p>
        </p:txBody>
      </p:sp>
      <p:sp>
        <p:nvSpPr>
          <p:cNvPr id="3" name="页脚占位符 2"/>
          <p:cNvSpPr>
            <a:spLocks noGrp="1"/>
          </p:cNvSpPr>
          <p:nvPr>
            <p:ph type="ftr" sz="quarter" idx="11"/>
          </p:nvPr>
        </p:nvSpPr>
        <p:spPr/>
        <p:txBody>
          <a:bodyPr/>
          <a:lstStyle/>
          <a:p>
            <a:r>
              <a:rPr lang="en-US" altLang="zh-CN" smtClean="0"/>
              <a:t>www.islide.cc</a:t>
            </a:r>
            <a:endParaRPr lang="zh-CN" altLang="en-US" dirty="0"/>
          </a:p>
        </p:txBody>
      </p:sp>
      <p:sp>
        <p:nvSpPr>
          <p:cNvPr id="4" name="灯片编号占位符 3"/>
          <p:cNvSpPr>
            <a:spLocks noGrp="1"/>
          </p:cNvSpPr>
          <p:nvPr>
            <p:ph type="sldNum" sz="quarter" idx="12"/>
          </p:nvPr>
        </p:nvSpPr>
        <p:spPr/>
        <p:txBody>
          <a:bodyPr/>
          <a:lstStyle/>
          <a:p>
            <a:fld id="{5DD3DB80-B894-403A-B48E-6FDC1A72010E}" type="slidenum">
              <a:rPr lang="zh-CN" altLang="en-US" smtClean="0"/>
              <a:t>23</a:t>
            </a:fld>
            <a:endParaRPr lang="zh-CN" altLang="en-US"/>
          </a:p>
        </p:txBody>
      </p:sp>
      <p:pic>
        <p:nvPicPr>
          <p:cNvPr id="5" name="图片 4"/>
          <p:cNvPicPr>
            <a:picLocks noChangeAspect="1"/>
          </p:cNvPicPr>
          <p:nvPr/>
        </p:nvPicPr>
        <p:blipFill>
          <a:blip r:embed="rId4"/>
          <a:stretch>
            <a:fillRect/>
          </a:stretch>
        </p:blipFill>
        <p:spPr>
          <a:xfrm>
            <a:off x="570225" y="1235146"/>
            <a:ext cx="11051549" cy="5622854"/>
          </a:xfrm>
          <a:prstGeom prst="rect">
            <a:avLst/>
          </a:prstGeom>
        </p:spPr>
      </p:pic>
    </p:spTree>
    <p:extLst>
      <p:ext uri="{BB962C8B-B14F-4D97-AF65-F5344CB8AC3E}">
        <p14:creationId xmlns:p14="http://schemas.microsoft.com/office/powerpoint/2010/main" val="281284053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5DD3DB80-B894-403A-B48E-6FDC1A72010E}" type="slidenum">
              <a:rPr lang="zh-CN" altLang="en-US" smtClean="0"/>
              <a:t>24</a:t>
            </a:fld>
            <a:endParaRPr lang="zh-CN" altLang="en-US"/>
          </a:p>
        </p:txBody>
      </p:sp>
      <p:grpSp>
        <p:nvGrpSpPr>
          <p:cNvPr id="5" name="组合 4">
            <a:extLst>
              <a:ext uri="{FF2B5EF4-FFF2-40B4-BE49-F238E27FC236}">
                <a16:creationId xmlns:a16="http://schemas.microsoft.com/office/drawing/2014/main" id="{81C01EB1-1019-0684-972E-E64B6B2B4C75}"/>
              </a:ext>
            </a:extLst>
          </p:cNvPr>
          <p:cNvGrpSpPr/>
          <p:nvPr/>
        </p:nvGrpSpPr>
        <p:grpSpPr>
          <a:xfrm>
            <a:off x="0" y="0"/>
            <a:ext cx="12192000" cy="6858000"/>
            <a:chOff x="0" y="0"/>
            <a:chExt cx="12192000" cy="6858000"/>
          </a:xfrm>
        </p:grpSpPr>
        <p:sp>
          <p:nvSpPr>
            <p:cNvPr id="6" name="Title">
              <a:extLst>
                <a:ext uri="{FF2B5EF4-FFF2-40B4-BE49-F238E27FC236}">
                  <a16:creationId xmlns:a16="http://schemas.microsoft.com/office/drawing/2014/main" id="{D0C94835-CD71-45C1-E233-F100B7279E6F}"/>
                </a:ext>
              </a:extLst>
            </p:cNvPr>
            <p:cNvSpPr txBox="1"/>
            <p:nvPr/>
          </p:nvSpPr>
          <p:spPr>
            <a:xfrm>
              <a:off x="660400" y="1130300"/>
              <a:ext cx="10858500" cy="461665"/>
            </a:xfrm>
            <a:prstGeom prst="rect">
              <a:avLst/>
            </a:prstGeom>
            <a:noFill/>
          </p:spPr>
          <p:txBody>
            <a:bodyPr vert="horz" wrap="square" rtlCol="0" anchor="t" anchorCtr="0">
              <a:normAutofit/>
            </a:bodyPr>
            <a:lstStyle/>
            <a:p>
              <a:pPr algn="ctr"/>
              <a:r>
                <a:rPr lang="zh-CN" altLang="en-US" sz="2400" b="1" dirty="0" smtClean="0">
                  <a:cs typeface="+mn-ea"/>
                  <a:sym typeface="+mn-lt"/>
                </a:rPr>
                <a:t>一切按照规则来（国内高校毕业</a:t>
              </a:r>
              <a:r>
                <a:rPr lang="en-US" altLang="zh-CN" sz="2400" b="1" dirty="0" smtClean="0">
                  <a:cs typeface="+mn-ea"/>
                  <a:sym typeface="+mn-lt"/>
                </a:rPr>
                <a:t>/</a:t>
              </a:r>
              <a:r>
                <a:rPr lang="zh-CN" altLang="en-US" sz="2400" b="1" dirty="0" smtClean="0">
                  <a:cs typeface="+mn-ea"/>
                  <a:sym typeface="+mn-lt"/>
                </a:rPr>
                <a:t>学位论文均以此为基础）</a:t>
              </a:r>
              <a:endParaRPr lang="zh-CN" altLang="en-US" sz="2400" b="1" dirty="0">
                <a:cs typeface="+mn-ea"/>
                <a:sym typeface="+mn-lt"/>
              </a:endParaRPr>
            </a:p>
          </p:txBody>
        </p:sp>
        <p:sp>
          <p:nvSpPr>
            <p:cNvPr id="7" name="任意多边形: 形状 3">
              <a:extLst>
                <a:ext uri="{FF2B5EF4-FFF2-40B4-BE49-F238E27FC236}">
                  <a16:creationId xmlns:a16="http://schemas.microsoft.com/office/drawing/2014/main" id="{54AAD78D-58EA-0042-3C97-2468CE10A849}"/>
                </a:ext>
              </a:extLst>
            </p:cNvPr>
            <p:cNvSpPr/>
            <p:nvPr/>
          </p:nvSpPr>
          <p:spPr>
            <a:xfrm>
              <a:off x="0" y="0"/>
              <a:ext cx="336550" cy="1361132"/>
            </a:xfrm>
            <a:custGeom>
              <a:avLst/>
              <a:gdLst>
                <a:gd name="connsiteX0" fmla="*/ 0 w 336550"/>
                <a:gd name="connsiteY0" fmla="*/ 0 h 1361132"/>
                <a:gd name="connsiteX1" fmla="*/ 336550 w 336550"/>
                <a:gd name="connsiteY1" fmla="*/ 0 h 1361132"/>
                <a:gd name="connsiteX2" fmla="*/ 336550 w 336550"/>
                <a:gd name="connsiteY2" fmla="*/ 1192857 h 1361132"/>
                <a:gd name="connsiteX3" fmla="*/ 168275 w 336550"/>
                <a:gd name="connsiteY3" fmla="*/ 1361132 h 1361132"/>
                <a:gd name="connsiteX4" fmla="*/ 0 w 336550"/>
                <a:gd name="connsiteY4" fmla="*/ 1192857 h 1361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550" h="1361132">
                  <a:moveTo>
                    <a:pt x="0" y="0"/>
                  </a:moveTo>
                  <a:lnTo>
                    <a:pt x="336550" y="0"/>
                  </a:lnTo>
                  <a:lnTo>
                    <a:pt x="336550" y="1192857"/>
                  </a:lnTo>
                  <a:cubicBezTo>
                    <a:pt x="336550" y="1285793"/>
                    <a:pt x="261211" y="1361132"/>
                    <a:pt x="168275" y="1361132"/>
                  </a:cubicBezTo>
                  <a:cubicBezTo>
                    <a:pt x="75339" y="1361132"/>
                    <a:pt x="0" y="1285793"/>
                    <a:pt x="0" y="1192857"/>
                  </a:cubicBezTo>
                  <a:close/>
                </a:path>
              </a:pathLst>
            </a:custGeom>
            <a:gradFill>
              <a:gsLst>
                <a:gs pos="0">
                  <a:schemeClr val="accent1">
                    <a:lumMod val="5000"/>
                    <a:lumOff val="95000"/>
                    <a:alpha val="0"/>
                  </a:schemeClr>
                </a:gs>
                <a:gs pos="100000">
                  <a:schemeClr val="accent1">
                    <a:lumMod val="30000"/>
                    <a:lumOff val="7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8" name="任意多边形: 形状 4">
              <a:extLst>
                <a:ext uri="{FF2B5EF4-FFF2-40B4-BE49-F238E27FC236}">
                  <a16:creationId xmlns:a16="http://schemas.microsoft.com/office/drawing/2014/main" id="{BECDEE81-DE46-44B2-09A6-7F4196DA7352}"/>
                </a:ext>
              </a:extLst>
            </p:cNvPr>
            <p:cNvSpPr/>
            <p:nvPr/>
          </p:nvSpPr>
          <p:spPr>
            <a:xfrm>
              <a:off x="336550" y="0"/>
              <a:ext cx="336550" cy="967582"/>
            </a:xfrm>
            <a:custGeom>
              <a:avLst/>
              <a:gdLst>
                <a:gd name="connsiteX0" fmla="*/ 0 w 336550"/>
                <a:gd name="connsiteY0" fmla="*/ 0 h 967582"/>
                <a:gd name="connsiteX1" fmla="*/ 336550 w 336550"/>
                <a:gd name="connsiteY1" fmla="*/ 0 h 967582"/>
                <a:gd name="connsiteX2" fmla="*/ 336550 w 336550"/>
                <a:gd name="connsiteY2" fmla="*/ 799307 h 967582"/>
                <a:gd name="connsiteX3" fmla="*/ 168275 w 336550"/>
                <a:gd name="connsiteY3" fmla="*/ 967582 h 967582"/>
                <a:gd name="connsiteX4" fmla="*/ 0 w 336550"/>
                <a:gd name="connsiteY4" fmla="*/ 799307 h 9675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550" h="967582">
                  <a:moveTo>
                    <a:pt x="0" y="0"/>
                  </a:moveTo>
                  <a:lnTo>
                    <a:pt x="336550" y="0"/>
                  </a:lnTo>
                  <a:lnTo>
                    <a:pt x="336550" y="799307"/>
                  </a:lnTo>
                  <a:cubicBezTo>
                    <a:pt x="336550" y="892243"/>
                    <a:pt x="261211" y="967582"/>
                    <a:pt x="168275" y="967582"/>
                  </a:cubicBezTo>
                  <a:cubicBezTo>
                    <a:pt x="75339" y="967582"/>
                    <a:pt x="0" y="892243"/>
                    <a:pt x="0" y="799307"/>
                  </a:cubicBezTo>
                  <a:close/>
                </a:path>
              </a:pathLst>
            </a:custGeom>
            <a:gradFill>
              <a:gsLst>
                <a:gs pos="0">
                  <a:schemeClr val="accent1">
                    <a:lumMod val="5000"/>
                    <a:lumOff val="95000"/>
                    <a:alpha val="0"/>
                  </a:schemeClr>
                </a:gs>
                <a:gs pos="100000">
                  <a:schemeClr val="accent1">
                    <a:lumMod val="40000"/>
                    <a:lumOff val="6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9" name="任意多边形: 形状 5">
              <a:extLst>
                <a:ext uri="{FF2B5EF4-FFF2-40B4-BE49-F238E27FC236}">
                  <a16:creationId xmlns:a16="http://schemas.microsoft.com/office/drawing/2014/main" id="{3ADC60A4-A37D-736C-57FF-BF70E5C62DD0}"/>
                </a:ext>
              </a:extLst>
            </p:cNvPr>
            <p:cNvSpPr/>
            <p:nvPr/>
          </p:nvSpPr>
          <p:spPr>
            <a:xfrm rot="10800000">
              <a:off x="11855450" y="5496868"/>
              <a:ext cx="336550" cy="1361132"/>
            </a:xfrm>
            <a:custGeom>
              <a:avLst/>
              <a:gdLst>
                <a:gd name="connsiteX0" fmla="*/ 0 w 336550"/>
                <a:gd name="connsiteY0" fmla="*/ 0 h 1361132"/>
                <a:gd name="connsiteX1" fmla="*/ 336550 w 336550"/>
                <a:gd name="connsiteY1" fmla="*/ 0 h 1361132"/>
                <a:gd name="connsiteX2" fmla="*/ 336550 w 336550"/>
                <a:gd name="connsiteY2" fmla="*/ 1192857 h 1361132"/>
                <a:gd name="connsiteX3" fmla="*/ 168275 w 336550"/>
                <a:gd name="connsiteY3" fmla="*/ 1361132 h 1361132"/>
                <a:gd name="connsiteX4" fmla="*/ 0 w 336550"/>
                <a:gd name="connsiteY4" fmla="*/ 1192857 h 1361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550" h="1361132">
                  <a:moveTo>
                    <a:pt x="0" y="0"/>
                  </a:moveTo>
                  <a:lnTo>
                    <a:pt x="336550" y="0"/>
                  </a:lnTo>
                  <a:lnTo>
                    <a:pt x="336550" y="1192857"/>
                  </a:lnTo>
                  <a:cubicBezTo>
                    <a:pt x="336550" y="1285793"/>
                    <a:pt x="261211" y="1361132"/>
                    <a:pt x="168275" y="1361132"/>
                  </a:cubicBezTo>
                  <a:cubicBezTo>
                    <a:pt x="75339" y="1361132"/>
                    <a:pt x="0" y="1285793"/>
                    <a:pt x="0" y="1192857"/>
                  </a:cubicBezTo>
                  <a:close/>
                </a:path>
              </a:pathLst>
            </a:custGeom>
            <a:gradFill>
              <a:gsLst>
                <a:gs pos="0">
                  <a:schemeClr val="accent1">
                    <a:lumMod val="5000"/>
                    <a:lumOff val="95000"/>
                    <a:alpha val="0"/>
                  </a:schemeClr>
                </a:gs>
                <a:gs pos="100000">
                  <a:schemeClr val="accent1">
                    <a:lumMod val="30000"/>
                    <a:lumOff val="7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10" name="任意多边形: 形状 6">
              <a:extLst>
                <a:ext uri="{FF2B5EF4-FFF2-40B4-BE49-F238E27FC236}">
                  <a16:creationId xmlns:a16="http://schemas.microsoft.com/office/drawing/2014/main" id="{30F67360-114A-F964-5358-921726A409F5}"/>
                </a:ext>
              </a:extLst>
            </p:cNvPr>
            <p:cNvSpPr/>
            <p:nvPr/>
          </p:nvSpPr>
          <p:spPr>
            <a:xfrm rot="10800000">
              <a:off x="11518900" y="5890418"/>
              <a:ext cx="336550" cy="967582"/>
            </a:xfrm>
            <a:custGeom>
              <a:avLst/>
              <a:gdLst>
                <a:gd name="connsiteX0" fmla="*/ 0 w 336550"/>
                <a:gd name="connsiteY0" fmla="*/ 0 h 967582"/>
                <a:gd name="connsiteX1" fmla="*/ 336550 w 336550"/>
                <a:gd name="connsiteY1" fmla="*/ 0 h 967582"/>
                <a:gd name="connsiteX2" fmla="*/ 336550 w 336550"/>
                <a:gd name="connsiteY2" fmla="*/ 799307 h 967582"/>
                <a:gd name="connsiteX3" fmla="*/ 168275 w 336550"/>
                <a:gd name="connsiteY3" fmla="*/ 967582 h 967582"/>
                <a:gd name="connsiteX4" fmla="*/ 0 w 336550"/>
                <a:gd name="connsiteY4" fmla="*/ 799307 h 9675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550" h="967582">
                  <a:moveTo>
                    <a:pt x="0" y="0"/>
                  </a:moveTo>
                  <a:lnTo>
                    <a:pt x="336550" y="0"/>
                  </a:lnTo>
                  <a:lnTo>
                    <a:pt x="336550" y="799307"/>
                  </a:lnTo>
                  <a:cubicBezTo>
                    <a:pt x="336550" y="892243"/>
                    <a:pt x="261211" y="967582"/>
                    <a:pt x="168275" y="967582"/>
                  </a:cubicBezTo>
                  <a:cubicBezTo>
                    <a:pt x="75339" y="967582"/>
                    <a:pt x="0" y="892243"/>
                    <a:pt x="0" y="799307"/>
                  </a:cubicBezTo>
                  <a:close/>
                </a:path>
              </a:pathLst>
            </a:custGeom>
            <a:gradFill>
              <a:gsLst>
                <a:gs pos="0">
                  <a:schemeClr val="accent1">
                    <a:lumMod val="5000"/>
                    <a:lumOff val="95000"/>
                    <a:alpha val="0"/>
                  </a:schemeClr>
                </a:gs>
                <a:gs pos="100000">
                  <a:schemeClr val="accent1">
                    <a:lumMod val="40000"/>
                    <a:lumOff val="6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grpSp>
          <p:nvGrpSpPr>
            <p:cNvPr id="11" name="组合 10">
              <a:extLst>
                <a:ext uri="{FF2B5EF4-FFF2-40B4-BE49-F238E27FC236}">
                  <a16:creationId xmlns:a16="http://schemas.microsoft.com/office/drawing/2014/main" id="{DC180C56-3A58-C9BE-94F9-B552D691A10E}"/>
                </a:ext>
              </a:extLst>
            </p:cNvPr>
            <p:cNvGrpSpPr/>
            <p:nvPr/>
          </p:nvGrpSpPr>
          <p:grpSpPr>
            <a:xfrm>
              <a:off x="825887" y="2174925"/>
              <a:ext cx="2393303" cy="3552775"/>
              <a:chOff x="1359885" y="1892598"/>
              <a:chExt cx="2565430" cy="3808291"/>
            </a:xfrm>
          </p:grpSpPr>
          <p:cxnSp>
            <p:nvCxnSpPr>
              <p:cNvPr id="30" name="Line1">
                <a:extLst>
                  <a:ext uri="{FF2B5EF4-FFF2-40B4-BE49-F238E27FC236}">
                    <a16:creationId xmlns:a16="http://schemas.microsoft.com/office/drawing/2014/main" id="{A51B7880-CE1B-C4FE-37CD-69F29FBBE1D9}"/>
                  </a:ext>
                </a:extLst>
              </p:cNvPr>
              <p:cNvCxnSpPr>
                <a:cxnSpLocks/>
                <a:stCxn id="31" idx="2"/>
                <a:endCxn id="32" idx="0"/>
              </p:cNvCxnSpPr>
              <p:nvPr/>
            </p:nvCxnSpPr>
            <p:spPr>
              <a:xfrm>
                <a:off x="2642601" y="2817954"/>
                <a:ext cx="0" cy="371152"/>
              </a:xfrm>
              <a:prstGeom prst="line">
                <a:avLst/>
              </a:prstGeom>
            </p:spPr>
            <p:style>
              <a:lnRef idx="1">
                <a:schemeClr val="accent1"/>
              </a:lnRef>
              <a:fillRef idx="0">
                <a:schemeClr val="accent1"/>
              </a:fillRef>
              <a:effectRef idx="0">
                <a:schemeClr val="accent1"/>
              </a:effectRef>
              <a:fontRef idx="minor">
                <a:schemeClr val="tx1"/>
              </a:fontRef>
            </p:style>
          </p:cxnSp>
          <p:sp>
            <p:nvSpPr>
              <p:cNvPr id="31" name="Bullet1">
                <a:extLst>
                  <a:ext uri="{FF2B5EF4-FFF2-40B4-BE49-F238E27FC236}">
                    <a16:creationId xmlns:a16="http://schemas.microsoft.com/office/drawing/2014/main" id="{5E0E6613-073A-0811-3313-A3C70790DB28}"/>
                  </a:ext>
                </a:extLst>
              </p:cNvPr>
              <p:cNvSpPr/>
              <p:nvPr/>
            </p:nvSpPr>
            <p:spPr>
              <a:xfrm>
                <a:off x="1359885" y="1892598"/>
                <a:ext cx="2565430" cy="925356"/>
              </a:xfrm>
              <a:prstGeom prst="roundRect">
                <a:avLst>
                  <a:gd name="adj" fmla="val 8000"/>
                </a:avLst>
              </a:prstGeom>
              <a:solidFill>
                <a:schemeClr val="accent1">
                  <a:alpha val="15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wrap="square" lIns="163440" tIns="45720" rIns="91440" bIns="45720" rtlCol="0" anchor="ctr">
                <a:normAutofit/>
              </a:bodyPr>
              <a:lstStyle/>
              <a:p>
                <a:r>
                  <a:rPr lang="zh-CN" altLang="en-US" b="1" dirty="0" smtClean="0">
                    <a:solidFill>
                      <a:schemeClr val="tx1"/>
                    </a:solidFill>
                    <a:cs typeface="+mn-ea"/>
                    <a:sym typeface="+mn-lt"/>
                  </a:rPr>
                  <a:t>总体构架</a:t>
                </a:r>
                <a:endParaRPr lang="zh-CN" altLang="en-US" b="1" dirty="0">
                  <a:solidFill>
                    <a:schemeClr val="tx1"/>
                  </a:solidFill>
                  <a:cs typeface="+mn-ea"/>
                  <a:sym typeface="+mn-lt"/>
                </a:endParaRPr>
              </a:p>
            </p:txBody>
          </p:sp>
          <p:sp>
            <p:nvSpPr>
              <p:cNvPr id="32" name="ComponentBackground1">
                <a:extLst>
                  <a:ext uri="{FF2B5EF4-FFF2-40B4-BE49-F238E27FC236}">
                    <a16:creationId xmlns:a16="http://schemas.microsoft.com/office/drawing/2014/main" id="{304F17B4-7CDE-8BB2-A773-970BCC0567A5}"/>
                  </a:ext>
                </a:extLst>
              </p:cNvPr>
              <p:cNvSpPr/>
              <p:nvPr/>
            </p:nvSpPr>
            <p:spPr>
              <a:xfrm>
                <a:off x="1359885" y="3189107"/>
                <a:ext cx="2565430" cy="2511782"/>
              </a:xfrm>
              <a:prstGeom prst="roundRect">
                <a:avLst>
                  <a:gd name="adj" fmla="val 8000"/>
                </a:avLst>
              </a:prstGeom>
              <a:solidFill>
                <a:schemeClr val="accent1">
                  <a:alpha val="15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3" name="Number1">
                <a:extLst>
                  <a:ext uri="{FF2B5EF4-FFF2-40B4-BE49-F238E27FC236}">
                    <a16:creationId xmlns:a16="http://schemas.microsoft.com/office/drawing/2014/main" id="{9E7DF146-3448-1A1A-A5EB-B8E33EDAD8D7}"/>
                  </a:ext>
                </a:extLst>
              </p:cNvPr>
              <p:cNvSpPr txBox="1">
                <a:spLocks/>
              </p:cNvSpPr>
              <p:nvPr/>
            </p:nvSpPr>
            <p:spPr>
              <a:xfrm>
                <a:off x="3338693" y="5187684"/>
                <a:ext cx="565662" cy="494868"/>
              </a:xfrm>
              <a:prstGeom prst="rect">
                <a:avLst/>
              </a:prstGeom>
              <a:noFill/>
            </p:spPr>
            <p:txBody>
              <a:bodyPr wrap="none" lIns="91440" tIns="45720" rIns="91440" bIns="45720" rtlCol="0" anchor="ctr" anchorCtr="0">
                <a:spAutoFit/>
              </a:bodyPr>
              <a:lstStyle/>
              <a:p>
                <a:pPr algn="ctr"/>
                <a:r>
                  <a:rPr kumimoji="1" lang="en-US" altLang="zh-CN" sz="2400" b="1" dirty="0">
                    <a:solidFill>
                      <a:schemeClr val="accent1"/>
                    </a:solidFill>
                    <a:cs typeface="+mn-ea"/>
                    <a:sym typeface="+mn-lt"/>
                  </a:rPr>
                  <a:t>01</a:t>
                </a:r>
                <a:endParaRPr kumimoji="1" lang="zh-CN" altLang="en-US" sz="2400" b="1" dirty="0">
                  <a:solidFill>
                    <a:schemeClr val="accent1"/>
                  </a:solidFill>
                  <a:cs typeface="+mn-ea"/>
                  <a:sym typeface="+mn-lt"/>
                </a:endParaRPr>
              </a:p>
            </p:txBody>
          </p:sp>
          <p:sp>
            <p:nvSpPr>
              <p:cNvPr id="34" name="Text1">
                <a:extLst>
                  <a:ext uri="{FF2B5EF4-FFF2-40B4-BE49-F238E27FC236}">
                    <a16:creationId xmlns:a16="http://schemas.microsoft.com/office/drawing/2014/main" id="{513EB588-1B65-C6F9-CEE1-63EED0D79873}"/>
                  </a:ext>
                </a:extLst>
              </p:cNvPr>
              <p:cNvSpPr txBox="1"/>
              <p:nvPr/>
            </p:nvSpPr>
            <p:spPr>
              <a:xfrm>
                <a:off x="1498814" y="3353201"/>
                <a:ext cx="2287572" cy="1816145"/>
              </a:xfrm>
              <a:prstGeom prst="rect">
                <a:avLst/>
              </a:prstGeom>
              <a:noFill/>
            </p:spPr>
            <p:txBody>
              <a:bodyPr wrap="square" rtlCol="0">
                <a:normAutofit/>
              </a:bodyPr>
              <a:lstStyle/>
              <a:p>
                <a:pPr>
                  <a:lnSpc>
                    <a:spcPct val="120000"/>
                  </a:lnSpc>
                </a:pPr>
                <a:r>
                  <a:rPr lang="zh-CN" altLang="en-US" sz="1200" dirty="0" smtClean="0">
                    <a:cs typeface="+mn-ea"/>
                    <a:sym typeface="+mn-lt"/>
                  </a:rPr>
                  <a:t>每部分内容，按要求缺一不可：前置部分，正文部分（引言、主题（材料、方法、结果、讨论），结论、致谢、参考文献）、附录部分。</a:t>
                </a:r>
                <a:endParaRPr lang="en-US" altLang="zh-CN" sz="1200" dirty="0" smtClean="0">
                  <a:cs typeface="+mn-ea"/>
                  <a:sym typeface="+mn-lt"/>
                </a:endParaRPr>
              </a:p>
              <a:p>
                <a:pPr>
                  <a:lnSpc>
                    <a:spcPct val="120000"/>
                  </a:lnSpc>
                </a:pPr>
                <a:endParaRPr lang="zh-CN" altLang="en-US" sz="1200" dirty="0">
                  <a:cs typeface="+mn-ea"/>
                  <a:sym typeface="+mn-lt"/>
                </a:endParaRPr>
              </a:p>
            </p:txBody>
          </p:sp>
        </p:grpSp>
        <p:grpSp>
          <p:nvGrpSpPr>
            <p:cNvPr id="12" name="组合 11">
              <a:extLst>
                <a:ext uri="{FF2B5EF4-FFF2-40B4-BE49-F238E27FC236}">
                  <a16:creationId xmlns:a16="http://schemas.microsoft.com/office/drawing/2014/main" id="{88EAFAD8-697A-48B2-A7A1-BB8C8D90F65E}"/>
                </a:ext>
              </a:extLst>
            </p:cNvPr>
            <p:cNvGrpSpPr/>
            <p:nvPr/>
          </p:nvGrpSpPr>
          <p:grpSpPr>
            <a:xfrm>
              <a:off x="3537295" y="2174925"/>
              <a:ext cx="2393303" cy="3552775"/>
              <a:chOff x="4806934" y="1892598"/>
              <a:chExt cx="2565430" cy="3808291"/>
            </a:xfrm>
          </p:grpSpPr>
          <p:cxnSp>
            <p:nvCxnSpPr>
              <p:cNvPr id="25" name="Line2">
                <a:extLst>
                  <a:ext uri="{FF2B5EF4-FFF2-40B4-BE49-F238E27FC236}">
                    <a16:creationId xmlns:a16="http://schemas.microsoft.com/office/drawing/2014/main" id="{812332E6-CFE2-0104-A065-2FDB3DCF0D31}"/>
                  </a:ext>
                </a:extLst>
              </p:cNvPr>
              <p:cNvCxnSpPr>
                <a:cxnSpLocks/>
                <a:stCxn id="26" idx="2"/>
                <a:endCxn id="27" idx="0"/>
              </p:cNvCxnSpPr>
              <p:nvPr/>
            </p:nvCxnSpPr>
            <p:spPr>
              <a:xfrm>
                <a:off x="6089650" y="2817954"/>
                <a:ext cx="0" cy="371152"/>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6" name="Bullet2">
                <a:extLst>
                  <a:ext uri="{FF2B5EF4-FFF2-40B4-BE49-F238E27FC236}">
                    <a16:creationId xmlns:a16="http://schemas.microsoft.com/office/drawing/2014/main" id="{904750C2-9668-36DE-18CC-751D85DA69E6}"/>
                  </a:ext>
                </a:extLst>
              </p:cNvPr>
              <p:cNvSpPr/>
              <p:nvPr/>
            </p:nvSpPr>
            <p:spPr>
              <a:xfrm>
                <a:off x="4806934" y="1892598"/>
                <a:ext cx="2565430" cy="925356"/>
              </a:xfrm>
              <a:prstGeom prst="roundRect">
                <a:avLst>
                  <a:gd name="adj" fmla="val 8000"/>
                </a:avLst>
              </a:prstGeom>
              <a:solidFill>
                <a:schemeClr val="accent2">
                  <a:alpha val="15000"/>
                </a:schemeClr>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wrap="square" lIns="163440" tIns="45720" rIns="91440" bIns="45720" rtlCol="0" anchor="ctr">
                <a:normAutofit/>
              </a:bodyPr>
              <a:lstStyle/>
              <a:p>
                <a:r>
                  <a:rPr lang="zh-CN" altLang="en-US" b="1" dirty="0" smtClean="0">
                    <a:solidFill>
                      <a:schemeClr val="tx1"/>
                    </a:solidFill>
                    <a:cs typeface="+mn-ea"/>
                    <a:sym typeface="+mn-lt"/>
                  </a:rPr>
                  <a:t>字体字号</a:t>
                </a:r>
                <a:endParaRPr lang="zh-CN" altLang="en-US" b="1" dirty="0">
                  <a:solidFill>
                    <a:schemeClr val="tx1"/>
                  </a:solidFill>
                  <a:cs typeface="+mn-ea"/>
                  <a:sym typeface="+mn-lt"/>
                </a:endParaRPr>
              </a:p>
            </p:txBody>
          </p:sp>
          <p:sp>
            <p:nvSpPr>
              <p:cNvPr id="27" name="ComponentBackground2">
                <a:extLst>
                  <a:ext uri="{FF2B5EF4-FFF2-40B4-BE49-F238E27FC236}">
                    <a16:creationId xmlns:a16="http://schemas.microsoft.com/office/drawing/2014/main" id="{242130E3-9477-63F8-DD61-B7B13AD8B622}"/>
                  </a:ext>
                </a:extLst>
              </p:cNvPr>
              <p:cNvSpPr/>
              <p:nvPr/>
            </p:nvSpPr>
            <p:spPr>
              <a:xfrm>
                <a:off x="4806934" y="3189107"/>
                <a:ext cx="2565430" cy="2511782"/>
              </a:xfrm>
              <a:prstGeom prst="roundRect">
                <a:avLst>
                  <a:gd name="adj" fmla="val 8000"/>
                </a:avLst>
              </a:prstGeom>
              <a:solidFill>
                <a:schemeClr val="accent2">
                  <a:alpha val="15000"/>
                </a:schemeClr>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8" name="Number2">
                <a:extLst>
                  <a:ext uri="{FF2B5EF4-FFF2-40B4-BE49-F238E27FC236}">
                    <a16:creationId xmlns:a16="http://schemas.microsoft.com/office/drawing/2014/main" id="{BA17239F-7D98-7F75-2D10-09C6BAEB4386}"/>
                  </a:ext>
                </a:extLst>
              </p:cNvPr>
              <p:cNvSpPr txBox="1">
                <a:spLocks/>
              </p:cNvSpPr>
              <p:nvPr/>
            </p:nvSpPr>
            <p:spPr>
              <a:xfrm>
                <a:off x="6785742" y="5187684"/>
                <a:ext cx="565662" cy="494868"/>
              </a:xfrm>
              <a:prstGeom prst="rect">
                <a:avLst/>
              </a:prstGeom>
              <a:noFill/>
            </p:spPr>
            <p:txBody>
              <a:bodyPr wrap="none" lIns="91440" tIns="45720" rIns="91440" bIns="45720" rtlCol="0" anchor="ctr" anchorCtr="0">
                <a:spAutoFit/>
              </a:bodyPr>
              <a:lstStyle/>
              <a:p>
                <a:pPr algn="ctr"/>
                <a:r>
                  <a:rPr kumimoji="1" lang="en-US" altLang="zh-CN" sz="2400" b="1" dirty="0">
                    <a:solidFill>
                      <a:schemeClr val="accent2"/>
                    </a:solidFill>
                    <a:cs typeface="+mn-ea"/>
                    <a:sym typeface="+mn-lt"/>
                  </a:rPr>
                  <a:t>02</a:t>
                </a:r>
                <a:endParaRPr kumimoji="1" lang="zh-CN" altLang="en-US" sz="2400" b="1" dirty="0">
                  <a:solidFill>
                    <a:schemeClr val="accent2"/>
                  </a:solidFill>
                  <a:cs typeface="+mn-ea"/>
                  <a:sym typeface="+mn-lt"/>
                </a:endParaRPr>
              </a:p>
            </p:txBody>
          </p:sp>
          <p:sp>
            <p:nvSpPr>
              <p:cNvPr id="29" name="Text2">
                <a:extLst>
                  <a:ext uri="{FF2B5EF4-FFF2-40B4-BE49-F238E27FC236}">
                    <a16:creationId xmlns:a16="http://schemas.microsoft.com/office/drawing/2014/main" id="{B864070E-DB56-7CCF-FCF6-2FB7455FBC8A}"/>
                  </a:ext>
                </a:extLst>
              </p:cNvPr>
              <p:cNvSpPr txBox="1"/>
              <p:nvPr/>
            </p:nvSpPr>
            <p:spPr>
              <a:xfrm>
                <a:off x="4945863" y="3353201"/>
                <a:ext cx="2287572" cy="1816145"/>
              </a:xfrm>
              <a:prstGeom prst="rect">
                <a:avLst/>
              </a:prstGeom>
              <a:noFill/>
            </p:spPr>
            <p:txBody>
              <a:bodyPr wrap="square" rtlCol="0">
                <a:normAutofit/>
              </a:bodyPr>
              <a:lstStyle/>
              <a:p>
                <a:pPr>
                  <a:lnSpc>
                    <a:spcPct val="120000"/>
                  </a:lnSpc>
                </a:pPr>
                <a:r>
                  <a:rPr lang="zh-CN" altLang="en-US" sz="1200" dirty="0" smtClean="0">
                    <a:cs typeface="+mn-ea"/>
                    <a:sym typeface="+mn-lt"/>
                  </a:rPr>
                  <a:t>原则上遵守规则要求，细节上根据机构要求。</a:t>
                </a:r>
                <a:r>
                  <a:rPr lang="fr-FR" altLang="zh-CN" sz="1200" dirty="0" smtClean="0">
                    <a:cs typeface="+mn-ea"/>
                    <a:sym typeface="+mn-lt"/>
                  </a:rPr>
                  <a:t>.</a:t>
                </a:r>
                <a:endParaRPr lang="zh-CN" altLang="en-US" sz="1200" dirty="0">
                  <a:cs typeface="+mn-ea"/>
                  <a:sym typeface="+mn-lt"/>
                </a:endParaRPr>
              </a:p>
            </p:txBody>
          </p:sp>
        </p:grpSp>
        <p:grpSp>
          <p:nvGrpSpPr>
            <p:cNvPr id="13" name="组合 12">
              <a:extLst>
                <a:ext uri="{FF2B5EF4-FFF2-40B4-BE49-F238E27FC236}">
                  <a16:creationId xmlns:a16="http://schemas.microsoft.com/office/drawing/2014/main" id="{42599D7E-E900-A7D4-6690-3A566C252CAC}"/>
                </a:ext>
              </a:extLst>
            </p:cNvPr>
            <p:cNvGrpSpPr/>
            <p:nvPr/>
          </p:nvGrpSpPr>
          <p:grpSpPr>
            <a:xfrm>
              <a:off x="6248702" y="2174925"/>
              <a:ext cx="2393303" cy="3552775"/>
              <a:chOff x="8253985" y="1892598"/>
              <a:chExt cx="2565430" cy="3808291"/>
            </a:xfrm>
          </p:grpSpPr>
          <p:cxnSp>
            <p:nvCxnSpPr>
              <p:cNvPr id="20" name="Line3">
                <a:extLst>
                  <a:ext uri="{FF2B5EF4-FFF2-40B4-BE49-F238E27FC236}">
                    <a16:creationId xmlns:a16="http://schemas.microsoft.com/office/drawing/2014/main" id="{CAE17F51-9A53-505A-76CF-C56B31D78D78}"/>
                  </a:ext>
                </a:extLst>
              </p:cNvPr>
              <p:cNvCxnSpPr>
                <a:cxnSpLocks/>
                <a:stCxn id="21" idx="2"/>
                <a:endCxn id="22" idx="0"/>
              </p:cNvCxnSpPr>
              <p:nvPr/>
            </p:nvCxnSpPr>
            <p:spPr>
              <a:xfrm>
                <a:off x="9536701" y="2817954"/>
                <a:ext cx="0" cy="371152"/>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1" name="Bullet3">
                <a:extLst>
                  <a:ext uri="{FF2B5EF4-FFF2-40B4-BE49-F238E27FC236}">
                    <a16:creationId xmlns:a16="http://schemas.microsoft.com/office/drawing/2014/main" id="{86B577CF-ECCA-EE85-BB5D-B1CF1489A5B7}"/>
                  </a:ext>
                </a:extLst>
              </p:cNvPr>
              <p:cNvSpPr/>
              <p:nvPr/>
            </p:nvSpPr>
            <p:spPr>
              <a:xfrm>
                <a:off x="8253985" y="1892598"/>
                <a:ext cx="2565430" cy="925356"/>
              </a:xfrm>
              <a:prstGeom prst="roundRect">
                <a:avLst>
                  <a:gd name="adj" fmla="val 8000"/>
                </a:avLst>
              </a:prstGeom>
              <a:solidFill>
                <a:schemeClr val="accent3">
                  <a:alpha val="15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wrap="square" lIns="163440" tIns="45720" rIns="91440" bIns="45720" rtlCol="0" anchor="ctr">
                <a:normAutofit/>
              </a:bodyPr>
              <a:lstStyle/>
              <a:p>
                <a:r>
                  <a:rPr lang="zh-CN" altLang="en-US" b="1" dirty="0" smtClean="0">
                    <a:solidFill>
                      <a:schemeClr val="tx1"/>
                    </a:solidFill>
                    <a:cs typeface="+mn-ea"/>
                    <a:sym typeface="+mn-lt"/>
                  </a:rPr>
                  <a:t>参考文献</a:t>
                </a:r>
                <a:endParaRPr lang="zh-CN" altLang="en-US" b="1" dirty="0">
                  <a:solidFill>
                    <a:schemeClr val="tx1"/>
                  </a:solidFill>
                  <a:cs typeface="+mn-ea"/>
                  <a:sym typeface="+mn-lt"/>
                </a:endParaRPr>
              </a:p>
            </p:txBody>
          </p:sp>
          <p:sp>
            <p:nvSpPr>
              <p:cNvPr id="22" name="ComponentBackground3">
                <a:extLst>
                  <a:ext uri="{FF2B5EF4-FFF2-40B4-BE49-F238E27FC236}">
                    <a16:creationId xmlns:a16="http://schemas.microsoft.com/office/drawing/2014/main" id="{9F51DE3D-1431-F257-47E2-90AEB5D67BE8}"/>
                  </a:ext>
                </a:extLst>
              </p:cNvPr>
              <p:cNvSpPr/>
              <p:nvPr/>
            </p:nvSpPr>
            <p:spPr>
              <a:xfrm>
                <a:off x="8253985" y="3189107"/>
                <a:ext cx="2565430" cy="2511782"/>
              </a:xfrm>
              <a:prstGeom prst="roundRect">
                <a:avLst>
                  <a:gd name="adj" fmla="val 8000"/>
                </a:avLst>
              </a:prstGeom>
              <a:solidFill>
                <a:schemeClr val="accent3">
                  <a:alpha val="15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wrap="square" lIns="163440" tIns="45720" rIns="91440" bIns="45720" rtlCol="0" anchor="ctr">
                <a:normAutofit/>
              </a:bodyPr>
              <a:lstStyle/>
              <a:p>
                <a:endParaRPr lang="zh-CN" altLang="en-US" b="1">
                  <a:solidFill>
                    <a:schemeClr val="tx1"/>
                  </a:solidFill>
                  <a:cs typeface="+mn-ea"/>
                  <a:sym typeface="+mn-lt"/>
                </a:endParaRPr>
              </a:p>
            </p:txBody>
          </p:sp>
          <p:sp>
            <p:nvSpPr>
              <p:cNvPr id="23" name="Number3">
                <a:extLst>
                  <a:ext uri="{FF2B5EF4-FFF2-40B4-BE49-F238E27FC236}">
                    <a16:creationId xmlns:a16="http://schemas.microsoft.com/office/drawing/2014/main" id="{4B1895E8-9C30-6389-1DF1-A634F05EE7FE}"/>
                  </a:ext>
                </a:extLst>
              </p:cNvPr>
              <p:cNvSpPr txBox="1">
                <a:spLocks/>
              </p:cNvSpPr>
              <p:nvPr/>
            </p:nvSpPr>
            <p:spPr>
              <a:xfrm>
                <a:off x="10232793" y="5187684"/>
                <a:ext cx="565662" cy="494868"/>
              </a:xfrm>
              <a:prstGeom prst="rect">
                <a:avLst/>
              </a:prstGeom>
              <a:noFill/>
            </p:spPr>
            <p:txBody>
              <a:bodyPr wrap="none" lIns="91440" tIns="45720" rIns="91440" bIns="45720" rtlCol="0" anchor="ctr" anchorCtr="0">
                <a:spAutoFit/>
              </a:bodyPr>
              <a:lstStyle/>
              <a:p>
                <a:pPr algn="ctr"/>
                <a:r>
                  <a:rPr kumimoji="1" lang="en-US" altLang="zh-CN" sz="2400" b="1" dirty="0">
                    <a:solidFill>
                      <a:schemeClr val="accent3"/>
                    </a:solidFill>
                    <a:cs typeface="+mn-ea"/>
                    <a:sym typeface="+mn-lt"/>
                  </a:rPr>
                  <a:t>03</a:t>
                </a:r>
                <a:endParaRPr kumimoji="1" lang="zh-CN" altLang="en-US" sz="2400" b="1" dirty="0">
                  <a:solidFill>
                    <a:schemeClr val="accent3"/>
                  </a:solidFill>
                  <a:cs typeface="+mn-ea"/>
                  <a:sym typeface="+mn-lt"/>
                </a:endParaRPr>
              </a:p>
            </p:txBody>
          </p:sp>
          <p:sp>
            <p:nvSpPr>
              <p:cNvPr id="24" name="Text3">
                <a:extLst>
                  <a:ext uri="{FF2B5EF4-FFF2-40B4-BE49-F238E27FC236}">
                    <a16:creationId xmlns:a16="http://schemas.microsoft.com/office/drawing/2014/main" id="{67015C53-C67B-5ED0-BA75-B2E546EB7F28}"/>
                  </a:ext>
                </a:extLst>
              </p:cNvPr>
              <p:cNvSpPr txBox="1"/>
              <p:nvPr/>
            </p:nvSpPr>
            <p:spPr>
              <a:xfrm>
                <a:off x="8392914" y="3353201"/>
                <a:ext cx="2287572" cy="1816145"/>
              </a:xfrm>
              <a:prstGeom prst="rect">
                <a:avLst/>
              </a:prstGeom>
              <a:noFill/>
            </p:spPr>
            <p:txBody>
              <a:bodyPr wrap="square" rtlCol="0">
                <a:normAutofit/>
              </a:bodyPr>
              <a:lstStyle/>
              <a:p>
                <a:pPr>
                  <a:lnSpc>
                    <a:spcPct val="120000"/>
                  </a:lnSpc>
                </a:pPr>
                <a:r>
                  <a:rPr lang="zh-CN" altLang="en-US" sz="1200" dirty="0" smtClean="0">
                    <a:cs typeface="+mn-ea"/>
                    <a:sym typeface="+mn-lt"/>
                  </a:rPr>
                  <a:t>原则上遵循国标，具体以特殊机构要求为准，一；论文仅仅遵循一套标准</a:t>
                </a:r>
                <a:r>
                  <a:rPr lang="fr-FR" altLang="zh-CN" sz="1200" dirty="0" smtClean="0">
                    <a:cs typeface="+mn-ea"/>
                    <a:sym typeface="+mn-lt"/>
                  </a:rPr>
                  <a:t>.</a:t>
                </a:r>
                <a:endParaRPr lang="zh-CN" altLang="en-US" sz="1200" dirty="0">
                  <a:cs typeface="+mn-ea"/>
                  <a:sym typeface="+mn-lt"/>
                </a:endParaRPr>
              </a:p>
            </p:txBody>
          </p:sp>
        </p:grpSp>
        <p:grpSp>
          <p:nvGrpSpPr>
            <p:cNvPr id="14" name="组合 13">
              <a:extLst>
                <a:ext uri="{FF2B5EF4-FFF2-40B4-BE49-F238E27FC236}">
                  <a16:creationId xmlns:a16="http://schemas.microsoft.com/office/drawing/2014/main" id="{2CB61B52-1927-D95C-3049-1ACD76336B0A}"/>
                </a:ext>
              </a:extLst>
            </p:cNvPr>
            <p:cNvGrpSpPr/>
            <p:nvPr/>
          </p:nvGrpSpPr>
          <p:grpSpPr>
            <a:xfrm>
              <a:off x="8960110" y="2174925"/>
              <a:ext cx="2393303" cy="3552775"/>
              <a:chOff x="8253985" y="1892598"/>
              <a:chExt cx="2565430" cy="3808291"/>
            </a:xfrm>
          </p:grpSpPr>
          <p:cxnSp>
            <p:nvCxnSpPr>
              <p:cNvPr id="15" name="Line4">
                <a:extLst>
                  <a:ext uri="{FF2B5EF4-FFF2-40B4-BE49-F238E27FC236}">
                    <a16:creationId xmlns:a16="http://schemas.microsoft.com/office/drawing/2014/main" id="{96F2A9F8-C7FD-B8A8-CA5A-54ED492D801D}"/>
                  </a:ext>
                </a:extLst>
              </p:cNvPr>
              <p:cNvCxnSpPr>
                <a:cxnSpLocks/>
                <a:stCxn id="16" idx="2"/>
                <a:endCxn id="17" idx="0"/>
              </p:cNvCxnSpPr>
              <p:nvPr/>
            </p:nvCxnSpPr>
            <p:spPr>
              <a:xfrm>
                <a:off x="9536701" y="2817954"/>
                <a:ext cx="0" cy="371152"/>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6" name="Bullet4">
                <a:extLst>
                  <a:ext uri="{FF2B5EF4-FFF2-40B4-BE49-F238E27FC236}">
                    <a16:creationId xmlns:a16="http://schemas.microsoft.com/office/drawing/2014/main" id="{527A97DD-D9C9-FBCB-7E69-70A976D5019F}"/>
                  </a:ext>
                </a:extLst>
              </p:cNvPr>
              <p:cNvSpPr/>
              <p:nvPr/>
            </p:nvSpPr>
            <p:spPr>
              <a:xfrm>
                <a:off x="8253985" y="1892598"/>
                <a:ext cx="2565430" cy="925356"/>
              </a:xfrm>
              <a:prstGeom prst="roundRect">
                <a:avLst>
                  <a:gd name="adj" fmla="val 8000"/>
                </a:avLst>
              </a:prstGeom>
              <a:solidFill>
                <a:schemeClr val="accent4">
                  <a:alpha val="15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wrap="square" lIns="163440" tIns="45720" rIns="91440" bIns="45720" rtlCol="0" anchor="ctr">
                <a:normAutofit/>
              </a:bodyPr>
              <a:lstStyle/>
              <a:p>
                <a:r>
                  <a:rPr lang="zh-CN" altLang="en-US" b="1" dirty="0" smtClean="0">
                    <a:solidFill>
                      <a:schemeClr val="tx1"/>
                    </a:solidFill>
                    <a:cs typeface="+mn-ea"/>
                    <a:sym typeface="+mn-lt"/>
                  </a:rPr>
                  <a:t>其他</a:t>
                </a:r>
                <a:endParaRPr lang="zh-CN" altLang="en-US" b="1" dirty="0">
                  <a:solidFill>
                    <a:schemeClr val="tx1"/>
                  </a:solidFill>
                  <a:cs typeface="+mn-ea"/>
                  <a:sym typeface="+mn-lt"/>
                </a:endParaRPr>
              </a:p>
            </p:txBody>
          </p:sp>
          <p:sp>
            <p:nvSpPr>
              <p:cNvPr id="17" name="ComponentBackground4">
                <a:extLst>
                  <a:ext uri="{FF2B5EF4-FFF2-40B4-BE49-F238E27FC236}">
                    <a16:creationId xmlns:a16="http://schemas.microsoft.com/office/drawing/2014/main" id="{3D62E655-5570-CBD6-FE7C-595396091438}"/>
                  </a:ext>
                </a:extLst>
              </p:cNvPr>
              <p:cNvSpPr/>
              <p:nvPr/>
            </p:nvSpPr>
            <p:spPr>
              <a:xfrm>
                <a:off x="8253985" y="3189107"/>
                <a:ext cx="2565430" cy="2511782"/>
              </a:xfrm>
              <a:prstGeom prst="roundRect">
                <a:avLst>
                  <a:gd name="adj" fmla="val 8000"/>
                </a:avLst>
              </a:prstGeom>
              <a:solidFill>
                <a:schemeClr val="accent4">
                  <a:alpha val="15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wrap="square" lIns="163440" tIns="45720" rIns="91440" bIns="45720" rtlCol="0" anchor="ctr">
                <a:normAutofit/>
              </a:bodyPr>
              <a:lstStyle/>
              <a:p>
                <a:endParaRPr lang="zh-CN" altLang="en-US" b="1">
                  <a:solidFill>
                    <a:schemeClr val="tx1"/>
                  </a:solidFill>
                  <a:cs typeface="+mn-ea"/>
                  <a:sym typeface="+mn-lt"/>
                </a:endParaRPr>
              </a:p>
            </p:txBody>
          </p:sp>
          <p:sp>
            <p:nvSpPr>
              <p:cNvPr id="18" name="Number4">
                <a:extLst>
                  <a:ext uri="{FF2B5EF4-FFF2-40B4-BE49-F238E27FC236}">
                    <a16:creationId xmlns:a16="http://schemas.microsoft.com/office/drawing/2014/main" id="{901C0B96-B709-529D-D6FB-B2C5EFD4FA6E}"/>
                  </a:ext>
                </a:extLst>
              </p:cNvPr>
              <p:cNvSpPr txBox="1">
                <a:spLocks/>
              </p:cNvSpPr>
              <p:nvPr/>
            </p:nvSpPr>
            <p:spPr>
              <a:xfrm>
                <a:off x="10232793" y="5187684"/>
                <a:ext cx="565662" cy="494868"/>
              </a:xfrm>
              <a:prstGeom prst="rect">
                <a:avLst/>
              </a:prstGeom>
              <a:noFill/>
            </p:spPr>
            <p:txBody>
              <a:bodyPr wrap="none" lIns="91440" tIns="45720" rIns="91440" bIns="45720" rtlCol="0" anchor="ctr" anchorCtr="0">
                <a:spAutoFit/>
              </a:bodyPr>
              <a:lstStyle/>
              <a:p>
                <a:pPr algn="ctr"/>
                <a:r>
                  <a:rPr kumimoji="1" lang="en-US" altLang="zh-CN" sz="2400" b="1" dirty="0">
                    <a:solidFill>
                      <a:schemeClr val="accent4"/>
                    </a:solidFill>
                    <a:cs typeface="+mn-ea"/>
                    <a:sym typeface="+mn-lt"/>
                  </a:rPr>
                  <a:t>04</a:t>
                </a:r>
                <a:endParaRPr kumimoji="1" lang="zh-CN" altLang="en-US" sz="2400" b="1" dirty="0">
                  <a:solidFill>
                    <a:schemeClr val="accent4"/>
                  </a:solidFill>
                  <a:cs typeface="+mn-ea"/>
                  <a:sym typeface="+mn-lt"/>
                </a:endParaRPr>
              </a:p>
            </p:txBody>
          </p:sp>
          <p:sp>
            <p:nvSpPr>
              <p:cNvPr id="19" name="Text4">
                <a:extLst>
                  <a:ext uri="{FF2B5EF4-FFF2-40B4-BE49-F238E27FC236}">
                    <a16:creationId xmlns:a16="http://schemas.microsoft.com/office/drawing/2014/main" id="{BB8B6793-E535-2C3C-55AE-DC29C6E9F1E9}"/>
                  </a:ext>
                </a:extLst>
              </p:cNvPr>
              <p:cNvSpPr txBox="1"/>
              <p:nvPr/>
            </p:nvSpPr>
            <p:spPr>
              <a:xfrm>
                <a:off x="8392914" y="3353201"/>
                <a:ext cx="2287572" cy="1816145"/>
              </a:xfrm>
              <a:prstGeom prst="rect">
                <a:avLst/>
              </a:prstGeom>
              <a:noFill/>
            </p:spPr>
            <p:txBody>
              <a:bodyPr wrap="square" rtlCol="0">
                <a:normAutofit/>
              </a:bodyPr>
              <a:lstStyle/>
              <a:p>
                <a:pPr>
                  <a:lnSpc>
                    <a:spcPct val="120000"/>
                  </a:lnSpc>
                </a:pPr>
                <a:r>
                  <a:rPr lang="zh-CN" altLang="en-US" sz="1200" dirty="0" smtClean="0">
                    <a:cs typeface="+mn-ea"/>
                    <a:sym typeface="+mn-lt"/>
                  </a:rPr>
                  <a:t>参照规范要求，细节上以具体机构为准</a:t>
                </a:r>
                <a:endParaRPr lang="zh-CN" altLang="en-US" sz="1200" dirty="0">
                  <a:cs typeface="+mn-ea"/>
                  <a:sym typeface="+mn-lt"/>
                </a:endParaRPr>
              </a:p>
            </p:txBody>
          </p:sp>
        </p:grpSp>
      </p:grpSp>
      <p:sp>
        <p:nvSpPr>
          <p:cNvPr id="35" name="标题 1"/>
          <p:cNvSpPr>
            <a:spLocks noGrp="1"/>
          </p:cNvSpPr>
          <p:nvPr>
            <p:ph type="title"/>
          </p:nvPr>
        </p:nvSpPr>
        <p:spPr>
          <a:xfrm>
            <a:off x="715651" y="0"/>
            <a:ext cx="10515600" cy="1325563"/>
          </a:xfrm>
        </p:spPr>
        <p:txBody>
          <a:bodyPr>
            <a:normAutofit/>
          </a:bodyPr>
          <a:lstStyle/>
          <a:p>
            <a:r>
              <a:rPr lang="en-US" altLang="zh-CN" sz="2800" dirty="0"/>
              <a:t>2023</a:t>
            </a:r>
            <a:r>
              <a:rPr lang="zh-CN" altLang="en-US" sz="2800" dirty="0"/>
              <a:t>年</a:t>
            </a:r>
            <a:r>
              <a:rPr lang="en-US" altLang="zh-CN" sz="2800" dirty="0"/>
              <a:t>7</a:t>
            </a:r>
            <a:r>
              <a:rPr lang="zh-CN" altLang="en-US" sz="2800" dirty="0"/>
              <a:t>月</a:t>
            </a:r>
            <a:r>
              <a:rPr lang="en-US" altLang="zh-CN" sz="2800" dirty="0"/>
              <a:t>1</a:t>
            </a:r>
            <a:r>
              <a:rPr lang="zh-CN" altLang="en-US" sz="2800" dirty="0"/>
              <a:t>日起，新版国家标准</a:t>
            </a:r>
            <a:r>
              <a:rPr lang="en-US" altLang="zh-CN" sz="2800" dirty="0" smtClean="0">
                <a:hlinkClick r:id="rId3"/>
              </a:rPr>
              <a:t>《</a:t>
            </a:r>
            <a:r>
              <a:rPr lang="zh-CN" altLang="en-US" b="1" dirty="0">
                <a:hlinkClick r:id="rId3"/>
              </a:rPr>
              <a:t> </a:t>
            </a:r>
            <a:r>
              <a:rPr lang="en-US" altLang="zh-CN" sz="2800" b="1" dirty="0">
                <a:hlinkClick r:id="rId3"/>
              </a:rPr>
              <a:t>GB/T 7713.2-2022</a:t>
            </a:r>
            <a:r>
              <a:rPr lang="zh-CN" altLang="en-US" sz="2800" b="1" dirty="0">
                <a:hlinkClick r:id="rId3"/>
              </a:rPr>
              <a:t>学术论文编写规则</a:t>
            </a:r>
            <a:r>
              <a:rPr lang="en-US" altLang="zh-CN" sz="2800" dirty="0" smtClean="0">
                <a:hlinkClick r:id="rId3"/>
              </a:rPr>
              <a:t>》</a:t>
            </a:r>
            <a:r>
              <a:rPr lang="en-US" altLang="zh-CN" sz="2800" dirty="0" smtClean="0"/>
              <a:t>  </a:t>
            </a:r>
            <a:endParaRPr lang="zh-CN" altLang="en-US" sz="2800" dirty="0"/>
          </a:p>
        </p:txBody>
      </p:sp>
    </p:spTree>
    <p:custDataLst>
      <p:tags r:id="rId1"/>
    </p:custDataLst>
    <p:extLst>
      <p:ext uri="{BB962C8B-B14F-4D97-AF65-F5344CB8AC3E}">
        <p14:creationId xmlns:p14="http://schemas.microsoft.com/office/powerpoint/2010/main" val="329852343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15651" y="0"/>
            <a:ext cx="10515600" cy="1325563"/>
          </a:xfrm>
        </p:spPr>
        <p:txBody>
          <a:bodyPr>
            <a:normAutofit/>
          </a:bodyPr>
          <a:lstStyle/>
          <a:p>
            <a:r>
              <a:rPr lang="en-US" altLang="zh-CN" sz="2800" dirty="0"/>
              <a:t>2023</a:t>
            </a:r>
            <a:r>
              <a:rPr lang="zh-CN" altLang="en-US" sz="2800" dirty="0"/>
              <a:t>年</a:t>
            </a:r>
            <a:r>
              <a:rPr lang="en-US" altLang="zh-CN" sz="2800" dirty="0"/>
              <a:t>7</a:t>
            </a:r>
            <a:r>
              <a:rPr lang="zh-CN" altLang="en-US" sz="2800" dirty="0"/>
              <a:t>月</a:t>
            </a:r>
            <a:r>
              <a:rPr lang="en-US" altLang="zh-CN" sz="2800" dirty="0"/>
              <a:t>1</a:t>
            </a:r>
            <a:r>
              <a:rPr lang="zh-CN" altLang="en-US" sz="2800" dirty="0"/>
              <a:t>日起，新版国家标准</a:t>
            </a:r>
            <a:r>
              <a:rPr lang="en-US" altLang="zh-CN" sz="2800" dirty="0" smtClean="0">
                <a:hlinkClick r:id="rId2"/>
              </a:rPr>
              <a:t>《</a:t>
            </a:r>
            <a:r>
              <a:rPr lang="zh-CN" altLang="en-US" b="1" dirty="0">
                <a:hlinkClick r:id="rId2"/>
              </a:rPr>
              <a:t> </a:t>
            </a:r>
            <a:r>
              <a:rPr lang="en-US" altLang="zh-CN" sz="2800" b="1" dirty="0">
                <a:hlinkClick r:id="rId2"/>
              </a:rPr>
              <a:t>GB/T 7713.2-2022</a:t>
            </a:r>
            <a:r>
              <a:rPr lang="zh-CN" altLang="en-US" sz="2800" b="1" dirty="0">
                <a:hlinkClick r:id="rId2"/>
              </a:rPr>
              <a:t>学术论文编写规则</a:t>
            </a:r>
            <a:r>
              <a:rPr lang="en-US" altLang="zh-CN" sz="2800" dirty="0" smtClean="0">
                <a:hlinkClick r:id="rId2"/>
              </a:rPr>
              <a:t>》</a:t>
            </a:r>
            <a:endParaRPr lang="zh-CN" altLang="en-US" sz="2800" dirty="0"/>
          </a:p>
        </p:txBody>
      </p:sp>
      <p:sp>
        <p:nvSpPr>
          <p:cNvPr id="3" name="页脚占位符 2"/>
          <p:cNvSpPr>
            <a:spLocks noGrp="1"/>
          </p:cNvSpPr>
          <p:nvPr>
            <p:ph type="ftr" sz="quarter" idx="11"/>
          </p:nvPr>
        </p:nvSpPr>
        <p:spPr/>
        <p:txBody>
          <a:bodyPr/>
          <a:lstStyle/>
          <a:p>
            <a:r>
              <a:rPr lang="en-US" altLang="zh-CN" smtClean="0"/>
              <a:t>www.islide.cc</a:t>
            </a:r>
            <a:endParaRPr lang="zh-CN" altLang="en-US" dirty="0"/>
          </a:p>
        </p:txBody>
      </p:sp>
      <p:sp>
        <p:nvSpPr>
          <p:cNvPr id="4" name="灯片编号占位符 3"/>
          <p:cNvSpPr>
            <a:spLocks noGrp="1"/>
          </p:cNvSpPr>
          <p:nvPr>
            <p:ph type="sldNum" sz="quarter" idx="12"/>
          </p:nvPr>
        </p:nvSpPr>
        <p:spPr/>
        <p:txBody>
          <a:bodyPr/>
          <a:lstStyle/>
          <a:p>
            <a:fld id="{5DD3DB80-B894-403A-B48E-6FDC1A72010E}" type="slidenum">
              <a:rPr lang="zh-CN" altLang="en-US" smtClean="0"/>
              <a:t>25</a:t>
            </a:fld>
            <a:endParaRPr lang="zh-CN" altLang="en-US"/>
          </a:p>
        </p:txBody>
      </p:sp>
      <p:pic>
        <p:nvPicPr>
          <p:cNvPr id="6" name="图片 5"/>
          <p:cNvPicPr>
            <a:picLocks noChangeAspect="1"/>
          </p:cNvPicPr>
          <p:nvPr/>
        </p:nvPicPr>
        <p:blipFill>
          <a:blip r:embed="rId3"/>
          <a:stretch>
            <a:fillRect/>
          </a:stretch>
        </p:blipFill>
        <p:spPr>
          <a:xfrm>
            <a:off x="1956962" y="1325563"/>
            <a:ext cx="8032977" cy="5441158"/>
          </a:xfrm>
          <a:prstGeom prst="rect">
            <a:avLst/>
          </a:prstGeom>
        </p:spPr>
      </p:pic>
    </p:spTree>
    <p:extLst>
      <p:ext uri="{BB962C8B-B14F-4D97-AF65-F5344CB8AC3E}">
        <p14:creationId xmlns:p14="http://schemas.microsoft.com/office/powerpoint/2010/main" val="226231389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15651" y="0"/>
            <a:ext cx="10515600" cy="1325563"/>
          </a:xfrm>
        </p:spPr>
        <p:txBody>
          <a:bodyPr>
            <a:normAutofit/>
          </a:bodyPr>
          <a:lstStyle/>
          <a:p>
            <a:r>
              <a:rPr lang="en-US" altLang="zh-CN" sz="2800" dirty="0"/>
              <a:t>2023</a:t>
            </a:r>
            <a:r>
              <a:rPr lang="zh-CN" altLang="en-US" sz="2800" dirty="0"/>
              <a:t>年</a:t>
            </a:r>
            <a:r>
              <a:rPr lang="en-US" altLang="zh-CN" sz="2800" dirty="0"/>
              <a:t>7</a:t>
            </a:r>
            <a:r>
              <a:rPr lang="zh-CN" altLang="en-US" sz="2800" dirty="0"/>
              <a:t>月</a:t>
            </a:r>
            <a:r>
              <a:rPr lang="en-US" altLang="zh-CN" sz="2800" dirty="0"/>
              <a:t>1</a:t>
            </a:r>
            <a:r>
              <a:rPr lang="zh-CN" altLang="en-US" sz="2800" dirty="0"/>
              <a:t>日起，新版国家标准</a:t>
            </a:r>
            <a:r>
              <a:rPr lang="en-US" altLang="zh-CN" sz="2800" dirty="0" smtClean="0">
                <a:hlinkClick r:id="rId2"/>
              </a:rPr>
              <a:t>《</a:t>
            </a:r>
            <a:r>
              <a:rPr lang="zh-CN" altLang="en-US" b="1" dirty="0">
                <a:hlinkClick r:id="rId2"/>
              </a:rPr>
              <a:t> </a:t>
            </a:r>
            <a:r>
              <a:rPr lang="en-US" altLang="zh-CN" sz="2800" b="1" dirty="0">
                <a:hlinkClick r:id="rId2"/>
              </a:rPr>
              <a:t>GB/T 7713.2-2022</a:t>
            </a:r>
            <a:r>
              <a:rPr lang="zh-CN" altLang="en-US" sz="2800" b="1" dirty="0">
                <a:hlinkClick r:id="rId2"/>
              </a:rPr>
              <a:t>学术论文编写规则</a:t>
            </a:r>
            <a:r>
              <a:rPr lang="en-US" altLang="zh-CN" sz="2800" dirty="0" smtClean="0">
                <a:hlinkClick r:id="rId2"/>
              </a:rPr>
              <a:t>》</a:t>
            </a:r>
            <a:endParaRPr lang="zh-CN" altLang="en-US" sz="2800" dirty="0"/>
          </a:p>
        </p:txBody>
      </p:sp>
      <p:sp>
        <p:nvSpPr>
          <p:cNvPr id="3" name="页脚占位符 2"/>
          <p:cNvSpPr>
            <a:spLocks noGrp="1"/>
          </p:cNvSpPr>
          <p:nvPr>
            <p:ph type="ftr" sz="quarter" idx="11"/>
          </p:nvPr>
        </p:nvSpPr>
        <p:spPr/>
        <p:txBody>
          <a:bodyPr/>
          <a:lstStyle/>
          <a:p>
            <a:r>
              <a:rPr lang="en-US" altLang="zh-CN" smtClean="0"/>
              <a:t>www.islide.cc</a:t>
            </a:r>
            <a:endParaRPr lang="zh-CN" altLang="en-US" dirty="0"/>
          </a:p>
        </p:txBody>
      </p:sp>
      <p:sp>
        <p:nvSpPr>
          <p:cNvPr id="4" name="灯片编号占位符 3"/>
          <p:cNvSpPr>
            <a:spLocks noGrp="1"/>
          </p:cNvSpPr>
          <p:nvPr>
            <p:ph type="sldNum" sz="quarter" idx="12"/>
          </p:nvPr>
        </p:nvSpPr>
        <p:spPr/>
        <p:txBody>
          <a:bodyPr/>
          <a:lstStyle/>
          <a:p>
            <a:fld id="{5DD3DB80-B894-403A-B48E-6FDC1A72010E}" type="slidenum">
              <a:rPr lang="zh-CN" altLang="en-US" smtClean="0"/>
              <a:t>26</a:t>
            </a:fld>
            <a:endParaRPr lang="zh-CN" altLang="en-US"/>
          </a:p>
        </p:txBody>
      </p:sp>
      <p:pic>
        <p:nvPicPr>
          <p:cNvPr id="5" name="图片 4"/>
          <p:cNvPicPr>
            <a:picLocks noChangeAspect="1"/>
          </p:cNvPicPr>
          <p:nvPr/>
        </p:nvPicPr>
        <p:blipFill>
          <a:blip r:embed="rId3"/>
          <a:stretch>
            <a:fillRect/>
          </a:stretch>
        </p:blipFill>
        <p:spPr>
          <a:xfrm>
            <a:off x="2702743" y="801277"/>
            <a:ext cx="6541416" cy="5948851"/>
          </a:xfrm>
          <a:prstGeom prst="rect">
            <a:avLst/>
          </a:prstGeom>
        </p:spPr>
      </p:pic>
    </p:spTree>
    <p:extLst>
      <p:ext uri="{BB962C8B-B14F-4D97-AF65-F5344CB8AC3E}">
        <p14:creationId xmlns:p14="http://schemas.microsoft.com/office/powerpoint/2010/main" val="122552704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b="1" dirty="0" smtClean="0"/>
              <a:t>学生的问题</a:t>
            </a:r>
            <a:r>
              <a:rPr lang="zh-CN" altLang="en-US" dirty="0" smtClean="0"/>
              <a:t>：什么样的内容</a:t>
            </a:r>
            <a:r>
              <a:rPr lang="zh-CN" altLang="en-US" b="1" dirty="0" smtClean="0">
                <a:solidFill>
                  <a:srgbClr val="FF0000"/>
                </a:solidFill>
              </a:rPr>
              <a:t>一定要</a:t>
            </a:r>
            <a:r>
              <a:rPr lang="zh-CN" altLang="en-US" dirty="0" smtClean="0"/>
              <a:t>放在正文部分？什么样的内容放在</a:t>
            </a:r>
            <a:r>
              <a:rPr lang="zh-CN" altLang="en-US" b="1" dirty="0" smtClean="0"/>
              <a:t>附录部分</a:t>
            </a:r>
            <a:r>
              <a:rPr lang="zh-CN" altLang="en-US" dirty="0" smtClean="0"/>
              <a:t>？</a:t>
            </a:r>
            <a:endParaRPr lang="zh-CN" altLang="en-US" dirty="0"/>
          </a:p>
        </p:txBody>
      </p:sp>
      <p:sp>
        <p:nvSpPr>
          <p:cNvPr id="3" name="页脚占位符 2"/>
          <p:cNvSpPr>
            <a:spLocks noGrp="1"/>
          </p:cNvSpPr>
          <p:nvPr>
            <p:ph type="ftr" sz="quarter" idx="11"/>
          </p:nvPr>
        </p:nvSpPr>
        <p:spPr/>
        <p:txBody>
          <a:bodyPr/>
          <a:lstStyle/>
          <a:p>
            <a:r>
              <a:rPr lang="en-US" altLang="zh-CN" smtClean="0"/>
              <a:t>www.islide.cc</a:t>
            </a:r>
            <a:endParaRPr lang="zh-CN" altLang="en-US" dirty="0"/>
          </a:p>
        </p:txBody>
      </p:sp>
      <p:sp>
        <p:nvSpPr>
          <p:cNvPr id="4" name="灯片编号占位符 3"/>
          <p:cNvSpPr>
            <a:spLocks noGrp="1"/>
          </p:cNvSpPr>
          <p:nvPr>
            <p:ph type="sldNum" sz="quarter" idx="12"/>
          </p:nvPr>
        </p:nvSpPr>
        <p:spPr/>
        <p:txBody>
          <a:bodyPr/>
          <a:lstStyle/>
          <a:p>
            <a:fld id="{5DD3DB80-B894-403A-B48E-6FDC1A72010E}" type="slidenum">
              <a:rPr lang="zh-CN" altLang="en-US" smtClean="0"/>
              <a:t>27</a:t>
            </a:fld>
            <a:endParaRPr lang="zh-CN" altLang="en-US"/>
          </a:p>
        </p:txBody>
      </p:sp>
      <p:pic>
        <p:nvPicPr>
          <p:cNvPr id="5" name="图片 4"/>
          <p:cNvPicPr>
            <a:picLocks noChangeAspect="1"/>
          </p:cNvPicPr>
          <p:nvPr/>
        </p:nvPicPr>
        <p:blipFill>
          <a:blip r:embed="rId2"/>
          <a:stretch>
            <a:fillRect/>
          </a:stretch>
        </p:blipFill>
        <p:spPr>
          <a:xfrm>
            <a:off x="1303866" y="4244483"/>
            <a:ext cx="8980952" cy="1838095"/>
          </a:xfrm>
          <a:prstGeom prst="rect">
            <a:avLst/>
          </a:prstGeom>
        </p:spPr>
      </p:pic>
      <p:pic>
        <p:nvPicPr>
          <p:cNvPr id="6" name="图片 5"/>
          <p:cNvPicPr>
            <a:picLocks noChangeAspect="1"/>
          </p:cNvPicPr>
          <p:nvPr/>
        </p:nvPicPr>
        <p:blipFill>
          <a:blip r:embed="rId3"/>
          <a:stretch>
            <a:fillRect/>
          </a:stretch>
        </p:blipFill>
        <p:spPr>
          <a:xfrm>
            <a:off x="718822" y="1621410"/>
            <a:ext cx="11149524" cy="2623073"/>
          </a:xfrm>
          <a:prstGeom prst="rect">
            <a:avLst/>
          </a:prstGeom>
        </p:spPr>
      </p:pic>
    </p:spTree>
    <p:extLst>
      <p:ext uri="{BB962C8B-B14F-4D97-AF65-F5344CB8AC3E}">
        <p14:creationId xmlns:p14="http://schemas.microsoft.com/office/powerpoint/2010/main" val="367667466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14375" y="133005"/>
            <a:ext cx="10806112" cy="1028699"/>
          </a:xfrm>
        </p:spPr>
        <p:txBody>
          <a:bodyPr>
            <a:noAutofit/>
          </a:bodyPr>
          <a:lstStyle/>
          <a:p>
            <a:r>
              <a:rPr lang="zh-CN" altLang="en-US" sz="4400" b="1" dirty="0">
                <a:latin typeface="微软雅黑" panose="020B0503020204020204" pitchFamily="34" charset="-122"/>
                <a:ea typeface="微软雅黑" panose="020B0503020204020204" pitchFamily="34" charset="-122"/>
              </a:rPr>
              <a:t>什么是</a:t>
            </a:r>
            <a:r>
              <a:rPr lang="zh-CN" altLang="en-US" sz="4400" b="1" dirty="0">
                <a:solidFill>
                  <a:srgbClr val="0523FF"/>
                </a:solidFill>
                <a:latin typeface="微软雅黑" panose="020B0503020204020204" pitchFamily="34" charset="-122"/>
                <a:ea typeface="微软雅黑" panose="020B0503020204020204" pitchFamily="34" charset="-122"/>
              </a:rPr>
              <a:t>一稿多投</a:t>
            </a:r>
            <a:r>
              <a:rPr lang="zh-CN" altLang="en-US" sz="4400" b="1" dirty="0">
                <a:latin typeface="微软雅黑" panose="020B0503020204020204" pitchFamily="34" charset="-122"/>
                <a:ea typeface="微软雅黑" panose="020B0503020204020204" pitchFamily="34" charset="-122"/>
              </a:rPr>
              <a:t>？</a:t>
            </a:r>
          </a:p>
        </p:txBody>
      </p:sp>
      <p:sp>
        <p:nvSpPr>
          <p:cNvPr id="3" name="矩形 2"/>
          <p:cNvSpPr/>
          <p:nvPr/>
        </p:nvSpPr>
        <p:spPr>
          <a:xfrm>
            <a:off x="812006" y="1406955"/>
            <a:ext cx="10610850" cy="3970318"/>
          </a:xfrm>
          <a:prstGeom prst="rect">
            <a:avLst/>
          </a:prstGeom>
        </p:spPr>
        <p:txBody>
          <a:bodyPr wrap="square">
            <a:spAutoFit/>
          </a:bodyPr>
          <a:lstStyle/>
          <a:p>
            <a:pPr algn="just"/>
            <a:r>
              <a:rPr lang="en-US" altLang="zh-CN" dirty="0">
                <a:solidFill>
                  <a:srgbClr val="000000"/>
                </a:solidFill>
                <a:latin typeface="方正仿宋_gbk"/>
                <a:ea typeface="微软雅黑" panose="020B0503020204020204" pitchFamily="34" charset="-122"/>
              </a:rPr>
              <a:t>    </a:t>
            </a:r>
            <a:r>
              <a:rPr lang="zh-CN" altLang="en-US" sz="2800" dirty="0">
                <a:solidFill>
                  <a:srgbClr val="000000"/>
                </a:solidFill>
                <a:latin typeface="方正仿宋_gbk"/>
                <a:ea typeface="微软雅黑" panose="020B0503020204020204" pitchFamily="34" charset="-122"/>
              </a:rPr>
              <a:t>一稿多投的表现形式包括：</a:t>
            </a:r>
            <a:endParaRPr lang="en-US" altLang="zh-CN" sz="2800" dirty="0">
              <a:solidFill>
                <a:srgbClr val="000000"/>
              </a:solidFill>
              <a:latin typeface="方正仿宋_gbk"/>
              <a:ea typeface="微软雅黑" panose="020B0503020204020204" pitchFamily="34" charset="-122"/>
            </a:endParaRPr>
          </a:p>
          <a:p>
            <a:pPr marL="457200" indent="-457200" algn="just">
              <a:buFont typeface="Wingdings" panose="05000000000000000000" pitchFamily="2" charset="2"/>
              <a:buChar char="Ø"/>
            </a:pPr>
            <a:r>
              <a:rPr lang="en-US" altLang="zh-CN" sz="2800" b="1" dirty="0">
                <a:solidFill>
                  <a:srgbClr val="0523FF"/>
                </a:solidFill>
                <a:latin typeface="方正仿宋_gbk"/>
                <a:ea typeface="微软雅黑" panose="020B0503020204020204" pitchFamily="34" charset="-122"/>
              </a:rPr>
              <a:t>a.</a:t>
            </a:r>
            <a:r>
              <a:rPr lang="zh-CN" altLang="en-US" sz="2800" dirty="0">
                <a:solidFill>
                  <a:srgbClr val="000000"/>
                </a:solidFill>
                <a:latin typeface="方正仿宋_gbk"/>
                <a:ea typeface="微软雅黑" panose="020B0503020204020204" pitchFamily="34" charset="-122"/>
              </a:rPr>
              <a:t>将同一篇论文</a:t>
            </a:r>
            <a:r>
              <a:rPr lang="zh-CN" altLang="en-US" sz="2800" b="1" dirty="0">
                <a:solidFill>
                  <a:srgbClr val="0523FF"/>
                </a:solidFill>
                <a:latin typeface="方正仿宋_gbk"/>
                <a:ea typeface="微软雅黑" panose="020B0503020204020204" pitchFamily="34" charset="-122"/>
              </a:rPr>
              <a:t>同时</a:t>
            </a:r>
            <a:r>
              <a:rPr lang="zh-CN" altLang="en-US" sz="2800" dirty="0">
                <a:solidFill>
                  <a:srgbClr val="000000"/>
                </a:solidFill>
                <a:latin typeface="方正仿宋_gbk"/>
                <a:ea typeface="微软雅黑" panose="020B0503020204020204" pitchFamily="34" charset="-122"/>
              </a:rPr>
              <a:t>投给多个期刊。</a:t>
            </a:r>
            <a:endParaRPr lang="en-US" altLang="zh-CN" sz="2800" dirty="0">
              <a:solidFill>
                <a:srgbClr val="000000"/>
              </a:solidFill>
              <a:latin typeface="方正仿宋_gbk"/>
              <a:ea typeface="微软雅黑" panose="020B0503020204020204" pitchFamily="34" charset="-122"/>
            </a:endParaRPr>
          </a:p>
          <a:p>
            <a:pPr marL="457200" indent="-457200" algn="just">
              <a:buFont typeface="Wingdings" panose="05000000000000000000" pitchFamily="2" charset="2"/>
              <a:buChar char="Ø"/>
            </a:pPr>
            <a:r>
              <a:rPr lang="en-US" altLang="zh-CN" sz="2800" b="1" dirty="0">
                <a:solidFill>
                  <a:srgbClr val="0523FF"/>
                </a:solidFill>
                <a:latin typeface="方正仿宋_gbk"/>
                <a:ea typeface="微软雅黑" panose="020B0503020204020204" pitchFamily="34" charset="-122"/>
              </a:rPr>
              <a:t>b.</a:t>
            </a:r>
            <a:r>
              <a:rPr lang="zh-CN" altLang="en-US" sz="2800" dirty="0">
                <a:solidFill>
                  <a:srgbClr val="000000"/>
                </a:solidFill>
                <a:latin typeface="方正仿宋_gbk"/>
                <a:ea typeface="微软雅黑" panose="020B0503020204020204" pitchFamily="34" charset="-122"/>
              </a:rPr>
              <a:t>在首次投稿的</a:t>
            </a:r>
            <a:r>
              <a:rPr lang="zh-CN" altLang="en-US" sz="2800" b="1" dirty="0">
                <a:solidFill>
                  <a:srgbClr val="0523FF"/>
                </a:solidFill>
                <a:latin typeface="方正仿宋_gbk"/>
                <a:ea typeface="微软雅黑" panose="020B0503020204020204" pitchFamily="34" charset="-122"/>
              </a:rPr>
              <a:t>约定回复期内</a:t>
            </a:r>
            <a:r>
              <a:rPr lang="zh-CN" altLang="en-US" sz="2800" dirty="0">
                <a:solidFill>
                  <a:srgbClr val="000000"/>
                </a:solidFill>
                <a:latin typeface="方正仿宋_gbk"/>
                <a:ea typeface="微软雅黑" panose="020B0503020204020204" pitchFamily="34" charset="-122"/>
              </a:rPr>
              <a:t>，将论文再次投给其他期刊。</a:t>
            </a:r>
            <a:endParaRPr lang="en-US" altLang="zh-CN" sz="2800" dirty="0">
              <a:solidFill>
                <a:srgbClr val="000000"/>
              </a:solidFill>
              <a:latin typeface="方正仿宋_gbk"/>
              <a:ea typeface="微软雅黑" panose="020B0503020204020204" pitchFamily="34" charset="-122"/>
            </a:endParaRPr>
          </a:p>
          <a:p>
            <a:pPr marL="457200" indent="-457200" algn="just">
              <a:buFont typeface="Wingdings" panose="05000000000000000000" pitchFamily="2" charset="2"/>
              <a:buChar char="Ø"/>
            </a:pPr>
            <a:r>
              <a:rPr lang="en-US" altLang="zh-CN" sz="2800" b="1" dirty="0">
                <a:solidFill>
                  <a:srgbClr val="0523FF"/>
                </a:solidFill>
                <a:latin typeface="方正仿宋_gbk"/>
                <a:ea typeface="微软雅黑" panose="020B0503020204020204" pitchFamily="34" charset="-122"/>
              </a:rPr>
              <a:t>c.</a:t>
            </a:r>
            <a:r>
              <a:rPr lang="zh-CN" altLang="en-US" sz="2800" dirty="0">
                <a:solidFill>
                  <a:srgbClr val="000000"/>
                </a:solidFill>
                <a:latin typeface="方正仿宋_gbk"/>
                <a:ea typeface="微软雅黑" panose="020B0503020204020204" pitchFamily="34" charset="-122"/>
              </a:rPr>
              <a:t>在</a:t>
            </a:r>
            <a:r>
              <a:rPr lang="zh-CN" altLang="en-US" sz="2800" b="1" dirty="0">
                <a:solidFill>
                  <a:srgbClr val="0523FF"/>
                </a:solidFill>
                <a:latin typeface="方正仿宋_gbk"/>
                <a:ea typeface="微软雅黑" panose="020B0503020204020204" pitchFamily="34" charset="-122"/>
              </a:rPr>
              <a:t>未</a:t>
            </a:r>
            <a:r>
              <a:rPr lang="zh-CN" altLang="en-US" sz="2800" dirty="0">
                <a:solidFill>
                  <a:srgbClr val="000000"/>
                </a:solidFill>
                <a:latin typeface="方正仿宋_gbk"/>
                <a:ea typeface="微软雅黑" panose="020B0503020204020204" pitchFamily="34" charset="-122"/>
              </a:rPr>
              <a:t>接到期刊确认</a:t>
            </a:r>
            <a:r>
              <a:rPr lang="zh-CN" altLang="en-US" sz="2800" b="1" dirty="0">
                <a:solidFill>
                  <a:srgbClr val="0523FF"/>
                </a:solidFill>
                <a:latin typeface="方正仿宋_gbk"/>
                <a:ea typeface="微软雅黑" panose="020B0503020204020204" pitchFamily="34" charset="-122"/>
              </a:rPr>
              <a:t>撤稿</a:t>
            </a:r>
            <a:r>
              <a:rPr lang="zh-CN" altLang="en-US" sz="2800" dirty="0">
                <a:solidFill>
                  <a:srgbClr val="000000"/>
                </a:solidFill>
                <a:latin typeface="方正仿宋_gbk"/>
                <a:ea typeface="微软雅黑" panose="020B0503020204020204" pitchFamily="34" charset="-122"/>
              </a:rPr>
              <a:t>的正式通知前，将稿件投给其他期刊。</a:t>
            </a:r>
            <a:endParaRPr lang="en-US" altLang="zh-CN" sz="2800" dirty="0">
              <a:solidFill>
                <a:srgbClr val="000000"/>
              </a:solidFill>
              <a:latin typeface="方正仿宋_gbk"/>
              <a:ea typeface="微软雅黑" panose="020B0503020204020204" pitchFamily="34" charset="-122"/>
            </a:endParaRPr>
          </a:p>
          <a:p>
            <a:pPr marL="457200" indent="-457200" algn="just">
              <a:buFont typeface="Wingdings" panose="05000000000000000000" pitchFamily="2" charset="2"/>
              <a:buChar char="Ø"/>
            </a:pPr>
            <a:r>
              <a:rPr lang="en-US" altLang="zh-CN" sz="2800" b="1" dirty="0">
                <a:solidFill>
                  <a:srgbClr val="0523FF"/>
                </a:solidFill>
                <a:latin typeface="方正仿宋_gbk"/>
                <a:ea typeface="微软雅黑" panose="020B0503020204020204" pitchFamily="34" charset="-122"/>
              </a:rPr>
              <a:t>d.</a:t>
            </a:r>
            <a:r>
              <a:rPr lang="zh-CN" altLang="en-US" sz="2800" dirty="0">
                <a:solidFill>
                  <a:srgbClr val="000000"/>
                </a:solidFill>
                <a:latin typeface="方正仿宋_gbk"/>
                <a:ea typeface="微软雅黑" panose="020B0503020204020204" pitchFamily="34" charset="-122"/>
              </a:rPr>
              <a:t>将只有</a:t>
            </a:r>
            <a:r>
              <a:rPr lang="zh-CN" altLang="en-US" sz="2800" b="1" dirty="0">
                <a:solidFill>
                  <a:srgbClr val="0523FF"/>
                </a:solidFill>
                <a:latin typeface="方正仿宋_gbk"/>
                <a:ea typeface="微软雅黑" panose="020B0503020204020204" pitchFamily="34" charset="-122"/>
              </a:rPr>
              <a:t>微小差别</a:t>
            </a:r>
            <a:r>
              <a:rPr lang="zh-CN" altLang="en-US" sz="2800" dirty="0">
                <a:solidFill>
                  <a:srgbClr val="000000"/>
                </a:solidFill>
                <a:latin typeface="方正仿宋_gbk"/>
                <a:ea typeface="微软雅黑" panose="020B0503020204020204" pitchFamily="34" charset="-122"/>
              </a:rPr>
              <a:t>的多篇论文，</a:t>
            </a:r>
            <a:r>
              <a:rPr lang="zh-CN" altLang="en-US" sz="2800" b="1" dirty="0">
                <a:solidFill>
                  <a:srgbClr val="0523FF"/>
                </a:solidFill>
                <a:latin typeface="方正仿宋_gbk"/>
                <a:ea typeface="微软雅黑" panose="020B0503020204020204" pitchFamily="34" charset="-122"/>
              </a:rPr>
              <a:t>同时投</a:t>
            </a:r>
            <a:r>
              <a:rPr lang="zh-CN" altLang="en-US" sz="2800" dirty="0">
                <a:solidFill>
                  <a:srgbClr val="000000"/>
                </a:solidFill>
                <a:latin typeface="方正仿宋_gbk"/>
                <a:ea typeface="微软雅黑" panose="020B0503020204020204" pitchFamily="34" charset="-122"/>
              </a:rPr>
              <a:t>给多个期刊。</a:t>
            </a:r>
            <a:endParaRPr lang="en-US" altLang="zh-CN" sz="2800" dirty="0">
              <a:solidFill>
                <a:srgbClr val="000000"/>
              </a:solidFill>
              <a:latin typeface="方正仿宋_gbk"/>
              <a:ea typeface="微软雅黑" panose="020B0503020204020204" pitchFamily="34" charset="-122"/>
            </a:endParaRPr>
          </a:p>
          <a:p>
            <a:pPr marL="457200" indent="-457200" algn="just">
              <a:buFont typeface="Wingdings" panose="05000000000000000000" pitchFamily="2" charset="2"/>
              <a:buChar char="Ø"/>
            </a:pPr>
            <a:r>
              <a:rPr lang="en-US" altLang="zh-CN" sz="2800" b="1" dirty="0">
                <a:solidFill>
                  <a:srgbClr val="0523FF"/>
                </a:solidFill>
                <a:latin typeface="方正仿宋_gbk"/>
                <a:ea typeface="微软雅黑" panose="020B0503020204020204" pitchFamily="34" charset="-122"/>
              </a:rPr>
              <a:t>e.</a:t>
            </a:r>
            <a:r>
              <a:rPr lang="zh-CN" altLang="en-US" sz="2800" dirty="0">
                <a:solidFill>
                  <a:srgbClr val="000000"/>
                </a:solidFill>
                <a:latin typeface="方正仿宋_gbk"/>
                <a:ea typeface="微软雅黑" panose="020B0503020204020204" pitchFamily="34" charset="-122"/>
              </a:rPr>
              <a:t>在收到首次投稿期刊回复之前或在约定期内，对论文进行</a:t>
            </a:r>
            <a:r>
              <a:rPr lang="zh-CN" altLang="en-US" sz="2800" dirty="0">
                <a:solidFill>
                  <a:srgbClr val="0523FF"/>
                </a:solidFill>
                <a:latin typeface="方正仿宋_gbk"/>
                <a:ea typeface="微软雅黑" panose="020B0503020204020204" pitchFamily="34" charset="-122"/>
              </a:rPr>
              <a:t>稍微修改</a:t>
            </a:r>
            <a:r>
              <a:rPr lang="zh-CN" altLang="en-US" sz="2800" dirty="0">
                <a:solidFill>
                  <a:srgbClr val="000000"/>
                </a:solidFill>
                <a:latin typeface="方正仿宋_gbk"/>
                <a:ea typeface="微软雅黑" panose="020B0503020204020204" pitchFamily="34" charset="-122"/>
              </a:rPr>
              <a:t>后，投给其他期刊。</a:t>
            </a:r>
            <a:endParaRPr lang="en-US" altLang="zh-CN" sz="2800" dirty="0">
              <a:solidFill>
                <a:srgbClr val="000000"/>
              </a:solidFill>
              <a:latin typeface="方正仿宋_gbk"/>
              <a:ea typeface="微软雅黑" panose="020B0503020204020204" pitchFamily="34" charset="-122"/>
            </a:endParaRPr>
          </a:p>
          <a:p>
            <a:pPr marL="457200" indent="-457200" algn="just">
              <a:buFont typeface="Wingdings" panose="05000000000000000000" pitchFamily="2" charset="2"/>
              <a:buChar char="Ø"/>
            </a:pPr>
            <a:r>
              <a:rPr lang="en-US" altLang="zh-CN" sz="2800" b="1" dirty="0">
                <a:solidFill>
                  <a:srgbClr val="0523FF"/>
                </a:solidFill>
                <a:latin typeface="方正仿宋_gbk"/>
                <a:ea typeface="微软雅黑" panose="020B0503020204020204" pitchFamily="34" charset="-122"/>
              </a:rPr>
              <a:t>f.</a:t>
            </a:r>
            <a:r>
              <a:rPr lang="zh-CN" altLang="en-US" sz="2800" dirty="0">
                <a:solidFill>
                  <a:srgbClr val="000000"/>
                </a:solidFill>
                <a:latin typeface="方正仿宋_gbk"/>
                <a:ea typeface="微软雅黑" panose="020B0503020204020204" pitchFamily="34" charset="-122"/>
              </a:rPr>
              <a:t>在不做任何说明的情况下，将自己（或自己作为作者之一）已经发表论文，</a:t>
            </a:r>
            <a:r>
              <a:rPr lang="zh-CN" altLang="en-US" sz="2800" b="1" dirty="0">
                <a:solidFill>
                  <a:srgbClr val="0523FF"/>
                </a:solidFill>
                <a:latin typeface="方正仿宋_gbk"/>
                <a:ea typeface="微软雅黑" panose="020B0503020204020204" pitchFamily="34" charset="-122"/>
              </a:rPr>
              <a:t>原封不动</a:t>
            </a:r>
            <a:r>
              <a:rPr lang="zh-CN" altLang="en-US" sz="2800" dirty="0">
                <a:solidFill>
                  <a:srgbClr val="000000"/>
                </a:solidFill>
                <a:latin typeface="方正仿宋_gbk"/>
                <a:ea typeface="微软雅黑" panose="020B0503020204020204" pitchFamily="34" charset="-122"/>
              </a:rPr>
              <a:t>或做</a:t>
            </a:r>
            <a:r>
              <a:rPr lang="zh-CN" altLang="en-US" sz="2800" b="1" dirty="0">
                <a:solidFill>
                  <a:srgbClr val="0523FF"/>
                </a:solidFill>
                <a:latin typeface="方正仿宋_gbk"/>
                <a:ea typeface="微软雅黑" panose="020B0503020204020204" pitchFamily="34" charset="-122"/>
              </a:rPr>
              <a:t>些微</a:t>
            </a:r>
            <a:r>
              <a:rPr lang="zh-CN" altLang="en-US" sz="2800" dirty="0">
                <a:solidFill>
                  <a:srgbClr val="000000"/>
                </a:solidFill>
                <a:latin typeface="方正仿宋_gbk"/>
                <a:ea typeface="微软雅黑" panose="020B0503020204020204" pitchFamily="34" charset="-122"/>
              </a:rPr>
              <a:t>修改后再次投稿</a:t>
            </a:r>
            <a:r>
              <a:rPr lang="en-US" altLang="zh-CN" sz="2800" dirty="0">
                <a:solidFill>
                  <a:srgbClr val="000000"/>
                </a:solidFill>
                <a:latin typeface="方正仿宋_gbk"/>
                <a:ea typeface="微软雅黑" panose="020B0503020204020204" pitchFamily="34" charset="-122"/>
              </a:rPr>
              <a:t>]</a:t>
            </a:r>
            <a:endParaRPr lang="zh-CN" altLang="en-US" sz="2800" dirty="0">
              <a:solidFill>
                <a:srgbClr val="000000"/>
              </a:solidFill>
              <a:latin typeface="方正仿宋_gbk"/>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a:spLocks noGrp="1"/>
          </p:cNvSpPr>
          <p:nvPr>
            <p:ph type="title"/>
          </p:nvPr>
        </p:nvSpPr>
        <p:spPr>
          <a:xfrm>
            <a:off x="746760" y="-58824"/>
            <a:ext cx="10515600" cy="1325563"/>
          </a:xfrm>
        </p:spPr>
        <p:txBody>
          <a:bodyPr>
            <a:noAutofit/>
          </a:bodyPr>
          <a:lstStyle/>
          <a:p>
            <a:r>
              <a:rPr lang="zh-CN" altLang="en-US" sz="4400" b="1" dirty="0">
                <a:latin typeface="微软雅黑" panose="020B0503020204020204" pitchFamily="34" charset="-122"/>
                <a:ea typeface="微软雅黑" panose="020B0503020204020204" pitchFamily="34" charset="-122"/>
              </a:rPr>
              <a:t>什么是</a:t>
            </a:r>
            <a:r>
              <a:rPr lang="zh-CN" altLang="en-US" sz="4400" b="1" dirty="0">
                <a:solidFill>
                  <a:srgbClr val="0523FF"/>
                </a:solidFill>
                <a:latin typeface="微软雅黑" panose="020B0503020204020204" pitchFamily="34" charset="-122"/>
                <a:ea typeface="微软雅黑" panose="020B0503020204020204" pitchFamily="34" charset="-122"/>
              </a:rPr>
              <a:t>重复</a:t>
            </a:r>
            <a:r>
              <a:rPr lang="zh-CN" altLang="en-US" sz="4400" b="1" dirty="0">
                <a:latin typeface="微软雅黑" panose="020B0503020204020204" pitchFamily="34" charset="-122"/>
                <a:ea typeface="微软雅黑" panose="020B0503020204020204" pitchFamily="34" charset="-122"/>
              </a:rPr>
              <a:t>发表？</a:t>
            </a:r>
          </a:p>
        </p:txBody>
      </p:sp>
      <p:sp>
        <p:nvSpPr>
          <p:cNvPr id="4" name="矩形 3"/>
          <p:cNvSpPr/>
          <p:nvPr/>
        </p:nvSpPr>
        <p:spPr>
          <a:xfrm>
            <a:off x="669923" y="1120517"/>
            <a:ext cx="11055352" cy="5262979"/>
          </a:xfrm>
          <a:prstGeom prst="rect">
            <a:avLst/>
          </a:prstGeom>
        </p:spPr>
        <p:txBody>
          <a:bodyPr wrap="square">
            <a:spAutoFit/>
          </a:bodyPr>
          <a:lstStyle/>
          <a:p>
            <a:r>
              <a:rPr lang="zh-CN" altLang="en-US" sz="2800" dirty="0">
                <a:latin typeface="楷体" panose="02010609060101010101" pitchFamily="49" charset="-122"/>
                <a:ea typeface="楷体" panose="02010609060101010101" pitchFamily="49" charset="-122"/>
              </a:rPr>
              <a:t>重复发表的表现形式包括：</a:t>
            </a:r>
            <a:endParaRPr lang="en-US" altLang="zh-CN" sz="2800" dirty="0">
              <a:latin typeface="楷体" panose="02010609060101010101" pitchFamily="49" charset="-122"/>
              <a:ea typeface="楷体" panose="02010609060101010101" pitchFamily="49" charset="-122"/>
            </a:endParaRPr>
          </a:p>
          <a:p>
            <a:pPr marL="457200" indent="-457200">
              <a:buFont typeface="Wingdings" panose="05000000000000000000" pitchFamily="2" charset="2"/>
              <a:buChar char="Ø"/>
            </a:pPr>
            <a:r>
              <a:rPr lang="en-US" altLang="zh-CN" sz="2800" dirty="0">
                <a:solidFill>
                  <a:srgbClr val="0523FF"/>
                </a:solidFill>
                <a:latin typeface="楷体" panose="02010609060101010101" pitchFamily="49" charset="-122"/>
                <a:ea typeface="楷体" panose="02010609060101010101" pitchFamily="49" charset="-122"/>
              </a:rPr>
              <a:t>a.</a:t>
            </a:r>
            <a:r>
              <a:rPr lang="zh-CN" altLang="en-US" sz="2800" dirty="0">
                <a:latin typeface="楷体" panose="02010609060101010101" pitchFamily="49" charset="-122"/>
                <a:ea typeface="楷体" panose="02010609060101010101" pitchFamily="49" charset="-122"/>
              </a:rPr>
              <a:t>不加引注或说明，在论文中使用自己（或自己作为作者之一）已发表文献中的内容。</a:t>
            </a:r>
            <a:endParaRPr lang="en-US" altLang="zh-CN" sz="2800" dirty="0">
              <a:latin typeface="楷体" panose="02010609060101010101" pitchFamily="49" charset="-122"/>
              <a:ea typeface="楷体" panose="02010609060101010101" pitchFamily="49" charset="-122"/>
            </a:endParaRPr>
          </a:p>
          <a:p>
            <a:pPr marL="457200" indent="-457200">
              <a:buFont typeface="Wingdings" panose="05000000000000000000" pitchFamily="2" charset="2"/>
              <a:buChar char="Ø"/>
            </a:pPr>
            <a:r>
              <a:rPr lang="en-US" altLang="zh-CN" sz="2800" dirty="0">
                <a:solidFill>
                  <a:srgbClr val="0523FF"/>
                </a:solidFill>
                <a:latin typeface="楷体" panose="02010609060101010101" pitchFamily="49" charset="-122"/>
                <a:ea typeface="楷体" panose="02010609060101010101" pitchFamily="49" charset="-122"/>
              </a:rPr>
              <a:t>b.</a:t>
            </a:r>
            <a:r>
              <a:rPr lang="zh-CN" altLang="en-US" sz="2800" dirty="0">
                <a:latin typeface="楷体" panose="02010609060101010101" pitchFamily="49" charset="-122"/>
                <a:ea typeface="楷体" panose="02010609060101010101" pitchFamily="49" charset="-122"/>
              </a:rPr>
              <a:t>在不做任何说明的情况下，摘取多篇自己（或自己作为作者之一）已发表文献中的部分内容，拼接成一篇新论文后再次发表。</a:t>
            </a:r>
            <a:endParaRPr lang="en-US" altLang="zh-CN" sz="2800" dirty="0">
              <a:latin typeface="楷体" panose="02010609060101010101" pitchFamily="49" charset="-122"/>
              <a:ea typeface="楷体" panose="02010609060101010101" pitchFamily="49" charset="-122"/>
            </a:endParaRPr>
          </a:p>
          <a:p>
            <a:pPr marL="457200" indent="-457200">
              <a:buFont typeface="Wingdings" panose="05000000000000000000" pitchFamily="2" charset="2"/>
              <a:buChar char="Ø"/>
            </a:pPr>
            <a:r>
              <a:rPr lang="en-US" altLang="zh-CN" sz="2800" dirty="0">
                <a:solidFill>
                  <a:srgbClr val="0523FF"/>
                </a:solidFill>
                <a:latin typeface="楷体" panose="02010609060101010101" pitchFamily="49" charset="-122"/>
                <a:ea typeface="楷体" panose="02010609060101010101" pitchFamily="49" charset="-122"/>
              </a:rPr>
              <a:t>c.</a:t>
            </a:r>
            <a:r>
              <a:rPr lang="zh-CN" altLang="en-US" sz="2800" b="1" dirty="0">
                <a:solidFill>
                  <a:srgbClr val="FF0000"/>
                </a:solidFill>
                <a:latin typeface="楷体" panose="02010609060101010101" pitchFamily="49" charset="-122"/>
                <a:ea typeface="楷体" panose="02010609060101010101" pitchFamily="49" charset="-122"/>
              </a:rPr>
              <a:t>被允许的二次发表</a:t>
            </a:r>
            <a:r>
              <a:rPr lang="zh-CN" altLang="en-US" sz="2800" dirty="0">
                <a:latin typeface="楷体" panose="02010609060101010101" pitchFamily="49" charset="-122"/>
                <a:ea typeface="楷体" panose="02010609060101010101" pitchFamily="49" charset="-122"/>
              </a:rPr>
              <a:t>不说明首次发表出处。</a:t>
            </a:r>
            <a:endParaRPr lang="en-US" altLang="zh-CN" sz="2800" dirty="0">
              <a:latin typeface="楷体" panose="02010609060101010101" pitchFamily="49" charset="-122"/>
              <a:ea typeface="楷体" panose="02010609060101010101" pitchFamily="49" charset="-122"/>
            </a:endParaRPr>
          </a:p>
          <a:p>
            <a:pPr marL="457200" indent="-457200">
              <a:buFont typeface="Wingdings" panose="05000000000000000000" pitchFamily="2" charset="2"/>
              <a:buChar char="Ø"/>
            </a:pPr>
            <a:r>
              <a:rPr lang="en-US" altLang="zh-CN" sz="2800" dirty="0">
                <a:solidFill>
                  <a:srgbClr val="0523FF"/>
                </a:solidFill>
                <a:latin typeface="楷体" panose="02010609060101010101" pitchFamily="49" charset="-122"/>
                <a:ea typeface="楷体" panose="02010609060101010101" pitchFamily="49" charset="-122"/>
              </a:rPr>
              <a:t>d.</a:t>
            </a:r>
            <a:r>
              <a:rPr lang="zh-CN" altLang="en-US" sz="2800" dirty="0">
                <a:latin typeface="楷体" panose="02010609060101010101" pitchFamily="49" charset="-122"/>
                <a:ea typeface="楷体" panose="02010609060101010101" pitchFamily="49" charset="-122"/>
              </a:rPr>
              <a:t>不加引注或说明地在多篇论文中重复使用一次调查、一个实验的数据等。</a:t>
            </a:r>
            <a:endParaRPr lang="en-US" altLang="zh-CN" sz="2800" dirty="0">
              <a:latin typeface="楷体" panose="02010609060101010101" pitchFamily="49" charset="-122"/>
              <a:ea typeface="楷体" panose="02010609060101010101" pitchFamily="49" charset="-122"/>
            </a:endParaRPr>
          </a:p>
          <a:p>
            <a:pPr marL="457200" indent="-457200">
              <a:buFont typeface="Wingdings" panose="05000000000000000000" pitchFamily="2" charset="2"/>
              <a:buChar char="Ø"/>
            </a:pPr>
            <a:r>
              <a:rPr lang="en-US" altLang="zh-CN" sz="2800" dirty="0">
                <a:solidFill>
                  <a:srgbClr val="0523FF"/>
                </a:solidFill>
                <a:latin typeface="楷体" panose="02010609060101010101" pitchFamily="49" charset="-122"/>
                <a:ea typeface="楷体" panose="02010609060101010101" pitchFamily="49" charset="-122"/>
              </a:rPr>
              <a:t>e.</a:t>
            </a:r>
            <a:r>
              <a:rPr lang="zh-CN" altLang="en-US" sz="2800" dirty="0">
                <a:latin typeface="楷体" panose="02010609060101010101" pitchFamily="49" charset="-122"/>
                <a:ea typeface="楷体" panose="02010609060101010101" pitchFamily="49" charset="-122"/>
              </a:rPr>
              <a:t>将实质上基于同一实验或研究的论文，每次补充少量数据或资料后，多次发表方法、结论等相似或雷同的论文。</a:t>
            </a:r>
            <a:endParaRPr lang="en-US" altLang="zh-CN" sz="2800" dirty="0">
              <a:latin typeface="楷体" panose="02010609060101010101" pitchFamily="49" charset="-122"/>
              <a:ea typeface="楷体" panose="02010609060101010101" pitchFamily="49" charset="-122"/>
            </a:endParaRPr>
          </a:p>
          <a:p>
            <a:pPr marL="457200" indent="-457200">
              <a:buFont typeface="Wingdings" panose="05000000000000000000" pitchFamily="2" charset="2"/>
              <a:buChar char="Ø"/>
            </a:pPr>
            <a:r>
              <a:rPr lang="en-US" altLang="zh-CN" sz="2800" dirty="0">
                <a:solidFill>
                  <a:srgbClr val="0523FF"/>
                </a:solidFill>
                <a:latin typeface="楷体" panose="02010609060101010101" pitchFamily="49" charset="-122"/>
                <a:ea typeface="楷体" panose="02010609060101010101" pitchFamily="49" charset="-122"/>
              </a:rPr>
              <a:t>f.</a:t>
            </a:r>
            <a:r>
              <a:rPr lang="zh-CN" altLang="en-US" sz="2800" dirty="0">
                <a:latin typeface="楷体" panose="02010609060101010101" pitchFamily="49" charset="-122"/>
                <a:ea typeface="楷体" panose="02010609060101010101" pitchFamily="49" charset="-122"/>
              </a:rPr>
              <a:t>合作者就同一调查、实验、结果等，发表数据、方法、结论等明显相似或雷同的论文。</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a:xfrm>
            <a:off x="2282158" y="3325972"/>
            <a:ext cx="6023642" cy="895350"/>
          </a:xfrm>
        </p:spPr>
        <p:txBody>
          <a:bodyPr>
            <a:normAutofit fontScale="90000"/>
          </a:bodyPr>
          <a:lstStyle/>
          <a:p>
            <a:r>
              <a:rPr lang="zh-CN" altLang="en-US" sz="4800" b="1" dirty="0"/>
              <a:t>学术不端的认知及类型</a:t>
            </a:r>
          </a:p>
        </p:txBody>
      </p:sp>
      <p:sp>
        <p:nvSpPr>
          <p:cNvPr id="9" name="文本框 8"/>
          <p:cNvSpPr txBox="1"/>
          <p:nvPr/>
        </p:nvSpPr>
        <p:spPr>
          <a:xfrm>
            <a:off x="2118672" y="2248013"/>
            <a:ext cx="1023516" cy="889909"/>
          </a:xfrm>
          <a:prstGeom prst="rect">
            <a:avLst/>
          </a:prstGeom>
          <a:noFill/>
          <a:ln w="117475">
            <a:noFill/>
          </a:ln>
        </p:spPr>
        <p:txBody>
          <a:bodyPr wrap="none" rtlCol="0">
            <a:prstTxWarp prst="textPlain">
              <a:avLst/>
            </a:prstTxWarp>
            <a:spAutoFit/>
          </a:bodyPr>
          <a:lstStyle/>
          <a:p>
            <a:r>
              <a:rPr lang="en-US" altLang="zh-CN" spc="100" dirty="0">
                <a:solidFill>
                  <a:schemeClr val="accent1"/>
                </a:solidFill>
                <a:latin typeface="Impact" panose="020B0806030902050204" pitchFamily="34" charset="0"/>
                <a:cs typeface="Arial" panose="020B0604020202020204" pitchFamily="34" charset="0"/>
              </a:rPr>
              <a:t>/01</a:t>
            </a:r>
            <a:endParaRPr lang="zh-CN" altLang="en-US" spc="100" dirty="0">
              <a:solidFill>
                <a:schemeClr val="accent1"/>
              </a:solidFill>
              <a:latin typeface="Impact" panose="020B0806030902050204" pitchFamily="34" charset="0"/>
              <a:cs typeface="Arial" panose="020B0604020202020204" pitchFamily="34" charset="0"/>
            </a:endParaRPr>
          </a:p>
        </p:txBody>
      </p:sp>
      <p:pic>
        <p:nvPicPr>
          <p:cNvPr id="3" name="图片 2"/>
          <p:cNvPicPr>
            <a:picLocks noChangeAspect="1"/>
          </p:cNvPicPr>
          <p:nvPr/>
        </p:nvPicPr>
        <p:blipFill>
          <a:blip r:embed="rId3">
            <a:biLevel thresh="50000"/>
            <a:extLst>
              <a:ext uri="{28A0092B-C50C-407E-A947-70E740481C1C}">
                <a14:useLocalDpi xmlns:a14="http://schemas.microsoft.com/office/drawing/2010/main" val="0"/>
              </a:ext>
            </a:extLst>
          </a:blip>
          <a:stretch>
            <a:fillRect/>
          </a:stretch>
        </p:blipFill>
        <p:spPr>
          <a:xfrm>
            <a:off x="721672" y="358974"/>
            <a:ext cx="3343037" cy="557173"/>
          </a:xfrm>
          <a:prstGeom prst="rect">
            <a:avLst/>
          </a:prstGeom>
        </p:spPr>
      </p:pic>
    </p:spTree>
    <p:custDataLst>
      <p:tags r:id="rId1"/>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442131" y="1130300"/>
            <a:ext cx="7412039" cy="46166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zh-CN" altLang="en-US" sz="2400" b="1" dirty="0">
                <a:solidFill>
                  <a:schemeClr val="tx1"/>
                </a:solidFill>
                <a:latin typeface="PingFang SC"/>
              </a:rPr>
              <a:t>同一篇论文，中文发完发英文，竟</a:t>
            </a:r>
            <a:r>
              <a:rPr lang="zh-CN" altLang="en-US" sz="2400" b="1" dirty="0">
                <a:solidFill>
                  <a:srgbClr val="FF0000"/>
                </a:solidFill>
                <a:latin typeface="PingFang SC"/>
              </a:rPr>
              <a:t>不算</a:t>
            </a:r>
            <a:r>
              <a:rPr lang="zh-CN" altLang="en-US" sz="2400" b="1" dirty="0">
                <a:solidFill>
                  <a:schemeClr val="tx1"/>
                </a:solidFill>
                <a:latin typeface="PingFang SC"/>
              </a:rPr>
              <a:t>“一稿多投”</a:t>
            </a:r>
            <a:r>
              <a:rPr lang="en-US" altLang="zh-CN" sz="2400" b="1" dirty="0">
                <a:solidFill>
                  <a:schemeClr val="tx1"/>
                </a:solidFill>
                <a:latin typeface="PingFang SC"/>
              </a:rPr>
              <a:t>?</a:t>
            </a:r>
            <a:r>
              <a:rPr lang="zh-CN" altLang="en-US" sz="2400" b="1" dirty="0">
                <a:solidFill>
                  <a:schemeClr val="tx1"/>
                </a:solidFill>
                <a:latin typeface="PingFang SC"/>
              </a:rPr>
              <a:t>！</a:t>
            </a:r>
            <a:endParaRPr lang="zh-CN" altLang="en-US" sz="2400" dirty="0">
              <a:solidFill>
                <a:schemeClr val="tx1"/>
              </a:solidFill>
            </a:endParaRPr>
          </a:p>
        </p:txBody>
      </p:sp>
      <p:sp>
        <p:nvSpPr>
          <p:cNvPr id="2" name="标题 1"/>
          <p:cNvSpPr>
            <a:spLocks noGrp="1"/>
          </p:cNvSpPr>
          <p:nvPr>
            <p:ph type="title"/>
          </p:nvPr>
        </p:nvSpPr>
        <p:spPr>
          <a:xfrm>
            <a:off x="696884" y="-108700"/>
            <a:ext cx="10515600" cy="1325563"/>
          </a:xfrm>
        </p:spPr>
        <p:txBody>
          <a:bodyPr>
            <a:normAutofit/>
          </a:bodyPr>
          <a:lstStyle/>
          <a:p>
            <a:r>
              <a:rPr lang="zh-CN" altLang="en-US" sz="4400" b="1" dirty="0">
                <a:latin typeface="微软雅黑" panose="020B0503020204020204" pitchFamily="34" charset="-122"/>
                <a:ea typeface="微软雅黑" panose="020B0503020204020204" pitchFamily="34" charset="-122"/>
              </a:rPr>
              <a:t>什么是</a:t>
            </a:r>
            <a:r>
              <a:rPr lang="zh-CN" altLang="en-US" sz="4400" b="1" dirty="0">
                <a:solidFill>
                  <a:srgbClr val="0523FF"/>
                </a:solidFill>
                <a:latin typeface="微软雅黑" panose="020B0503020204020204" pitchFamily="34" charset="-122"/>
                <a:ea typeface="微软雅黑" panose="020B0503020204020204" pitchFamily="34" charset="-122"/>
              </a:rPr>
              <a:t>“</a:t>
            </a:r>
            <a:r>
              <a:rPr lang="zh-CN" altLang="en-US" sz="4400" b="1" dirty="0">
                <a:solidFill>
                  <a:srgbClr val="0523FF"/>
                </a:solidFill>
                <a:latin typeface="微软雅黑" panose="020B0503020204020204" pitchFamily="34" charset="-122"/>
                <a:ea typeface="微软雅黑" panose="020B0503020204020204" pitchFamily="34" charset="-122"/>
                <a:hlinkClick r:id="rId2"/>
              </a:rPr>
              <a:t>被允许的二次发表</a:t>
            </a:r>
            <a:r>
              <a:rPr lang="zh-CN" altLang="en-US" sz="4400" b="1" dirty="0">
                <a:solidFill>
                  <a:srgbClr val="0523FF"/>
                </a:solidFill>
                <a:latin typeface="微软雅黑" panose="020B0503020204020204" pitchFamily="34" charset="-122"/>
                <a:ea typeface="微软雅黑" panose="020B0503020204020204" pitchFamily="34" charset="-122"/>
              </a:rPr>
              <a:t>”</a:t>
            </a:r>
            <a:r>
              <a:rPr lang="zh-CN" altLang="en-US" sz="4400" b="1" dirty="0">
                <a:latin typeface="微软雅黑" panose="020B0503020204020204" pitchFamily="34" charset="-122"/>
                <a:ea typeface="微软雅黑" panose="020B0503020204020204" pitchFamily="34" charset="-122"/>
              </a:rPr>
              <a:t>？</a:t>
            </a:r>
          </a:p>
        </p:txBody>
      </p:sp>
      <p:sp>
        <p:nvSpPr>
          <p:cNvPr id="3" name="矩形 2"/>
          <p:cNvSpPr/>
          <p:nvPr/>
        </p:nvSpPr>
        <p:spPr>
          <a:xfrm>
            <a:off x="565149" y="1428809"/>
            <a:ext cx="11334749" cy="5078313"/>
          </a:xfrm>
          <a:prstGeom prst="rect">
            <a:avLst/>
          </a:prstGeom>
        </p:spPr>
        <p:txBody>
          <a:bodyPr wrap="square">
            <a:spAutoFit/>
          </a:bodyPr>
          <a:lstStyle/>
          <a:p>
            <a:pPr>
              <a:lnSpc>
                <a:spcPct val="150000"/>
              </a:lnSpc>
            </a:pPr>
            <a:r>
              <a:rPr lang="zh-CN" altLang="en-US" b="1" dirty="0">
                <a:solidFill>
                  <a:srgbClr val="2F5602"/>
                </a:solidFill>
                <a:latin typeface="Tahoma" panose="020B0604030504040204" pitchFamily="34" charset="0"/>
              </a:rPr>
              <a:t>国际医学期刊编辑委员会（</a:t>
            </a:r>
            <a:r>
              <a:rPr lang="en-US" altLang="zh-CN" b="1" dirty="0">
                <a:solidFill>
                  <a:srgbClr val="2F5602"/>
                </a:solidFill>
                <a:latin typeface="Tahoma" panose="020B0604030504040204" pitchFamily="34" charset="0"/>
              </a:rPr>
              <a:t>International Committee of Medical Journal Editors </a:t>
            </a:r>
            <a:r>
              <a:rPr lang="en-US" altLang="zh-CN" b="1" dirty="0">
                <a:solidFill>
                  <a:srgbClr val="0A430E"/>
                </a:solidFill>
                <a:latin typeface="Tahoma" panose="020B0604030504040204" pitchFamily="34" charset="0"/>
                <a:hlinkClick r:id="rId3"/>
              </a:rPr>
              <a:t>http://www.icmje.org/publishing_4overlap.html</a:t>
            </a:r>
            <a:r>
              <a:rPr lang="en-US" altLang="zh-CN" b="1" dirty="0">
                <a:solidFill>
                  <a:srgbClr val="2F5602"/>
                </a:solidFill>
                <a:latin typeface="Tahoma" panose="020B0604030504040204" pitchFamily="34" charset="0"/>
              </a:rPr>
              <a:t> </a:t>
            </a:r>
            <a:r>
              <a:rPr lang="zh-CN" altLang="en-US" b="1" dirty="0">
                <a:solidFill>
                  <a:srgbClr val="2F5602"/>
                </a:solidFill>
                <a:latin typeface="Tahoma" panose="020B0604030504040204" pitchFamily="34" charset="0"/>
              </a:rPr>
              <a:t>）认为，以同种或另一种文字再次发表，特别是在其他国家再次发表，是正当的，并可能是有益的，但必须满足以下所有条件：</a:t>
            </a:r>
            <a:endParaRPr lang="en-US" altLang="zh-CN" b="1" dirty="0">
              <a:solidFill>
                <a:srgbClr val="2F5602"/>
              </a:solidFill>
              <a:latin typeface="Tahoma" panose="020B0604030504040204" pitchFamily="34" charset="0"/>
            </a:endParaRPr>
          </a:p>
          <a:p>
            <a:pPr>
              <a:lnSpc>
                <a:spcPct val="150000"/>
              </a:lnSpc>
            </a:pPr>
            <a:r>
              <a:rPr lang="en-US" altLang="zh-CN" b="1" dirty="0">
                <a:solidFill>
                  <a:srgbClr val="2F5602"/>
                </a:solidFill>
                <a:latin typeface="Tahoma" panose="020B0604030504040204" pitchFamily="34" charset="0"/>
              </a:rPr>
              <a:t>     </a:t>
            </a:r>
            <a:r>
              <a:rPr lang="zh-CN" altLang="en-US" b="1" dirty="0">
                <a:solidFill>
                  <a:srgbClr val="2F5602"/>
                </a:solidFill>
                <a:latin typeface="Tahoma" panose="020B0604030504040204" pitchFamily="34" charset="0"/>
              </a:rPr>
              <a:t>（</a:t>
            </a:r>
            <a:r>
              <a:rPr lang="en-US" altLang="zh-CN" b="1" dirty="0"/>
              <a:t>1</a:t>
            </a:r>
            <a:r>
              <a:rPr lang="zh-CN" altLang="en-US" b="1" dirty="0"/>
              <a:t>） 作者已经</a:t>
            </a:r>
            <a:r>
              <a:rPr lang="zh-CN" altLang="en-US" b="1" dirty="0">
                <a:solidFill>
                  <a:srgbClr val="FF0000"/>
                </a:solidFill>
              </a:rPr>
              <a:t>征得首次和再次</a:t>
            </a:r>
            <a:r>
              <a:rPr lang="zh-CN" altLang="en-US" b="1" dirty="0"/>
              <a:t>发表期刊编辑的</a:t>
            </a:r>
            <a:r>
              <a:rPr lang="zh-CN" altLang="en-US" b="1" dirty="0">
                <a:solidFill>
                  <a:srgbClr val="FF0000"/>
                </a:solidFill>
              </a:rPr>
              <a:t>同意</a:t>
            </a:r>
            <a:r>
              <a:rPr lang="zh-CN" altLang="en-US" b="1" dirty="0"/>
              <a:t>：再次发表期刊的编辑必须得到首次发表文章的复印件、单行本或原稿。</a:t>
            </a:r>
            <a:r>
              <a:rPr lang="zh-CN" altLang="en-US" b="1" dirty="0">
                <a:solidFill>
                  <a:srgbClr val="0523FF"/>
                </a:solidFill>
              </a:rPr>
              <a:t>（双方同意）</a:t>
            </a:r>
            <a:br>
              <a:rPr lang="zh-CN" altLang="en-US" b="1" dirty="0">
                <a:solidFill>
                  <a:srgbClr val="0523FF"/>
                </a:solidFill>
              </a:rPr>
            </a:br>
            <a:r>
              <a:rPr lang="zh-CN" altLang="en-US" b="1" dirty="0"/>
              <a:t>      （</a:t>
            </a:r>
            <a:r>
              <a:rPr lang="en-US" altLang="zh-CN" b="1" dirty="0"/>
              <a:t>2</a:t>
            </a:r>
            <a:r>
              <a:rPr lang="zh-CN" altLang="en-US" b="1" dirty="0"/>
              <a:t>） 再次发表的时间</a:t>
            </a:r>
            <a:r>
              <a:rPr lang="zh-CN" altLang="en-US" b="1" dirty="0">
                <a:solidFill>
                  <a:srgbClr val="FF0000"/>
                </a:solidFill>
              </a:rPr>
              <a:t>至少</a:t>
            </a:r>
            <a:r>
              <a:rPr lang="zh-CN" altLang="en-US" b="1" dirty="0"/>
              <a:t>应在首次发表</a:t>
            </a:r>
            <a:r>
              <a:rPr lang="zh-CN" altLang="en-US" b="1" dirty="0">
                <a:solidFill>
                  <a:srgbClr val="FF0000"/>
                </a:solidFill>
              </a:rPr>
              <a:t>后</a:t>
            </a:r>
            <a:r>
              <a:rPr lang="en-US" altLang="zh-CN" b="1" dirty="0">
                <a:solidFill>
                  <a:srgbClr val="FF0000"/>
                </a:solidFill>
              </a:rPr>
              <a:t>1 </a:t>
            </a:r>
            <a:r>
              <a:rPr lang="zh-CN" altLang="en-US" b="1" dirty="0">
                <a:solidFill>
                  <a:srgbClr val="FF0000"/>
                </a:solidFill>
              </a:rPr>
              <a:t>周</a:t>
            </a:r>
            <a:r>
              <a:rPr lang="zh-CN" altLang="en-US" b="1" dirty="0"/>
              <a:t>， 以尊重首次发表的优先权</a:t>
            </a:r>
            <a:r>
              <a:rPr lang="en-US" altLang="zh-CN" b="1" dirty="0"/>
              <a:t>( </a:t>
            </a:r>
            <a:r>
              <a:rPr lang="zh-CN" altLang="en-US" b="1" dirty="0">
                <a:solidFill>
                  <a:srgbClr val="FF0000"/>
                </a:solidFill>
              </a:rPr>
              <a:t>除非</a:t>
            </a:r>
            <a:r>
              <a:rPr lang="zh-CN" altLang="en-US" b="1" dirty="0"/>
              <a:t>两种期刊的编辑达成了特殊协议</a:t>
            </a:r>
            <a:r>
              <a:rPr lang="en-US" altLang="zh-CN" b="1" dirty="0"/>
              <a:t>) </a:t>
            </a:r>
            <a:r>
              <a:rPr lang="zh-CN" altLang="en-US" b="1" dirty="0"/>
              <a:t>。</a:t>
            </a:r>
            <a:r>
              <a:rPr lang="zh-CN" altLang="en-US" b="1" dirty="0">
                <a:solidFill>
                  <a:srgbClr val="0523FF"/>
                </a:solidFill>
              </a:rPr>
              <a:t>（有时间差：</a:t>
            </a:r>
            <a:r>
              <a:rPr lang="en-US" altLang="zh-CN" b="1" dirty="0">
                <a:solidFill>
                  <a:srgbClr val="0523FF"/>
                </a:solidFill>
              </a:rPr>
              <a:t>1</a:t>
            </a:r>
            <a:r>
              <a:rPr lang="zh-CN" altLang="en-US" b="1" dirty="0">
                <a:solidFill>
                  <a:srgbClr val="0523FF"/>
                </a:solidFill>
              </a:rPr>
              <a:t>周）</a:t>
            </a:r>
            <a:r>
              <a:rPr lang="zh-CN" altLang="en-US" b="1" dirty="0"/>
              <a:t/>
            </a:r>
            <a:br>
              <a:rPr lang="zh-CN" altLang="en-US" b="1" dirty="0"/>
            </a:br>
            <a:r>
              <a:rPr lang="zh-CN" altLang="en-US" b="1" dirty="0"/>
              <a:t>      （</a:t>
            </a:r>
            <a:r>
              <a:rPr lang="en-US" altLang="zh-CN" b="1" dirty="0"/>
              <a:t>3</a:t>
            </a:r>
            <a:r>
              <a:rPr lang="zh-CN" altLang="en-US" b="1" dirty="0"/>
              <a:t>） 再次发表的目的是使论文面向不同的读者群， 以</a:t>
            </a:r>
            <a:r>
              <a:rPr lang="zh-CN" altLang="en-US" b="1" dirty="0">
                <a:solidFill>
                  <a:srgbClr val="FF0000"/>
                </a:solidFill>
              </a:rPr>
              <a:t>节略本形式</a:t>
            </a:r>
            <a:r>
              <a:rPr lang="zh-CN" altLang="en-US" b="1" dirty="0"/>
              <a:t>发表可能更好。</a:t>
            </a:r>
            <a:br>
              <a:rPr lang="zh-CN" altLang="en-US" b="1" dirty="0"/>
            </a:br>
            <a:r>
              <a:rPr lang="zh-CN" altLang="en-US" b="1" dirty="0"/>
              <a:t>      （</a:t>
            </a:r>
            <a:r>
              <a:rPr lang="en-US" altLang="zh-CN" b="1" dirty="0"/>
              <a:t>4</a:t>
            </a:r>
            <a:r>
              <a:rPr lang="zh-CN" altLang="en-US" b="1" dirty="0"/>
              <a:t>） 再次发表应</a:t>
            </a:r>
            <a:r>
              <a:rPr lang="zh-CN" altLang="en-US" b="1" dirty="0">
                <a:solidFill>
                  <a:srgbClr val="FF0000"/>
                </a:solidFill>
              </a:rPr>
              <a:t>忠实地反映首次发表</a:t>
            </a:r>
            <a:r>
              <a:rPr lang="zh-CN" altLang="en-US" b="1" dirty="0"/>
              <a:t>的数据和论点。</a:t>
            </a:r>
            <a:br>
              <a:rPr lang="zh-CN" altLang="en-US" b="1" dirty="0"/>
            </a:br>
            <a:r>
              <a:rPr lang="zh-CN" altLang="en-US" b="1" dirty="0"/>
              <a:t>      （</a:t>
            </a:r>
            <a:r>
              <a:rPr lang="en-US" altLang="zh-CN" b="1" dirty="0"/>
              <a:t>5</a:t>
            </a:r>
            <a:r>
              <a:rPr lang="zh-CN" altLang="en-US" b="1" dirty="0"/>
              <a:t>） 再次发表的论文应在文题页以</a:t>
            </a:r>
            <a:r>
              <a:rPr lang="zh-CN" altLang="en-US" b="1" dirty="0">
                <a:solidFill>
                  <a:srgbClr val="FF0000"/>
                </a:solidFill>
              </a:rPr>
              <a:t>脚注</a:t>
            </a:r>
            <a:r>
              <a:rPr lang="zh-CN" altLang="en-US" b="1" dirty="0"/>
              <a:t>形式向读者、同行及文献检索机构注明该文已全文或部分发表过，并写明原文出处。适当的脚注形式是</a:t>
            </a:r>
            <a:r>
              <a:rPr lang="en-US" altLang="zh-CN" b="1" dirty="0"/>
              <a:t>: </a:t>
            </a:r>
            <a:r>
              <a:rPr lang="en-US" altLang="zh-CN" b="1" dirty="0">
                <a:solidFill>
                  <a:srgbClr val="FF0000"/>
                </a:solidFill>
              </a:rPr>
              <a:t>“</a:t>
            </a:r>
            <a:r>
              <a:rPr lang="zh-CN" altLang="en-US" b="1" dirty="0">
                <a:solidFill>
                  <a:srgbClr val="FF0000"/>
                </a:solidFill>
              </a:rPr>
              <a:t>本文首次发表于</a:t>
            </a:r>
            <a:r>
              <a:rPr lang="en-US" altLang="zh-CN" b="1" dirty="0">
                <a:solidFill>
                  <a:srgbClr val="FF0000"/>
                </a:solidFill>
              </a:rPr>
              <a:t>[</a:t>
            </a:r>
            <a:r>
              <a:rPr lang="zh-CN" altLang="en-US" b="1" dirty="0">
                <a:solidFill>
                  <a:srgbClr val="FF0000"/>
                </a:solidFill>
              </a:rPr>
              <a:t>期刊名称，详细出处</a:t>
            </a:r>
            <a:r>
              <a:rPr lang="en-US" altLang="zh-CN" b="1" dirty="0">
                <a:solidFill>
                  <a:srgbClr val="FF0000"/>
                </a:solidFill>
              </a:rPr>
              <a:t>]”</a:t>
            </a:r>
            <a:r>
              <a:rPr lang="zh-CN" altLang="en-US" b="1" dirty="0"/>
              <a:t>。</a:t>
            </a:r>
            <a:endParaRPr lang="zh-CN" alt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a:xfrm>
            <a:off x="2118672" y="3574438"/>
            <a:ext cx="5529037" cy="895350"/>
          </a:xfrm>
        </p:spPr>
        <p:txBody>
          <a:bodyPr>
            <a:normAutofit fontScale="90000"/>
          </a:bodyPr>
          <a:lstStyle/>
          <a:p>
            <a:r>
              <a:rPr lang="zh-CN" altLang="en-US" sz="4000" b="1" dirty="0"/>
              <a:t>高校对大学生毕业（学位）论文相似性检测要求</a:t>
            </a:r>
          </a:p>
        </p:txBody>
      </p:sp>
      <p:sp>
        <p:nvSpPr>
          <p:cNvPr id="9" name="文本框 8"/>
          <p:cNvSpPr txBox="1"/>
          <p:nvPr/>
        </p:nvSpPr>
        <p:spPr>
          <a:xfrm>
            <a:off x="2118672" y="2248013"/>
            <a:ext cx="1023516" cy="889909"/>
          </a:xfrm>
          <a:prstGeom prst="rect">
            <a:avLst/>
          </a:prstGeom>
          <a:noFill/>
          <a:ln w="117475">
            <a:noFill/>
          </a:ln>
        </p:spPr>
        <p:txBody>
          <a:bodyPr wrap="none" rtlCol="0">
            <a:prstTxWarp prst="textPlain">
              <a:avLst/>
            </a:prstTxWarp>
            <a:spAutoFit/>
          </a:bodyPr>
          <a:lstStyle/>
          <a:p>
            <a:r>
              <a:rPr lang="en-US" altLang="zh-CN" spc="100" dirty="0">
                <a:solidFill>
                  <a:schemeClr val="accent1"/>
                </a:solidFill>
                <a:latin typeface="Impact" panose="020B0806030902050204" pitchFamily="34" charset="0"/>
                <a:cs typeface="Arial" panose="020B0604020202020204" pitchFamily="34" charset="0"/>
              </a:rPr>
              <a:t>/02</a:t>
            </a:r>
            <a:endParaRPr lang="zh-CN" altLang="en-US" spc="100" dirty="0">
              <a:solidFill>
                <a:schemeClr val="accent1"/>
              </a:solidFill>
              <a:latin typeface="Impact" panose="020B0806030902050204" pitchFamily="34" charset="0"/>
              <a:cs typeface="Arial" panose="020B0604020202020204" pitchFamily="34" charset="0"/>
            </a:endParaRPr>
          </a:p>
        </p:txBody>
      </p:sp>
      <p:pic>
        <p:nvPicPr>
          <p:cNvPr id="7" name="图片 6"/>
          <p:cNvPicPr>
            <a:picLocks noChangeAspect="1"/>
          </p:cNvPicPr>
          <p:nvPr/>
        </p:nvPicPr>
        <p:blipFill>
          <a:blip r:embed="rId3">
            <a:biLevel thresh="50000"/>
            <a:extLst>
              <a:ext uri="{28A0092B-C50C-407E-A947-70E740481C1C}">
                <a14:useLocalDpi xmlns:a14="http://schemas.microsoft.com/office/drawing/2010/main" val="0"/>
              </a:ext>
            </a:extLst>
          </a:blip>
          <a:stretch>
            <a:fillRect/>
          </a:stretch>
        </p:blipFill>
        <p:spPr>
          <a:xfrm>
            <a:off x="721672" y="358974"/>
            <a:ext cx="3343037" cy="557173"/>
          </a:xfrm>
          <a:prstGeom prst="rect">
            <a:avLst/>
          </a:prstGeom>
        </p:spPr>
      </p:pic>
    </p:spTree>
    <p:custDataLst>
      <p:tags r:id="rId1"/>
    </p:custData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页脚占位符 3"/>
          <p:cNvSpPr>
            <a:spLocks noGrp="1"/>
          </p:cNvSpPr>
          <p:nvPr>
            <p:ph type="ftr" sz="quarter" idx="11"/>
          </p:nvPr>
        </p:nvSpPr>
        <p:spPr/>
        <p:txBody>
          <a:bodyPr/>
          <a:lstStyle/>
          <a:p>
            <a:r>
              <a:rPr lang="en-US" altLang="zh-CN" smtClean="0"/>
              <a:t>www.islide.cc</a:t>
            </a:r>
            <a:endParaRPr lang="zh-CN" altLang="en-US" dirty="0"/>
          </a:p>
        </p:txBody>
      </p:sp>
      <p:sp>
        <p:nvSpPr>
          <p:cNvPr id="5" name="灯片编号占位符 4"/>
          <p:cNvSpPr>
            <a:spLocks noGrp="1"/>
          </p:cNvSpPr>
          <p:nvPr>
            <p:ph type="sldNum" sz="quarter" idx="12"/>
          </p:nvPr>
        </p:nvSpPr>
        <p:spPr/>
        <p:txBody>
          <a:bodyPr/>
          <a:lstStyle/>
          <a:p>
            <a:fld id="{5DD3DB80-B894-403A-B48E-6FDC1A72010E}" type="slidenum">
              <a:rPr lang="zh-CN" altLang="en-US" smtClean="0"/>
              <a:t>32</a:t>
            </a:fld>
            <a:endParaRPr lang="zh-CN" altLang="en-US"/>
          </a:p>
        </p:txBody>
      </p:sp>
      <p:sp>
        <p:nvSpPr>
          <p:cNvPr id="6" name="矩形 5"/>
          <p:cNvSpPr/>
          <p:nvPr/>
        </p:nvSpPr>
        <p:spPr>
          <a:xfrm>
            <a:off x="9068585" y="1278037"/>
            <a:ext cx="3010293" cy="3416320"/>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nSpc>
                <a:spcPct val="150000"/>
              </a:lnSpc>
            </a:pPr>
            <a:r>
              <a:rPr lang="zh-CN" altLang="en-US" dirty="0">
                <a:solidFill>
                  <a:srgbClr val="191919"/>
                </a:solidFill>
                <a:latin typeface="PingFang SC"/>
              </a:rPr>
              <a:t>    </a:t>
            </a:r>
            <a:r>
              <a:rPr lang="zh-CN" altLang="en-US" b="1" dirty="0">
                <a:solidFill>
                  <a:schemeClr val="tx1"/>
                </a:solidFill>
                <a:latin typeface="PingFang SC"/>
              </a:rPr>
              <a:t>我国大学扩招从</a:t>
            </a:r>
            <a:r>
              <a:rPr lang="en-US" altLang="zh-CN" b="1" dirty="0">
                <a:solidFill>
                  <a:srgbClr val="FF0000"/>
                </a:solidFill>
                <a:latin typeface="PingFang SC"/>
              </a:rPr>
              <a:t>1999</a:t>
            </a:r>
            <a:r>
              <a:rPr lang="zh-CN" altLang="en-US" b="1" dirty="0">
                <a:solidFill>
                  <a:schemeClr val="tx1"/>
                </a:solidFill>
                <a:latin typeface="PingFang SC"/>
              </a:rPr>
              <a:t>年开始，</a:t>
            </a:r>
            <a:r>
              <a:rPr lang="en-US" altLang="zh-CN" b="1" dirty="0">
                <a:solidFill>
                  <a:srgbClr val="FF0000"/>
                </a:solidFill>
                <a:latin typeface="PingFang SC"/>
              </a:rPr>
              <a:t>2003</a:t>
            </a:r>
            <a:r>
              <a:rPr lang="zh-CN" altLang="en-US" b="1" dirty="0">
                <a:solidFill>
                  <a:schemeClr val="tx1"/>
                </a:solidFill>
                <a:latin typeface="PingFang SC"/>
              </a:rPr>
              <a:t>年是</a:t>
            </a:r>
            <a:r>
              <a:rPr lang="zh-CN" altLang="en-US" b="1" dirty="0">
                <a:solidFill>
                  <a:schemeClr val="tx1"/>
                </a:solidFill>
              </a:rPr>
              <a:t>高校毕业生大幅度增加的第一年</a:t>
            </a:r>
            <a:r>
              <a:rPr lang="zh-CN" altLang="en-US" b="1" dirty="0" smtClean="0">
                <a:solidFill>
                  <a:schemeClr val="tx1"/>
                </a:solidFill>
              </a:rPr>
              <a:t>。博士</a:t>
            </a:r>
            <a:r>
              <a:rPr lang="zh-CN" altLang="en-US" b="1" dirty="0">
                <a:solidFill>
                  <a:schemeClr val="tx1"/>
                </a:solidFill>
              </a:rPr>
              <a:t>硕士学位论文抽检办法理论上从发文即</a:t>
            </a:r>
            <a:r>
              <a:rPr lang="en-US" altLang="zh-CN" b="1" dirty="0">
                <a:solidFill>
                  <a:srgbClr val="FF0000"/>
                </a:solidFill>
              </a:rPr>
              <a:t>2014</a:t>
            </a:r>
            <a:r>
              <a:rPr lang="zh-CN" altLang="en-US" b="1" dirty="0">
                <a:solidFill>
                  <a:srgbClr val="FF0000"/>
                </a:solidFill>
              </a:rPr>
              <a:t>年</a:t>
            </a:r>
            <a:r>
              <a:rPr lang="en-US" altLang="zh-CN" b="1" dirty="0">
                <a:solidFill>
                  <a:srgbClr val="FF0000"/>
                </a:solidFill>
              </a:rPr>
              <a:t>1</a:t>
            </a:r>
            <a:r>
              <a:rPr lang="zh-CN" altLang="en-US" b="1" dirty="0">
                <a:solidFill>
                  <a:srgbClr val="FF0000"/>
                </a:solidFill>
              </a:rPr>
              <a:t>月</a:t>
            </a:r>
            <a:r>
              <a:rPr lang="en-US" altLang="zh-CN" b="1" dirty="0">
                <a:solidFill>
                  <a:srgbClr val="FF0000"/>
                </a:solidFill>
              </a:rPr>
              <a:t>29</a:t>
            </a:r>
            <a:r>
              <a:rPr lang="zh-CN" altLang="en-US" b="1" dirty="0">
                <a:solidFill>
                  <a:srgbClr val="FF0000"/>
                </a:solidFill>
              </a:rPr>
              <a:t>日</a:t>
            </a:r>
            <a:r>
              <a:rPr lang="zh-CN" altLang="en-US" b="1" dirty="0">
                <a:solidFill>
                  <a:schemeClr val="tx1"/>
                </a:solidFill>
              </a:rPr>
              <a:t>起开始实施。</a:t>
            </a:r>
            <a:r>
              <a:rPr lang="zh-CN" altLang="en-US" b="1" dirty="0">
                <a:solidFill>
                  <a:schemeClr val="tx1"/>
                </a:solidFill>
                <a:latin typeface="PingFang SC"/>
              </a:rPr>
              <a:t>杂志论文查重从</a:t>
            </a:r>
            <a:r>
              <a:rPr lang="en-US" altLang="zh-CN" b="1" dirty="0">
                <a:solidFill>
                  <a:srgbClr val="FF0000"/>
                </a:solidFill>
                <a:latin typeface="PingFang SC"/>
              </a:rPr>
              <a:t>2000</a:t>
            </a:r>
            <a:r>
              <a:rPr lang="zh-CN" altLang="en-US" b="1" dirty="0">
                <a:solidFill>
                  <a:schemeClr val="tx1"/>
                </a:solidFill>
                <a:latin typeface="PingFang SC"/>
              </a:rPr>
              <a:t>年（同时报纸类放行速度很快）开始</a:t>
            </a:r>
            <a:r>
              <a:rPr lang="zh-CN" altLang="en-US" b="1" dirty="0" smtClean="0">
                <a:solidFill>
                  <a:schemeClr val="tx1"/>
                </a:solidFill>
                <a:latin typeface="PingFang SC"/>
              </a:rPr>
              <a:t>。</a:t>
            </a:r>
            <a:r>
              <a:rPr lang="en-US" altLang="zh-CN" b="1" dirty="0" smtClean="0">
                <a:solidFill>
                  <a:schemeClr val="tx1"/>
                </a:solidFill>
                <a:latin typeface="PingFang SC"/>
              </a:rPr>
              <a:t>   </a:t>
            </a:r>
            <a:endParaRPr lang="zh-CN" altLang="en-US" b="1" dirty="0">
              <a:solidFill>
                <a:schemeClr val="tx1"/>
              </a:solidFill>
            </a:endParaRPr>
          </a:p>
        </p:txBody>
      </p:sp>
      <p:sp>
        <p:nvSpPr>
          <p:cNvPr id="7" name="矩形 6"/>
          <p:cNvSpPr/>
          <p:nvPr/>
        </p:nvSpPr>
        <p:spPr>
          <a:xfrm>
            <a:off x="669925" y="259259"/>
            <a:ext cx="9506128" cy="769441"/>
          </a:xfrm>
          <a:prstGeom prst="rect">
            <a:avLst/>
          </a:prstGeom>
        </p:spPr>
        <p:txBody>
          <a:bodyPr wrap="none">
            <a:spAutoFit/>
          </a:bodyPr>
          <a:lstStyle/>
          <a:p>
            <a:r>
              <a:rPr lang="en-US" altLang="zh-CN" sz="4400" b="1" dirty="0" smtClean="0">
                <a:latin typeface="微软雅黑" panose="020B0503020204020204" pitchFamily="34" charset="-122"/>
                <a:ea typeface="微软雅黑" panose="020B0503020204020204" pitchFamily="34" charset="-122"/>
                <a:cs typeface="+mj-cs"/>
                <a:sym typeface="微软雅黑" panose="020B0503020204020204" pitchFamily="34" charset="-122"/>
              </a:rPr>
              <a:t>2.1</a:t>
            </a:r>
            <a:r>
              <a:rPr lang="zh-CN" altLang="en-US" sz="4400" b="1" dirty="0" smtClean="0">
                <a:latin typeface="微软雅黑" panose="020B0503020204020204" pitchFamily="34" charset="-122"/>
                <a:ea typeface="微软雅黑" panose="020B0503020204020204" pitchFamily="34" charset="-122"/>
                <a:cs typeface="+mj-cs"/>
                <a:sym typeface="微软雅黑" panose="020B0503020204020204" pitchFamily="34" charset="-122"/>
              </a:rPr>
              <a:t>高校学位论文抽检办法（</a:t>
            </a:r>
            <a:r>
              <a:rPr lang="zh-CN" altLang="en-US" sz="4400" b="1" dirty="0" smtClean="0">
                <a:solidFill>
                  <a:srgbClr val="FF0000"/>
                </a:solidFill>
                <a:latin typeface="微软雅黑" panose="020B0503020204020204" pitchFamily="34" charset="-122"/>
                <a:ea typeface="微软雅黑" panose="020B0503020204020204" pitchFamily="34" charset="-122"/>
                <a:cs typeface="+mj-cs"/>
                <a:sym typeface="微软雅黑" panose="020B0503020204020204" pitchFamily="34" charset="-122"/>
              </a:rPr>
              <a:t>研究生</a:t>
            </a:r>
            <a:r>
              <a:rPr lang="zh-CN" altLang="en-US" sz="4400" b="1" dirty="0" smtClean="0">
                <a:latin typeface="微软雅黑" panose="020B0503020204020204" pitchFamily="34" charset="-122"/>
                <a:ea typeface="微软雅黑" panose="020B0503020204020204" pitchFamily="34" charset="-122"/>
                <a:cs typeface="+mj-cs"/>
                <a:sym typeface="微软雅黑" panose="020B0503020204020204" pitchFamily="34" charset="-122"/>
              </a:rPr>
              <a:t>）</a:t>
            </a:r>
            <a:endParaRPr lang="zh-CN" altLang="en-US" sz="3600" b="1" dirty="0">
              <a:solidFill>
                <a:srgbClr val="00B050"/>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9" name="图片 8">
            <a:hlinkClick r:id="rId2"/>
          </p:cNvPr>
          <p:cNvPicPr>
            <a:picLocks noChangeAspect="1"/>
          </p:cNvPicPr>
          <p:nvPr/>
        </p:nvPicPr>
        <p:blipFill>
          <a:blip r:embed="rId3"/>
          <a:stretch>
            <a:fillRect/>
          </a:stretch>
        </p:blipFill>
        <p:spPr>
          <a:xfrm>
            <a:off x="468153" y="1028700"/>
            <a:ext cx="6714286" cy="1893609"/>
          </a:xfrm>
          <a:prstGeom prst="rect">
            <a:avLst/>
          </a:prstGeom>
        </p:spPr>
      </p:pic>
      <p:pic>
        <p:nvPicPr>
          <p:cNvPr id="10" name="图片 9"/>
          <p:cNvPicPr>
            <a:picLocks noChangeAspect="1"/>
          </p:cNvPicPr>
          <p:nvPr/>
        </p:nvPicPr>
        <p:blipFill>
          <a:blip r:embed="rId4"/>
          <a:stretch>
            <a:fillRect/>
          </a:stretch>
        </p:blipFill>
        <p:spPr>
          <a:xfrm>
            <a:off x="-1" y="1975504"/>
            <a:ext cx="8729221" cy="4773066"/>
          </a:xfrm>
          <a:prstGeom prst="rect">
            <a:avLst/>
          </a:prstGeom>
        </p:spPr>
      </p:pic>
    </p:spTree>
    <p:extLst>
      <p:ext uri="{BB962C8B-B14F-4D97-AF65-F5344CB8AC3E}">
        <p14:creationId xmlns:p14="http://schemas.microsoft.com/office/powerpoint/2010/main" val="333855313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页脚占位符 3"/>
          <p:cNvSpPr>
            <a:spLocks noGrp="1"/>
          </p:cNvSpPr>
          <p:nvPr>
            <p:ph type="ftr" sz="quarter" idx="11"/>
          </p:nvPr>
        </p:nvSpPr>
        <p:spPr/>
        <p:txBody>
          <a:bodyPr/>
          <a:lstStyle/>
          <a:p>
            <a:r>
              <a:rPr lang="en-US" altLang="zh-CN" smtClean="0"/>
              <a:t>www.islide.cc</a:t>
            </a:r>
            <a:endParaRPr lang="zh-CN" altLang="en-US" dirty="0"/>
          </a:p>
        </p:txBody>
      </p:sp>
      <p:sp>
        <p:nvSpPr>
          <p:cNvPr id="6" name="矩形 5"/>
          <p:cNvSpPr/>
          <p:nvPr/>
        </p:nvSpPr>
        <p:spPr>
          <a:xfrm>
            <a:off x="9068585" y="1278037"/>
            <a:ext cx="3010293" cy="3416320"/>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nSpc>
                <a:spcPct val="150000"/>
              </a:lnSpc>
            </a:pPr>
            <a:r>
              <a:rPr lang="zh-CN" altLang="en-US" dirty="0">
                <a:solidFill>
                  <a:srgbClr val="191919"/>
                </a:solidFill>
                <a:latin typeface="PingFang SC"/>
              </a:rPr>
              <a:t>    </a:t>
            </a:r>
            <a:r>
              <a:rPr lang="zh-CN" altLang="en-US" b="1" dirty="0">
                <a:solidFill>
                  <a:schemeClr val="tx1"/>
                </a:solidFill>
                <a:latin typeface="PingFang SC"/>
              </a:rPr>
              <a:t>我国大学扩招从</a:t>
            </a:r>
            <a:r>
              <a:rPr lang="en-US" altLang="zh-CN" b="1" dirty="0">
                <a:solidFill>
                  <a:srgbClr val="FF0000"/>
                </a:solidFill>
                <a:latin typeface="PingFang SC"/>
              </a:rPr>
              <a:t>1999</a:t>
            </a:r>
            <a:r>
              <a:rPr lang="zh-CN" altLang="en-US" b="1" dirty="0">
                <a:solidFill>
                  <a:schemeClr val="tx1"/>
                </a:solidFill>
                <a:latin typeface="PingFang SC"/>
              </a:rPr>
              <a:t>年开始，</a:t>
            </a:r>
            <a:r>
              <a:rPr lang="en-US" altLang="zh-CN" b="1" dirty="0">
                <a:solidFill>
                  <a:srgbClr val="FF0000"/>
                </a:solidFill>
                <a:latin typeface="PingFang SC"/>
              </a:rPr>
              <a:t>2003</a:t>
            </a:r>
            <a:r>
              <a:rPr lang="zh-CN" altLang="en-US" b="1" dirty="0">
                <a:solidFill>
                  <a:schemeClr val="tx1"/>
                </a:solidFill>
                <a:latin typeface="PingFang SC"/>
              </a:rPr>
              <a:t>年是</a:t>
            </a:r>
            <a:r>
              <a:rPr lang="zh-CN" altLang="en-US" b="1" dirty="0">
                <a:solidFill>
                  <a:schemeClr val="tx1"/>
                </a:solidFill>
              </a:rPr>
              <a:t>高校毕业生大幅度增加的第一年</a:t>
            </a:r>
            <a:r>
              <a:rPr lang="zh-CN" altLang="en-US" b="1" dirty="0" smtClean="0">
                <a:solidFill>
                  <a:schemeClr val="tx1"/>
                </a:solidFill>
              </a:rPr>
              <a:t>。博士</a:t>
            </a:r>
            <a:r>
              <a:rPr lang="zh-CN" altLang="en-US" b="1" dirty="0">
                <a:solidFill>
                  <a:schemeClr val="tx1"/>
                </a:solidFill>
              </a:rPr>
              <a:t>硕士学位论文抽检办法理论上从发文即</a:t>
            </a:r>
            <a:r>
              <a:rPr lang="en-US" altLang="zh-CN" b="1" dirty="0">
                <a:solidFill>
                  <a:srgbClr val="FF0000"/>
                </a:solidFill>
              </a:rPr>
              <a:t>2014</a:t>
            </a:r>
            <a:r>
              <a:rPr lang="zh-CN" altLang="en-US" b="1" dirty="0">
                <a:solidFill>
                  <a:srgbClr val="FF0000"/>
                </a:solidFill>
              </a:rPr>
              <a:t>年</a:t>
            </a:r>
            <a:r>
              <a:rPr lang="en-US" altLang="zh-CN" b="1" dirty="0">
                <a:solidFill>
                  <a:srgbClr val="FF0000"/>
                </a:solidFill>
              </a:rPr>
              <a:t>1</a:t>
            </a:r>
            <a:r>
              <a:rPr lang="zh-CN" altLang="en-US" b="1" dirty="0">
                <a:solidFill>
                  <a:srgbClr val="FF0000"/>
                </a:solidFill>
              </a:rPr>
              <a:t>月</a:t>
            </a:r>
            <a:r>
              <a:rPr lang="en-US" altLang="zh-CN" b="1" dirty="0">
                <a:solidFill>
                  <a:srgbClr val="FF0000"/>
                </a:solidFill>
              </a:rPr>
              <a:t>29</a:t>
            </a:r>
            <a:r>
              <a:rPr lang="zh-CN" altLang="en-US" b="1" dirty="0">
                <a:solidFill>
                  <a:srgbClr val="FF0000"/>
                </a:solidFill>
              </a:rPr>
              <a:t>日</a:t>
            </a:r>
            <a:r>
              <a:rPr lang="zh-CN" altLang="en-US" b="1" dirty="0">
                <a:solidFill>
                  <a:schemeClr val="tx1"/>
                </a:solidFill>
              </a:rPr>
              <a:t>起开始实施。</a:t>
            </a:r>
            <a:r>
              <a:rPr lang="zh-CN" altLang="en-US" b="1" dirty="0">
                <a:solidFill>
                  <a:schemeClr val="tx1"/>
                </a:solidFill>
                <a:latin typeface="PingFang SC"/>
              </a:rPr>
              <a:t>杂志论文查重从</a:t>
            </a:r>
            <a:r>
              <a:rPr lang="en-US" altLang="zh-CN" b="1" dirty="0">
                <a:solidFill>
                  <a:srgbClr val="FF0000"/>
                </a:solidFill>
                <a:latin typeface="PingFang SC"/>
              </a:rPr>
              <a:t>2000</a:t>
            </a:r>
            <a:r>
              <a:rPr lang="zh-CN" altLang="en-US" b="1" dirty="0">
                <a:solidFill>
                  <a:schemeClr val="tx1"/>
                </a:solidFill>
                <a:latin typeface="PingFang SC"/>
              </a:rPr>
              <a:t>年（同时报纸类放行速度很快）开始</a:t>
            </a:r>
            <a:r>
              <a:rPr lang="zh-CN" altLang="en-US" b="1" dirty="0" smtClean="0">
                <a:solidFill>
                  <a:schemeClr val="tx1"/>
                </a:solidFill>
                <a:latin typeface="PingFang SC"/>
              </a:rPr>
              <a:t>。</a:t>
            </a:r>
            <a:r>
              <a:rPr lang="en-US" altLang="zh-CN" b="1" dirty="0" smtClean="0">
                <a:solidFill>
                  <a:schemeClr val="tx1"/>
                </a:solidFill>
                <a:latin typeface="PingFang SC"/>
              </a:rPr>
              <a:t>   </a:t>
            </a:r>
            <a:endParaRPr lang="zh-CN" altLang="en-US" b="1" dirty="0">
              <a:solidFill>
                <a:schemeClr val="tx1"/>
              </a:solidFill>
            </a:endParaRPr>
          </a:p>
        </p:txBody>
      </p:sp>
      <p:sp>
        <p:nvSpPr>
          <p:cNvPr id="7" name="矩形 6"/>
          <p:cNvSpPr/>
          <p:nvPr/>
        </p:nvSpPr>
        <p:spPr>
          <a:xfrm>
            <a:off x="669925" y="259259"/>
            <a:ext cx="9506128" cy="769441"/>
          </a:xfrm>
          <a:prstGeom prst="rect">
            <a:avLst/>
          </a:prstGeom>
        </p:spPr>
        <p:txBody>
          <a:bodyPr wrap="none">
            <a:spAutoFit/>
          </a:bodyPr>
          <a:lstStyle/>
          <a:p>
            <a:r>
              <a:rPr lang="en-US" altLang="zh-CN" sz="4400" b="1" dirty="0" smtClean="0">
                <a:latin typeface="微软雅黑" panose="020B0503020204020204" pitchFamily="34" charset="-122"/>
                <a:ea typeface="微软雅黑" panose="020B0503020204020204" pitchFamily="34" charset="-122"/>
                <a:cs typeface="+mj-cs"/>
                <a:sym typeface="微软雅黑" panose="020B0503020204020204" pitchFamily="34" charset="-122"/>
              </a:rPr>
              <a:t>2.1</a:t>
            </a:r>
            <a:r>
              <a:rPr lang="zh-CN" altLang="en-US" sz="4400" b="1" dirty="0" smtClean="0">
                <a:latin typeface="微软雅黑" panose="020B0503020204020204" pitchFamily="34" charset="-122"/>
                <a:ea typeface="微软雅黑" panose="020B0503020204020204" pitchFamily="34" charset="-122"/>
                <a:cs typeface="+mj-cs"/>
                <a:sym typeface="微软雅黑" panose="020B0503020204020204" pitchFamily="34" charset="-122"/>
              </a:rPr>
              <a:t>高校学位论文抽检办法（</a:t>
            </a:r>
            <a:r>
              <a:rPr lang="zh-CN" altLang="en-US" sz="4400" b="1" dirty="0" smtClean="0">
                <a:solidFill>
                  <a:srgbClr val="FF0000"/>
                </a:solidFill>
                <a:latin typeface="微软雅黑" panose="020B0503020204020204" pitchFamily="34" charset="-122"/>
                <a:ea typeface="微软雅黑" panose="020B0503020204020204" pitchFamily="34" charset="-122"/>
                <a:cs typeface="+mj-cs"/>
                <a:sym typeface="微软雅黑" panose="020B0503020204020204" pitchFamily="34" charset="-122"/>
              </a:rPr>
              <a:t>研究生</a:t>
            </a:r>
            <a:r>
              <a:rPr lang="zh-CN" altLang="en-US" sz="4400" b="1" dirty="0" smtClean="0">
                <a:latin typeface="微软雅黑" panose="020B0503020204020204" pitchFamily="34" charset="-122"/>
                <a:ea typeface="微软雅黑" panose="020B0503020204020204" pitchFamily="34" charset="-122"/>
                <a:cs typeface="+mj-cs"/>
                <a:sym typeface="微软雅黑" panose="020B0503020204020204" pitchFamily="34" charset="-122"/>
              </a:rPr>
              <a:t>）</a:t>
            </a:r>
            <a:endParaRPr lang="zh-CN" altLang="en-US" sz="3600" b="1" dirty="0">
              <a:solidFill>
                <a:srgbClr val="00B050"/>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9" name="图片 8">
            <a:hlinkClick r:id="rId2"/>
          </p:cNvPr>
          <p:cNvPicPr>
            <a:picLocks noChangeAspect="1"/>
          </p:cNvPicPr>
          <p:nvPr/>
        </p:nvPicPr>
        <p:blipFill>
          <a:blip r:embed="rId3"/>
          <a:stretch>
            <a:fillRect/>
          </a:stretch>
        </p:blipFill>
        <p:spPr>
          <a:xfrm>
            <a:off x="468153" y="1028700"/>
            <a:ext cx="6714286" cy="1893609"/>
          </a:xfrm>
          <a:prstGeom prst="rect">
            <a:avLst/>
          </a:prstGeom>
        </p:spPr>
      </p:pic>
      <p:pic>
        <p:nvPicPr>
          <p:cNvPr id="10" name="图片 9"/>
          <p:cNvPicPr>
            <a:picLocks noChangeAspect="1"/>
          </p:cNvPicPr>
          <p:nvPr/>
        </p:nvPicPr>
        <p:blipFill>
          <a:blip r:embed="rId4"/>
          <a:stretch>
            <a:fillRect/>
          </a:stretch>
        </p:blipFill>
        <p:spPr>
          <a:xfrm>
            <a:off x="-1" y="1975504"/>
            <a:ext cx="8729221" cy="4773066"/>
          </a:xfrm>
          <a:prstGeom prst="rect">
            <a:avLst/>
          </a:prstGeom>
        </p:spPr>
      </p:pic>
      <p:pic>
        <p:nvPicPr>
          <p:cNvPr id="2" name="图片 1"/>
          <p:cNvPicPr>
            <a:picLocks noChangeAspect="1"/>
          </p:cNvPicPr>
          <p:nvPr/>
        </p:nvPicPr>
        <p:blipFill>
          <a:blip r:embed="rId5"/>
          <a:stretch>
            <a:fillRect/>
          </a:stretch>
        </p:blipFill>
        <p:spPr>
          <a:xfrm>
            <a:off x="94269" y="2095419"/>
            <a:ext cx="8823488" cy="4672214"/>
          </a:xfrm>
          <a:prstGeom prst="rect">
            <a:avLst/>
          </a:prstGeom>
        </p:spPr>
      </p:pic>
    </p:spTree>
    <p:extLst>
      <p:ext uri="{BB962C8B-B14F-4D97-AF65-F5344CB8AC3E}">
        <p14:creationId xmlns:p14="http://schemas.microsoft.com/office/powerpoint/2010/main" val="3579644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5DD3DB80-B894-403A-B48E-6FDC1A72010E}" type="slidenum">
              <a:rPr lang="zh-CN" altLang="en-US" smtClean="0"/>
              <a:t>34</a:t>
            </a:fld>
            <a:endParaRPr lang="zh-CN" altLang="en-US"/>
          </a:p>
        </p:txBody>
      </p:sp>
      <p:grpSp>
        <p:nvGrpSpPr>
          <p:cNvPr id="5" name="组合 4">
            <a:extLst>
              <a:ext uri="{FF2B5EF4-FFF2-40B4-BE49-F238E27FC236}">
                <a16:creationId xmlns:a16="http://schemas.microsoft.com/office/drawing/2014/main" id="{45CA2A9D-0062-FFDA-EDE5-595D0F6103F0}"/>
              </a:ext>
            </a:extLst>
          </p:cNvPr>
          <p:cNvGrpSpPr/>
          <p:nvPr/>
        </p:nvGrpSpPr>
        <p:grpSpPr>
          <a:xfrm>
            <a:off x="433660" y="182212"/>
            <a:ext cx="10920140" cy="6539263"/>
            <a:chOff x="667124" y="2168164"/>
            <a:chExt cx="10920140" cy="3664333"/>
          </a:xfrm>
        </p:grpSpPr>
        <p:grpSp>
          <p:nvGrpSpPr>
            <p:cNvPr id="6" name="组合 5">
              <a:extLst>
                <a:ext uri="{FF2B5EF4-FFF2-40B4-BE49-F238E27FC236}">
                  <a16:creationId xmlns:a16="http://schemas.microsoft.com/office/drawing/2014/main" id="{750D39A3-A1ED-117E-D5CE-A69B37A409DB}"/>
                </a:ext>
              </a:extLst>
            </p:cNvPr>
            <p:cNvGrpSpPr/>
            <p:nvPr/>
          </p:nvGrpSpPr>
          <p:grpSpPr>
            <a:xfrm>
              <a:off x="1803960" y="3152603"/>
              <a:ext cx="8595460" cy="694624"/>
              <a:chOff x="1803960" y="3152603"/>
              <a:chExt cx="8595460" cy="694624"/>
            </a:xfrm>
          </p:grpSpPr>
          <p:sp>
            <p:nvSpPr>
              <p:cNvPr id="81" name="Line">
                <a:extLst>
                  <a:ext uri="{FF2B5EF4-FFF2-40B4-BE49-F238E27FC236}">
                    <a16:creationId xmlns:a16="http://schemas.microsoft.com/office/drawing/2014/main" id="{47C2C1A3-77C5-39FE-24B0-51C221084585}"/>
                  </a:ext>
                </a:extLst>
              </p:cNvPr>
              <p:cNvSpPr/>
              <p:nvPr/>
            </p:nvSpPr>
            <p:spPr>
              <a:xfrm>
                <a:off x="1803960" y="3153333"/>
                <a:ext cx="4293712" cy="69389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487" y="2478"/>
                      <a:pt x="21280" y="4756"/>
                      <a:pt x="20995" y="6633"/>
                    </a:cubicBezTo>
                    <a:cubicBezTo>
                      <a:pt x="19828" y="14334"/>
                      <a:pt x="18238" y="14034"/>
                      <a:pt x="16649" y="12946"/>
                    </a:cubicBezTo>
                    <a:cubicBezTo>
                      <a:pt x="15079" y="11871"/>
                      <a:pt x="13365" y="10496"/>
                      <a:pt x="11699" y="9561"/>
                    </a:cubicBezTo>
                    <a:cubicBezTo>
                      <a:pt x="8590" y="7817"/>
                      <a:pt x="5400" y="8736"/>
                      <a:pt x="2509" y="14789"/>
                    </a:cubicBezTo>
                    <a:cubicBezTo>
                      <a:pt x="1642" y="16603"/>
                      <a:pt x="802" y="18879"/>
                      <a:pt x="0" y="21600"/>
                    </a:cubicBezTo>
                  </a:path>
                </a:pathLst>
              </a:custGeom>
              <a:ln w="12700" cap="rnd">
                <a:solidFill>
                  <a:schemeClr val="tx1">
                    <a:lumMod val="50000"/>
                    <a:lumOff val="50000"/>
                    <a:alpha val="50000"/>
                  </a:schemeClr>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a:p>
            </p:txBody>
          </p:sp>
          <p:sp>
            <p:nvSpPr>
              <p:cNvPr id="82" name="Line">
                <a:extLst>
                  <a:ext uri="{FF2B5EF4-FFF2-40B4-BE49-F238E27FC236}">
                    <a16:creationId xmlns:a16="http://schemas.microsoft.com/office/drawing/2014/main" id="{A38E3ED0-CF5B-6C47-83A7-AA1F4C3826AA}"/>
                  </a:ext>
                </a:extLst>
              </p:cNvPr>
              <p:cNvSpPr/>
              <p:nvPr/>
            </p:nvSpPr>
            <p:spPr>
              <a:xfrm>
                <a:off x="4665084" y="3152603"/>
                <a:ext cx="1438653" cy="69437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292" y="4704"/>
                      <a:pt x="20069" y="8945"/>
                      <a:pt x="18216" y="11735"/>
                    </a:cubicBezTo>
                    <a:cubicBezTo>
                      <a:pt x="14066" y="17981"/>
                      <a:pt x="8518" y="15348"/>
                      <a:pt x="3731" y="18120"/>
                    </a:cubicBezTo>
                    <a:cubicBezTo>
                      <a:pt x="2410" y="18885"/>
                      <a:pt x="1152" y="20058"/>
                      <a:pt x="0" y="21600"/>
                    </a:cubicBezTo>
                  </a:path>
                </a:pathLst>
              </a:custGeom>
              <a:ln w="12700" cap="rnd">
                <a:solidFill>
                  <a:schemeClr val="tx1">
                    <a:lumMod val="50000"/>
                    <a:lumOff val="50000"/>
                    <a:alpha val="50000"/>
                  </a:schemeClr>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a:p>
            </p:txBody>
          </p:sp>
          <p:sp>
            <p:nvSpPr>
              <p:cNvPr id="83" name="Line">
                <a:extLst>
                  <a:ext uri="{FF2B5EF4-FFF2-40B4-BE49-F238E27FC236}">
                    <a16:creationId xmlns:a16="http://schemas.microsoft.com/office/drawing/2014/main" id="{20310228-FB98-3883-7A07-F4D3151EF80B}"/>
                  </a:ext>
                </a:extLst>
              </p:cNvPr>
              <p:cNvSpPr/>
              <p:nvPr/>
            </p:nvSpPr>
            <p:spPr>
              <a:xfrm flipH="1">
                <a:off x="6103502" y="3152755"/>
                <a:ext cx="1438653" cy="69437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292" y="4704"/>
                      <a:pt x="20069" y="8945"/>
                      <a:pt x="18216" y="11735"/>
                    </a:cubicBezTo>
                    <a:cubicBezTo>
                      <a:pt x="14066" y="17981"/>
                      <a:pt x="8518" y="15348"/>
                      <a:pt x="3731" y="18120"/>
                    </a:cubicBezTo>
                    <a:cubicBezTo>
                      <a:pt x="2410" y="18885"/>
                      <a:pt x="1152" y="20058"/>
                      <a:pt x="0" y="21600"/>
                    </a:cubicBezTo>
                  </a:path>
                </a:pathLst>
              </a:custGeom>
              <a:ln w="12700" cap="rnd">
                <a:solidFill>
                  <a:schemeClr val="tx1">
                    <a:lumMod val="50000"/>
                    <a:lumOff val="50000"/>
                    <a:alpha val="50000"/>
                  </a:schemeClr>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a:p>
            </p:txBody>
          </p:sp>
          <p:sp>
            <p:nvSpPr>
              <p:cNvPr id="84" name="Line">
                <a:extLst>
                  <a:ext uri="{FF2B5EF4-FFF2-40B4-BE49-F238E27FC236}">
                    <a16:creationId xmlns:a16="http://schemas.microsoft.com/office/drawing/2014/main" id="{12D5DC41-B1A9-6953-467F-6925DEBEB7D2}"/>
                  </a:ext>
                </a:extLst>
              </p:cNvPr>
              <p:cNvSpPr/>
              <p:nvPr/>
            </p:nvSpPr>
            <p:spPr>
              <a:xfrm flipH="1">
                <a:off x="6105708" y="3153333"/>
                <a:ext cx="4293712" cy="69389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487" y="2478"/>
                      <a:pt x="21280" y="4756"/>
                      <a:pt x="20995" y="6633"/>
                    </a:cubicBezTo>
                    <a:cubicBezTo>
                      <a:pt x="19828" y="14334"/>
                      <a:pt x="18238" y="14034"/>
                      <a:pt x="16649" y="12946"/>
                    </a:cubicBezTo>
                    <a:cubicBezTo>
                      <a:pt x="15079" y="11871"/>
                      <a:pt x="13365" y="10496"/>
                      <a:pt x="11699" y="9561"/>
                    </a:cubicBezTo>
                    <a:cubicBezTo>
                      <a:pt x="8590" y="7817"/>
                      <a:pt x="5400" y="8736"/>
                      <a:pt x="2509" y="14789"/>
                    </a:cubicBezTo>
                    <a:cubicBezTo>
                      <a:pt x="1642" y="16603"/>
                      <a:pt x="802" y="18879"/>
                      <a:pt x="0" y="21600"/>
                    </a:cubicBezTo>
                  </a:path>
                </a:pathLst>
              </a:custGeom>
              <a:ln w="12700" cap="rnd">
                <a:solidFill>
                  <a:schemeClr val="tx1">
                    <a:lumMod val="50000"/>
                    <a:lumOff val="50000"/>
                    <a:alpha val="50000"/>
                  </a:schemeClr>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a:p>
            </p:txBody>
          </p:sp>
        </p:grpSp>
        <p:sp>
          <p:nvSpPr>
            <p:cNvPr id="7" name="Title">
              <a:extLst>
                <a:ext uri="{FF2B5EF4-FFF2-40B4-BE49-F238E27FC236}">
                  <a16:creationId xmlns:a16="http://schemas.microsoft.com/office/drawing/2014/main" id="{DE44F044-FAAA-54E1-042F-4BA16DFA9560}"/>
                </a:ext>
              </a:extLst>
            </p:cNvPr>
            <p:cNvSpPr/>
            <p:nvPr/>
          </p:nvSpPr>
          <p:spPr>
            <a:xfrm>
              <a:off x="2050496" y="2452159"/>
              <a:ext cx="8094351" cy="5769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b" anchorCtr="0">
              <a:normAutofit/>
            </a:bodyPr>
            <a:lstStyle/>
            <a:p>
              <a:pPr algn="ctr">
                <a:buSzPct val="25000"/>
              </a:pPr>
              <a:r>
                <a:rPr lang="zh-CN" altLang="en-US" sz="2400" b="1" dirty="0" smtClean="0">
                  <a:solidFill>
                    <a:schemeClr val="tx1"/>
                  </a:solidFill>
                </a:rPr>
                <a:t>不合格论文特征</a:t>
              </a:r>
              <a:endParaRPr lang="en-US" altLang="zh-CN" sz="2400" b="1" dirty="0">
                <a:solidFill>
                  <a:schemeClr val="tx1"/>
                </a:solidFill>
              </a:endParaRPr>
            </a:p>
          </p:txBody>
        </p:sp>
        <p:grpSp>
          <p:nvGrpSpPr>
            <p:cNvPr id="8" name="组合 7">
              <a:extLst>
                <a:ext uri="{FF2B5EF4-FFF2-40B4-BE49-F238E27FC236}">
                  <a16:creationId xmlns:a16="http://schemas.microsoft.com/office/drawing/2014/main" id="{0346D4CD-6757-6A3F-15F4-D636CF941071}"/>
                </a:ext>
              </a:extLst>
            </p:cNvPr>
            <p:cNvGrpSpPr/>
            <p:nvPr/>
          </p:nvGrpSpPr>
          <p:grpSpPr>
            <a:xfrm>
              <a:off x="5501366" y="2168164"/>
              <a:ext cx="1056586" cy="1053735"/>
              <a:chOff x="5501366" y="2168164"/>
              <a:chExt cx="1056586" cy="1053735"/>
            </a:xfrm>
          </p:grpSpPr>
          <p:sp>
            <p:nvSpPr>
              <p:cNvPr id="37" name="任意多边形: 形状 171">
                <a:extLst>
                  <a:ext uri="{FF2B5EF4-FFF2-40B4-BE49-F238E27FC236}">
                    <a16:creationId xmlns:a16="http://schemas.microsoft.com/office/drawing/2014/main" id="{C82BAC8A-4C55-DCB5-18EE-57F74A5EBD14}"/>
                  </a:ext>
                </a:extLst>
              </p:cNvPr>
              <p:cNvSpPr/>
              <p:nvPr/>
            </p:nvSpPr>
            <p:spPr>
              <a:xfrm>
                <a:off x="6441296" y="2329043"/>
                <a:ext cx="116656" cy="151632"/>
              </a:xfrm>
              <a:custGeom>
                <a:avLst/>
                <a:gdLst>
                  <a:gd name="connsiteX0" fmla="*/ 124485 w 294040"/>
                  <a:gd name="connsiteY0" fmla="*/ 4367 h 382200"/>
                  <a:gd name="connsiteX1" fmla="*/ 88879 w 294040"/>
                  <a:gd name="connsiteY1" fmla="*/ 373430 h 382200"/>
                  <a:gd name="connsiteX2" fmla="*/ 253873 w 294040"/>
                  <a:gd name="connsiteY2" fmla="*/ 53008 h 382200"/>
                  <a:gd name="connsiteX3" fmla="*/ 124485 w 294040"/>
                  <a:gd name="connsiteY3" fmla="*/ 4367 h 382200"/>
                </a:gdLst>
                <a:ahLst/>
                <a:cxnLst>
                  <a:cxn ang="0">
                    <a:pos x="connsiteX0" y="connsiteY0"/>
                  </a:cxn>
                  <a:cxn ang="0">
                    <a:pos x="connsiteX1" y="connsiteY1"/>
                  </a:cxn>
                  <a:cxn ang="0">
                    <a:pos x="connsiteX2" y="connsiteY2"/>
                  </a:cxn>
                  <a:cxn ang="0">
                    <a:pos x="connsiteX3" y="connsiteY3"/>
                  </a:cxn>
                </a:cxnLst>
                <a:rect l="l" t="t" r="r" b="b"/>
                <a:pathLst>
                  <a:path w="294040" h="382200">
                    <a:moveTo>
                      <a:pt x="124485" y="4367"/>
                    </a:moveTo>
                    <a:cubicBezTo>
                      <a:pt x="-6885" y="42017"/>
                      <a:pt x="-57663" y="318411"/>
                      <a:pt x="88879" y="373430"/>
                    </a:cubicBezTo>
                    <a:cubicBezTo>
                      <a:pt x="246381" y="432567"/>
                      <a:pt x="357223" y="177814"/>
                      <a:pt x="253873" y="53008"/>
                    </a:cubicBezTo>
                    <a:cubicBezTo>
                      <a:pt x="213561" y="4336"/>
                      <a:pt x="166778" y="-7738"/>
                      <a:pt x="124485" y="4367"/>
                    </a:cubicBezTo>
                    <a:close/>
                  </a:path>
                </a:pathLst>
              </a:custGeom>
              <a:solidFill>
                <a:srgbClr val="FFFFFF"/>
              </a:solidFill>
              <a:ln w="3093" cap="flat">
                <a:noFill/>
                <a:prstDash val="solid"/>
                <a:miter/>
              </a:ln>
            </p:spPr>
            <p:txBody>
              <a:bodyPr rtlCol="0" anchor="ctr"/>
              <a:lstStyle/>
              <a:p>
                <a:endParaRPr lang="zh-CN" altLang="en-US"/>
              </a:p>
            </p:txBody>
          </p:sp>
          <p:sp>
            <p:nvSpPr>
              <p:cNvPr id="45" name="任意多边形: 形状 208">
                <a:extLst>
                  <a:ext uri="{FF2B5EF4-FFF2-40B4-BE49-F238E27FC236}">
                    <a16:creationId xmlns:a16="http://schemas.microsoft.com/office/drawing/2014/main" id="{4A3DC60B-BFAF-8850-3306-7264691B8AD0}"/>
                  </a:ext>
                </a:extLst>
              </p:cNvPr>
              <p:cNvSpPr/>
              <p:nvPr/>
            </p:nvSpPr>
            <p:spPr>
              <a:xfrm>
                <a:off x="6333528" y="2407990"/>
                <a:ext cx="24829" cy="58028"/>
              </a:xfrm>
              <a:custGeom>
                <a:avLst/>
                <a:gdLst>
                  <a:gd name="connsiteX0" fmla="*/ 4644 w 62584"/>
                  <a:gd name="connsiteY0" fmla="*/ 0 h 146263"/>
                  <a:gd name="connsiteX1" fmla="*/ 36380 w 62584"/>
                  <a:gd name="connsiteY1" fmla="*/ 35854 h 146263"/>
                  <a:gd name="connsiteX2" fmla="*/ 48765 w 62584"/>
                  <a:gd name="connsiteY2" fmla="*/ 55824 h 146263"/>
                  <a:gd name="connsiteX3" fmla="*/ 54338 w 62584"/>
                  <a:gd name="connsiteY3" fmla="*/ 66258 h 146263"/>
                  <a:gd name="connsiteX4" fmla="*/ 59911 w 62584"/>
                  <a:gd name="connsiteY4" fmla="*/ 78086 h 146263"/>
                  <a:gd name="connsiteX5" fmla="*/ 62573 w 62584"/>
                  <a:gd name="connsiteY5" fmla="*/ 91678 h 146263"/>
                  <a:gd name="connsiteX6" fmla="*/ 60066 w 62584"/>
                  <a:gd name="connsiteY6" fmla="*/ 105610 h 146263"/>
                  <a:gd name="connsiteX7" fmla="*/ 43346 w 62584"/>
                  <a:gd name="connsiteY7" fmla="*/ 125674 h 146263"/>
                  <a:gd name="connsiteX8" fmla="*/ 0 w 62584"/>
                  <a:gd name="connsiteY8" fmla="*/ 146263 h 146263"/>
                  <a:gd name="connsiteX9" fmla="*/ 37680 w 62584"/>
                  <a:gd name="connsiteY9" fmla="*/ 118924 h 146263"/>
                  <a:gd name="connsiteX10" fmla="*/ 48982 w 62584"/>
                  <a:gd name="connsiteY10" fmla="*/ 101740 h 146263"/>
                  <a:gd name="connsiteX11" fmla="*/ 46969 w 62584"/>
                  <a:gd name="connsiteY11" fmla="*/ 83163 h 146263"/>
                  <a:gd name="connsiteX12" fmla="*/ 41705 w 62584"/>
                  <a:gd name="connsiteY12" fmla="*/ 74091 h 146263"/>
                  <a:gd name="connsiteX13" fmla="*/ 34863 w 62584"/>
                  <a:gd name="connsiteY13" fmla="*/ 64462 h 146263"/>
                  <a:gd name="connsiteX14" fmla="*/ 22478 w 62584"/>
                  <a:gd name="connsiteY14" fmla="*/ 44337 h 146263"/>
                  <a:gd name="connsiteX15" fmla="*/ 4644 w 62584"/>
                  <a:gd name="connsiteY15" fmla="*/ 0 h 146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84" h="146263">
                    <a:moveTo>
                      <a:pt x="4644" y="0"/>
                    </a:moveTo>
                    <a:cubicBezTo>
                      <a:pt x="16781" y="10465"/>
                      <a:pt x="27463" y="22509"/>
                      <a:pt x="36380" y="35854"/>
                    </a:cubicBezTo>
                    <a:cubicBezTo>
                      <a:pt x="40869" y="42325"/>
                      <a:pt x="45018" y="48982"/>
                      <a:pt x="48765" y="55824"/>
                    </a:cubicBezTo>
                    <a:cubicBezTo>
                      <a:pt x="50715" y="59230"/>
                      <a:pt x="52573" y="62728"/>
                      <a:pt x="54338" y="66258"/>
                    </a:cubicBezTo>
                    <a:cubicBezTo>
                      <a:pt x="56505" y="70035"/>
                      <a:pt x="58394" y="73998"/>
                      <a:pt x="59911" y="78086"/>
                    </a:cubicBezTo>
                    <a:cubicBezTo>
                      <a:pt x="61490" y="82451"/>
                      <a:pt x="62388" y="87033"/>
                      <a:pt x="62573" y="91678"/>
                    </a:cubicBezTo>
                    <a:cubicBezTo>
                      <a:pt x="62697" y="96446"/>
                      <a:pt x="61830" y="101183"/>
                      <a:pt x="60066" y="105610"/>
                    </a:cubicBezTo>
                    <a:cubicBezTo>
                      <a:pt x="56443" y="113691"/>
                      <a:pt x="50653" y="120658"/>
                      <a:pt x="43346" y="125674"/>
                    </a:cubicBezTo>
                    <a:cubicBezTo>
                      <a:pt x="29754" y="135365"/>
                      <a:pt x="14862" y="140875"/>
                      <a:pt x="0" y="146263"/>
                    </a:cubicBezTo>
                    <a:cubicBezTo>
                      <a:pt x="13035" y="137284"/>
                      <a:pt x="26936" y="129358"/>
                      <a:pt x="37680" y="118924"/>
                    </a:cubicBezTo>
                    <a:cubicBezTo>
                      <a:pt x="42913" y="114310"/>
                      <a:pt x="46814" y="108366"/>
                      <a:pt x="48982" y="101740"/>
                    </a:cubicBezTo>
                    <a:cubicBezTo>
                      <a:pt x="50560" y="95517"/>
                      <a:pt x="49848" y="88922"/>
                      <a:pt x="46969" y="83163"/>
                    </a:cubicBezTo>
                    <a:cubicBezTo>
                      <a:pt x="45513" y="79974"/>
                      <a:pt x="43749" y="76940"/>
                      <a:pt x="41705" y="74091"/>
                    </a:cubicBezTo>
                    <a:cubicBezTo>
                      <a:pt x="39321" y="70995"/>
                      <a:pt x="37030" y="67899"/>
                      <a:pt x="34863" y="64462"/>
                    </a:cubicBezTo>
                    <a:cubicBezTo>
                      <a:pt x="30466" y="57929"/>
                      <a:pt x="26317" y="51242"/>
                      <a:pt x="22478" y="44337"/>
                    </a:cubicBezTo>
                    <a:cubicBezTo>
                      <a:pt x="14552" y="30436"/>
                      <a:pt x="8576" y="15512"/>
                      <a:pt x="4644" y="0"/>
                    </a:cubicBezTo>
                    <a:close/>
                  </a:path>
                </a:pathLst>
              </a:custGeom>
              <a:solidFill>
                <a:srgbClr val="F58F70"/>
              </a:solidFill>
              <a:ln w="3093" cap="flat">
                <a:noFill/>
                <a:prstDash val="solid"/>
                <a:miter/>
              </a:ln>
            </p:spPr>
            <p:txBody>
              <a:bodyPr rtlCol="0" anchor="ctr"/>
              <a:lstStyle/>
              <a:p>
                <a:endParaRPr lang="zh-CN" altLang="en-US"/>
              </a:p>
            </p:txBody>
          </p:sp>
          <p:sp>
            <p:nvSpPr>
              <p:cNvPr id="69" name="任意多边形: 形状 194">
                <a:extLst>
                  <a:ext uri="{FF2B5EF4-FFF2-40B4-BE49-F238E27FC236}">
                    <a16:creationId xmlns:a16="http://schemas.microsoft.com/office/drawing/2014/main" id="{72D8C9F7-CC06-49D1-5D6D-96691F6293AC}"/>
                  </a:ext>
                </a:extLst>
              </p:cNvPr>
              <p:cNvSpPr/>
              <p:nvPr/>
            </p:nvSpPr>
            <p:spPr>
              <a:xfrm>
                <a:off x="5533167" y="2168164"/>
                <a:ext cx="56530" cy="54872"/>
              </a:xfrm>
              <a:custGeom>
                <a:avLst/>
                <a:gdLst>
                  <a:gd name="connsiteX0" fmla="*/ 142489 w 142488"/>
                  <a:gd name="connsiteY0" fmla="*/ 40842 h 138308"/>
                  <a:gd name="connsiteX1" fmla="*/ 35331 w 142488"/>
                  <a:gd name="connsiteY1" fmla="*/ 138309 h 138308"/>
                  <a:gd name="connsiteX2" fmla="*/ 13658 w 142488"/>
                  <a:gd name="connsiteY2" fmla="*/ 114499 h 138308"/>
                  <a:gd name="connsiteX3" fmla="*/ 17218 w 142488"/>
                  <a:gd name="connsiteY3" fmla="*/ 40192 h 138308"/>
                  <a:gd name="connsiteX4" fmla="*/ 46446 w 142488"/>
                  <a:gd name="connsiteY4" fmla="*/ 13657 h 138308"/>
                  <a:gd name="connsiteX5" fmla="*/ 120754 w 142488"/>
                  <a:gd name="connsiteY5" fmla="*/ 17218 h 13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88" h="138308">
                    <a:moveTo>
                      <a:pt x="142489" y="40842"/>
                    </a:moveTo>
                    <a:lnTo>
                      <a:pt x="35331" y="138309"/>
                    </a:lnTo>
                    <a:lnTo>
                      <a:pt x="13658" y="114499"/>
                    </a:lnTo>
                    <a:cubicBezTo>
                      <a:pt x="-5861" y="92990"/>
                      <a:pt x="-4269" y="59735"/>
                      <a:pt x="17218" y="40192"/>
                    </a:cubicBezTo>
                    <a:lnTo>
                      <a:pt x="46446" y="13657"/>
                    </a:lnTo>
                    <a:cubicBezTo>
                      <a:pt x="67955" y="-5861"/>
                      <a:pt x="101211" y="-4269"/>
                      <a:pt x="120754" y="17218"/>
                    </a:cubicBezTo>
                    <a:close/>
                  </a:path>
                </a:pathLst>
              </a:custGeom>
              <a:solidFill>
                <a:srgbClr val="F8C7C6"/>
              </a:solidFill>
              <a:ln w="3093" cap="flat">
                <a:noFill/>
                <a:prstDash val="solid"/>
                <a:miter/>
              </a:ln>
            </p:spPr>
            <p:txBody>
              <a:bodyPr rtlCol="0" anchor="ctr"/>
              <a:lstStyle/>
              <a:p>
                <a:endParaRPr lang="zh-CN" altLang="en-US"/>
              </a:p>
            </p:txBody>
          </p:sp>
          <p:sp>
            <p:nvSpPr>
              <p:cNvPr id="76" name="任意多边形: 形状 201">
                <a:extLst>
                  <a:ext uri="{FF2B5EF4-FFF2-40B4-BE49-F238E27FC236}">
                    <a16:creationId xmlns:a16="http://schemas.microsoft.com/office/drawing/2014/main" id="{DFA35C16-4588-F653-7933-447D0179085C}"/>
                  </a:ext>
                </a:extLst>
              </p:cNvPr>
              <p:cNvSpPr/>
              <p:nvPr/>
            </p:nvSpPr>
            <p:spPr>
              <a:xfrm>
                <a:off x="5525816" y="2716798"/>
                <a:ext cx="75936" cy="329236"/>
              </a:xfrm>
              <a:custGeom>
                <a:avLst/>
                <a:gdLst>
                  <a:gd name="connsiteX0" fmla="*/ 104542 w 191403"/>
                  <a:gd name="connsiteY0" fmla="*/ 829865 h 829864"/>
                  <a:gd name="connsiteX1" fmla="*/ 107638 w 191403"/>
                  <a:gd name="connsiteY1" fmla="*/ 726391 h 829864"/>
                  <a:gd name="connsiteX2" fmla="*/ 59988 w 191403"/>
                  <a:gd name="connsiteY2" fmla="*/ 632298 h 829864"/>
                  <a:gd name="connsiteX3" fmla="*/ 7818 w 191403"/>
                  <a:gd name="connsiteY3" fmla="*/ 526286 h 829864"/>
                  <a:gd name="connsiteX4" fmla="*/ 10388 w 191403"/>
                  <a:gd name="connsiteY4" fmla="*/ 399343 h 829864"/>
                  <a:gd name="connsiteX5" fmla="*/ 121076 w 191403"/>
                  <a:gd name="connsiteY5" fmla="*/ 200074 h 829864"/>
                  <a:gd name="connsiteX6" fmla="*/ 158694 w 191403"/>
                  <a:gd name="connsiteY6" fmla="*/ 104279 h 829864"/>
                  <a:gd name="connsiteX7" fmla="*/ 146309 w 191403"/>
                  <a:gd name="connsiteY7" fmla="*/ 0 h 829864"/>
                  <a:gd name="connsiteX8" fmla="*/ 191173 w 191403"/>
                  <a:gd name="connsiteY8" fmla="*/ 106075 h 829864"/>
                  <a:gd name="connsiteX9" fmla="*/ 167425 w 191403"/>
                  <a:gd name="connsiteY9" fmla="*/ 222769 h 829864"/>
                  <a:gd name="connsiteX10" fmla="*/ 73704 w 191403"/>
                  <a:gd name="connsiteY10" fmla="*/ 418168 h 829864"/>
                  <a:gd name="connsiteX11" fmla="*/ 68317 w 191403"/>
                  <a:gd name="connsiteY11" fmla="*/ 511053 h 829864"/>
                  <a:gd name="connsiteX12" fmla="*/ 105471 w 191403"/>
                  <a:gd name="connsiteY12" fmla="*/ 608458 h 829864"/>
                  <a:gd name="connsiteX13" fmla="*/ 139529 w 191403"/>
                  <a:gd name="connsiteY13" fmla="*/ 720632 h 829864"/>
                  <a:gd name="connsiteX14" fmla="*/ 104542 w 191403"/>
                  <a:gd name="connsiteY14" fmla="*/ 829865 h 829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1403" h="829864">
                    <a:moveTo>
                      <a:pt x="104542" y="829865"/>
                    </a:moveTo>
                    <a:cubicBezTo>
                      <a:pt x="121200" y="795404"/>
                      <a:pt x="118227" y="759210"/>
                      <a:pt x="107638" y="726391"/>
                    </a:cubicBezTo>
                    <a:cubicBezTo>
                      <a:pt x="97545" y="692828"/>
                      <a:pt x="79494" y="663910"/>
                      <a:pt x="59988" y="632298"/>
                    </a:cubicBezTo>
                    <a:cubicBezTo>
                      <a:pt x="40266" y="601151"/>
                      <a:pt x="20141" y="567279"/>
                      <a:pt x="7818" y="526286"/>
                    </a:cubicBezTo>
                    <a:cubicBezTo>
                      <a:pt x="-4566" y="484921"/>
                      <a:pt x="-1130" y="438541"/>
                      <a:pt x="10388" y="399343"/>
                    </a:cubicBezTo>
                    <a:cubicBezTo>
                      <a:pt x="35157" y="319338"/>
                      <a:pt x="86058" y="260387"/>
                      <a:pt x="121076" y="200074"/>
                    </a:cubicBezTo>
                    <a:cubicBezTo>
                      <a:pt x="138631" y="169546"/>
                      <a:pt x="152997" y="138553"/>
                      <a:pt x="158694" y="104279"/>
                    </a:cubicBezTo>
                    <a:cubicBezTo>
                      <a:pt x="165072" y="70221"/>
                      <a:pt x="162874" y="34120"/>
                      <a:pt x="146309" y="0"/>
                    </a:cubicBezTo>
                    <a:cubicBezTo>
                      <a:pt x="175258" y="25296"/>
                      <a:pt x="189253" y="66351"/>
                      <a:pt x="191173" y="106075"/>
                    </a:cubicBezTo>
                    <a:cubicBezTo>
                      <a:pt x="193092" y="145799"/>
                      <a:pt x="182844" y="186977"/>
                      <a:pt x="167425" y="222769"/>
                    </a:cubicBezTo>
                    <a:cubicBezTo>
                      <a:pt x="137021" y="295405"/>
                      <a:pt x="91445" y="354387"/>
                      <a:pt x="73704" y="418168"/>
                    </a:cubicBezTo>
                    <a:cubicBezTo>
                      <a:pt x="63642" y="449718"/>
                      <a:pt x="61320" y="480308"/>
                      <a:pt x="68317" y="511053"/>
                    </a:cubicBezTo>
                    <a:cubicBezTo>
                      <a:pt x="74293" y="542448"/>
                      <a:pt x="90702" y="574122"/>
                      <a:pt x="105471" y="608458"/>
                    </a:cubicBezTo>
                    <a:cubicBezTo>
                      <a:pt x="121138" y="641989"/>
                      <a:pt x="136123" y="680753"/>
                      <a:pt x="139529" y="720632"/>
                    </a:cubicBezTo>
                    <a:cubicBezTo>
                      <a:pt x="142780" y="759829"/>
                      <a:pt x="133801" y="804228"/>
                      <a:pt x="104542" y="829865"/>
                    </a:cubicBezTo>
                    <a:close/>
                  </a:path>
                </a:pathLst>
              </a:custGeom>
              <a:solidFill>
                <a:srgbClr val="FFFFFF"/>
              </a:solidFill>
              <a:ln w="3093" cap="flat">
                <a:noFill/>
                <a:prstDash val="solid"/>
                <a:miter/>
              </a:ln>
            </p:spPr>
            <p:txBody>
              <a:bodyPr rtlCol="0" anchor="ctr"/>
              <a:lstStyle/>
              <a:p>
                <a:endParaRPr lang="zh-CN" altLang="en-US"/>
              </a:p>
            </p:txBody>
          </p:sp>
          <p:sp>
            <p:nvSpPr>
              <p:cNvPr id="79" name="任意多边形: 形状 204">
                <a:extLst>
                  <a:ext uri="{FF2B5EF4-FFF2-40B4-BE49-F238E27FC236}">
                    <a16:creationId xmlns:a16="http://schemas.microsoft.com/office/drawing/2014/main" id="{B750C622-76EF-98B9-7F59-125F1CC0FA4D}"/>
                  </a:ext>
                </a:extLst>
              </p:cNvPr>
              <p:cNvSpPr/>
              <p:nvPr/>
            </p:nvSpPr>
            <p:spPr>
              <a:xfrm>
                <a:off x="5501366" y="3078390"/>
                <a:ext cx="19260" cy="143509"/>
              </a:xfrm>
              <a:custGeom>
                <a:avLst/>
                <a:gdLst>
                  <a:gd name="connsiteX0" fmla="*/ 24274 w 48547"/>
                  <a:gd name="connsiteY0" fmla="*/ 361725 h 361724"/>
                  <a:gd name="connsiteX1" fmla="*/ 24274 w 48547"/>
                  <a:gd name="connsiteY1" fmla="*/ 361725 h 361724"/>
                  <a:gd name="connsiteX2" fmla="*/ 0 w 48547"/>
                  <a:gd name="connsiteY2" fmla="*/ 337420 h 361724"/>
                  <a:gd name="connsiteX3" fmla="*/ 0 w 48547"/>
                  <a:gd name="connsiteY3" fmla="*/ 24274 h 361724"/>
                  <a:gd name="connsiteX4" fmla="*/ 24274 w 48547"/>
                  <a:gd name="connsiteY4" fmla="*/ 0 h 361724"/>
                  <a:gd name="connsiteX5" fmla="*/ 24274 w 48547"/>
                  <a:gd name="connsiteY5" fmla="*/ 0 h 361724"/>
                  <a:gd name="connsiteX6" fmla="*/ 48548 w 48547"/>
                  <a:gd name="connsiteY6" fmla="*/ 24274 h 361724"/>
                  <a:gd name="connsiteX7" fmla="*/ 48548 w 48547"/>
                  <a:gd name="connsiteY7" fmla="*/ 337420 h 361724"/>
                  <a:gd name="connsiteX8" fmla="*/ 24274 w 48547"/>
                  <a:gd name="connsiteY8" fmla="*/ 361725 h 361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547" h="361724">
                    <a:moveTo>
                      <a:pt x="24274" y="361725"/>
                    </a:moveTo>
                    <a:lnTo>
                      <a:pt x="24274" y="361725"/>
                    </a:lnTo>
                    <a:cubicBezTo>
                      <a:pt x="10877" y="361663"/>
                      <a:pt x="34" y="350826"/>
                      <a:pt x="0" y="337420"/>
                    </a:cubicBezTo>
                    <a:lnTo>
                      <a:pt x="0" y="24274"/>
                    </a:lnTo>
                    <a:cubicBezTo>
                      <a:pt x="50" y="10899"/>
                      <a:pt x="10889" y="62"/>
                      <a:pt x="24274" y="0"/>
                    </a:cubicBezTo>
                    <a:lnTo>
                      <a:pt x="24274" y="0"/>
                    </a:lnTo>
                    <a:cubicBezTo>
                      <a:pt x="37659" y="62"/>
                      <a:pt x="48498" y="10899"/>
                      <a:pt x="48548" y="24274"/>
                    </a:cubicBezTo>
                    <a:lnTo>
                      <a:pt x="48548" y="337420"/>
                    </a:lnTo>
                    <a:cubicBezTo>
                      <a:pt x="48514" y="350826"/>
                      <a:pt x="37671" y="361663"/>
                      <a:pt x="24274" y="361725"/>
                    </a:cubicBezTo>
                    <a:close/>
                  </a:path>
                </a:pathLst>
              </a:custGeom>
              <a:solidFill>
                <a:srgbClr val="FFFFFF">
                  <a:alpha val="20000"/>
                </a:srgbClr>
              </a:solidFill>
              <a:ln w="3093" cap="flat">
                <a:noFill/>
                <a:prstDash val="solid"/>
                <a:miter/>
              </a:ln>
            </p:spPr>
            <p:txBody>
              <a:bodyPr rtlCol="0" anchor="ctr"/>
              <a:lstStyle/>
              <a:p>
                <a:endParaRPr lang="zh-CN" altLang="en-US"/>
              </a:p>
            </p:txBody>
          </p:sp>
        </p:grpSp>
        <p:grpSp>
          <p:nvGrpSpPr>
            <p:cNvPr id="9" name="组合 8">
              <a:extLst>
                <a:ext uri="{FF2B5EF4-FFF2-40B4-BE49-F238E27FC236}">
                  <a16:creationId xmlns:a16="http://schemas.microsoft.com/office/drawing/2014/main" id="{C1CBCBD9-DC6F-BEF0-25DB-012D0A3D7EC7}"/>
                </a:ext>
              </a:extLst>
            </p:cNvPr>
            <p:cNvGrpSpPr/>
            <p:nvPr/>
          </p:nvGrpSpPr>
          <p:grpSpPr>
            <a:xfrm>
              <a:off x="667124" y="3862761"/>
              <a:ext cx="2317259" cy="1945277"/>
              <a:chOff x="667124" y="3862761"/>
              <a:chExt cx="2317259" cy="1945277"/>
            </a:xfrm>
          </p:grpSpPr>
          <p:sp>
            <p:nvSpPr>
              <p:cNvPr id="25" name="Number1">
                <a:extLst>
                  <a:ext uri="{FF2B5EF4-FFF2-40B4-BE49-F238E27FC236}">
                    <a16:creationId xmlns:a16="http://schemas.microsoft.com/office/drawing/2014/main" id="{9468CD3F-E971-D8AA-E578-E1D78656D5D2}"/>
                  </a:ext>
                </a:extLst>
              </p:cNvPr>
              <p:cNvSpPr/>
              <p:nvPr/>
            </p:nvSpPr>
            <p:spPr>
              <a:xfrm>
                <a:off x="746041" y="3862761"/>
                <a:ext cx="2115837" cy="358605"/>
              </a:xfrm>
              <a:prstGeom prst="roundRect">
                <a:avLst>
                  <a:gd name="adj" fmla="val 15000"/>
                </a:avLst>
              </a:prstGeom>
              <a:solidFill>
                <a:schemeClr val="accent1">
                  <a:alpha val="15000"/>
                </a:schemeClr>
              </a:solidFill>
              <a:ln w="12700" cap="flat">
                <a:noFill/>
                <a:miter lim="400000"/>
              </a:ln>
              <a:effectLst/>
            </p:spPr>
            <p:txBody>
              <a:bodyPr wrap="square" lIns="0" tIns="0" rIns="0" bIns="0" numCol="1" anchor="ctr">
                <a:noAutofit/>
              </a:bodyPr>
              <a:lstStyle/>
              <a:p>
                <a:pPr algn="ctr"/>
                <a:r>
                  <a:rPr lang="en-US" altLang="zh-CN" sz="1600" b="1" dirty="0">
                    <a:solidFill>
                      <a:schemeClr val="accent1"/>
                    </a:solidFill>
                  </a:rPr>
                  <a:t>01</a:t>
                </a:r>
              </a:p>
            </p:txBody>
          </p:sp>
          <p:sp>
            <p:nvSpPr>
              <p:cNvPr id="26" name="Shape1">
                <a:extLst>
                  <a:ext uri="{FF2B5EF4-FFF2-40B4-BE49-F238E27FC236}">
                    <a16:creationId xmlns:a16="http://schemas.microsoft.com/office/drawing/2014/main" id="{C8021159-488E-B2C3-394D-660BA2D881A3}"/>
                  </a:ext>
                </a:extLst>
              </p:cNvPr>
              <p:cNvSpPr/>
              <p:nvPr/>
            </p:nvSpPr>
            <p:spPr>
              <a:xfrm rot="5400000" flipH="1" flipV="1">
                <a:off x="1681339" y="4584241"/>
                <a:ext cx="231071" cy="1"/>
              </a:xfrm>
              <a:prstGeom prst="line">
                <a:avLst/>
              </a:prstGeom>
              <a:ln w="12700" cap="rnd">
                <a:solidFill>
                  <a:schemeClr val="tx1">
                    <a:lumMod val="50000"/>
                    <a:lumOff val="50000"/>
                    <a:alpha val="50000"/>
                  </a:schemeClr>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a:p>
            </p:txBody>
          </p:sp>
          <p:sp>
            <p:nvSpPr>
              <p:cNvPr id="27" name="Bullet1">
                <a:extLst>
                  <a:ext uri="{FF2B5EF4-FFF2-40B4-BE49-F238E27FC236}">
                    <a16:creationId xmlns:a16="http://schemas.microsoft.com/office/drawing/2014/main" id="{E5F7E44A-4A2C-6229-18A9-CF8612478F3F}"/>
                  </a:ext>
                </a:extLst>
              </p:cNvPr>
              <p:cNvSpPr>
                <a:spLocks/>
              </p:cNvSpPr>
              <p:nvPr/>
            </p:nvSpPr>
            <p:spPr>
              <a:xfrm>
                <a:off x="667124" y="4550012"/>
                <a:ext cx="2317259" cy="525209"/>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b" anchorCtr="0">
                <a:normAutofit/>
              </a:bodyPr>
              <a:lstStyle/>
              <a:p>
                <a:pPr algn="ctr"/>
                <a:r>
                  <a:rPr kumimoji="1" lang="zh-CN" altLang="en-US" b="1" dirty="0" smtClean="0">
                    <a:solidFill>
                      <a:schemeClr val="tx1"/>
                    </a:solidFill>
                  </a:rPr>
                  <a:t>作者科研能力不足</a:t>
                </a:r>
                <a:endParaRPr kumimoji="1" lang="en-US" altLang="zh-CN" b="1" dirty="0">
                  <a:solidFill>
                    <a:schemeClr val="tx1"/>
                  </a:solidFill>
                </a:endParaRPr>
              </a:p>
            </p:txBody>
          </p:sp>
          <p:sp>
            <p:nvSpPr>
              <p:cNvPr id="28" name="Text1">
                <a:extLst>
                  <a:ext uri="{FF2B5EF4-FFF2-40B4-BE49-F238E27FC236}">
                    <a16:creationId xmlns:a16="http://schemas.microsoft.com/office/drawing/2014/main" id="{719E3BEF-9026-7557-4D9F-59BB21B5398C}"/>
                  </a:ext>
                </a:extLst>
              </p:cNvPr>
              <p:cNvSpPr txBox="1">
                <a:spLocks/>
              </p:cNvSpPr>
              <p:nvPr/>
            </p:nvSpPr>
            <p:spPr>
              <a:xfrm flipH="1">
                <a:off x="667124" y="5156528"/>
                <a:ext cx="2317258" cy="651510"/>
              </a:xfrm>
              <a:prstGeom prst="rect">
                <a:avLst/>
              </a:prstGeom>
              <a:noFill/>
            </p:spPr>
            <p:txBody>
              <a:bodyPr wrap="square" rtlCol="0">
                <a:normAutofit fontScale="62500" lnSpcReduction="20000"/>
              </a:bodyPr>
              <a:lstStyle/>
              <a:p>
                <a:pPr algn="ctr">
                  <a:lnSpc>
                    <a:spcPct val="120000"/>
                  </a:lnSpc>
                </a:pPr>
                <a:r>
                  <a:rPr lang="zh-CN" altLang="en-US" dirty="0"/>
                  <a:t>分析问题和解决问题的能力</a:t>
                </a:r>
                <a:r>
                  <a:rPr lang="zh-CN" altLang="en-US" dirty="0" smtClean="0"/>
                  <a:t>不足（文不对题、核心概念界定不清、逻辑不严谨等）；研究方法科学性不足（方法单一、数据真实性不足、样本选择科学性不足等）</a:t>
                </a:r>
                <a:r>
                  <a:rPr kumimoji="0" lang="da-DK" altLang="zh-CN" sz="1200" i="0" u="none" strike="noStrike" kern="1200" cap="none" spc="0" normalizeH="0" baseline="0" noProof="0" dirty="0" smtClean="0">
                    <a:ln>
                      <a:noFill/>
                    </a:ln>
                    <a:effectLst/>
                    <a:uLnTx/>
                    <a:uFillTx/>
                  </a:rPr>
                  <a:t>.</a:t>
                </a:r>
                <a:endParaRPr kumimoji="0" lang="en-US" altLang="zh-CN" sz="1200" i="0" u="none" strike="noStrike" kern="1200" cap="none" spc="0" normalizeH="0" baseline="0" noProof="0" dirty="0">
                  <a:ln>
                    <a:noFill/>
                  </a:ln>
                  <a:effectLst/>
                  <a:uLnTx/>
                  <a:uFillTx/>
                </a:endParaRPr>
              </a:p>
            </p:txBody>
          </p:sp>
          <p:sp>
            <p:nvSpPr>
              <p:cNvPr id="86" name="Shape1">
                <a:extLst>
                  <a:ext uri="{FF2B5EF4-FFF2-40B4-BE49-F238E27FC236}">
                    <a16:creationId xmlns:a16="http://schemas.microsoft.com/office/drawing/2014/main" id="{C8021159-488E-B2C3-394D-660BA2D881A3}"/>
                  </a:ext>
                </a:extLst>
              </p:cNvPr>
              <p:cNvSpPr/>
              <p:nvPr/>
            </p:nvSpPr>
            <p:spPr>
              <a:xfrm rot="5400000" flipH="1">
                <a:off x="1574527" y="4477428"/>
                <a:ext cx="444697" cy="1"/>
              </a:xfrm>
              <a:prstGeom prst="line">
                <a:avLst/>
              </a:prstGeom>
              <a:ln w="12700" cap="rnd">
                <a:solidFill>
                  <a:schemeClr val="tx1">
                    <a:lumMod val="50000"/>
                    <a:lumOff val="50000"/>
                    <a:alpha val="50000"/>
                  </a:schemeClr>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a:p>
            </p:txBody>
          </p:sp>
        </p:grpSp>
        <p:grpSp>
          <p:nvGrpSpPr>
            <p:cNvPr id="10" name="组合 9">
              <a:extLst>
                <a:ext uri="{FF2B5EF4-FFF2-40B4-BE49-F238E27FC236}">
                  <a16:creationId xmlns:a16="http://schemas.microsoft.com/office/drawing/2014/main" id="{AF144EEC-1CC3-B723-8F95-C3DDD2BBA242}"/>
                </a:ext>
              </a:extLst>
            </p:cNvPr>
            <p:cNvGrpSpPr/>
            <p:nvPr/>
          </p:nvGrpSpPr>
          <p:grpSpPr>
            <a:xfrm>
              <a:off x="3516015" y="3862761"/>
              <a:ext cx="2317259" cy="1969736"/>
              <a:chOff x="3516015" y="3862761"/>
              <a:chExt cx="2317259" cy="1969736"/>
            </a:xfrm>
          </p:grpSpPr>
          <p:sp>
            <p:nvSpPr>
              <p:cNvPr id="21" name="Number2">
                <a:extLst>
                  <a:ext uri="{FF2B5EF4-FFF2-40B4-BE49-F238E27FC236}">
                    <a16:creationId xmlns:a16="http://schemas.microsoft.com/office/drawing/2014/main" id="{D26C02FB-0363-6311-3949-3501D9809023}"/>
                  </a:ext>
                </a:extLst>
              </p:cNvPr>
              <p:cNvSpPr/>
              <p:nvPr/>
            </p:nvSpPr>
            <p:spPr>
              <a:xfrm>
                <a:off x="3616726" y="3862761"/>
                <a:ext cx="2115836" cy="310698"/>
              </a:xfrm>
              <a:prstGeom prst="roundRect">
                <a:avLst>
                  <a:gd name="adj" fmla="val 15000"/>
                </a:avLst>
              </a:prstGeom>
              <a:gradFill>
                <a:gsLst>
                  <a:gs pos="0">
                    <a:schemeClr val="accent1">
                      <a:lumMod val="60000"/>
                      <a:lumOff val="40000"/>
                    </a:schemeClr>
                  </a:gs>
                  <a:gs pos="60000">
                    <a:schemeClr val="accent1"/>
                  </a:gs>
                </a:gsLst>
                <a:lin ang="2700000" scaled="0"/>
              </a:gradFill>
              <a:ln w="57150" cap="rnd">
                <a:noFill/>
                <a:prstDash val="solid"/>
                <a:round/>
              </a:ln>
              <a:effectLst>
                <a:outerShdw blurRad="76200" dist="50800" dir="5400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normAutofit/>
              </a:bodyPr>
              <a:lstStyle/>
              <a:p>
                <a:pPr algn="ctr"/>
                <a:r>
                  <a:rPr lang="en-US" altLang="zh-CN" sz="1600" b="1">
                    <a:solidFill>
                      <a:srgbClr val="FFFFFF"/>
                    </a:solidFill>
                  </a:rPr>
                  <a:t>02</a:t>
                </a:r>
                <a:endParaRPr lang="en-US" altLang="zh-CN" sz="1600" b="1" dirty="0">
                  <a:solidFill>
                    <a:srgbClr val="FFFFFF"/>
                  </a:solidFill>
                </a:endParaRPr>
              </a:p>
            </p:txBody>
          </p:sp>
          <p:sp>
            <p:nvSpPr>
              <p:cNvPr id="22" name="Shape2">
                <a:extLst>
                  <a:ext uri="{FF2B5EF4-FFF2-40B4-BE49-F238E27FC236}">
                    <a16:creationId xmlns:a16="http://schemas.microsoft.com/office/drawing/2014/main" id="{C17D07FA-2223-4D4A-DAFB-389C76D97416}"/>
                  </a:ext>
                </a:extLst>
              </p:cNvPr>
              <p:cNvSpPr/>
              <p:nvPr/>
            </p:nvSpPr>
            <p:spPr>
              <a:xfrm rot="5400000" flipH="1">
                <a:off x="4437857" y="4477428"/>
                <a:ext cx="444697" cy="1"/>
              </a:xfrm>
              <a:prstGeom prst="line">
                <a:avLst/>
              </a:prstGeom>
              <a:ln w="12700" cap="rnd">
                <a:solidFill>
                  <a:schemeClr val="tx1">
                    <a:lumMod val="50000"/>
                    <a:lumOff val="50000"/>
                    <a:alpha val="50000"/>
                  </a:schemeClr>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a:p>
            </p:txBody>
          </p:sp>
          <p:sp>
            <p:nvSpPr>
              <p:cNvPr id="23" name="Bullet2">
                <a:extLst>
                  <a:ext uri="{FF2B5EF4-FFF2-40B4-BE49-F238E27FC236}">
                    <a16:creationId xmlns:a16="http://schemas.microsoft.com/office/drawing/2014/main" id="{B7501D17-D6E8-34BD-676A-52086AA00F8B}"/>
                  </a:ext>
                </a:extLst>
              </p:cNvPr>
              <p:cNvSpPr>
                <a:spLocks/>
              </p:cNvSpPr>
              <p:nvPr/>
            </p:nvSpPr>
            <p:spPr>
              <a:xfrm>
                <a:off x="3516015" y="4550012"/>
                <a:ext cx="2317259" cy="525209"/>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b" anchorCtr="0">
                <a:normAutofit/>
              </a:bodyPr>
              <a:lstStyle/>
              <a:p>
                <a:pPr algn="ctr"/>
                <a:r>
                  <a:rPr kumimoji="1" lang="zh-CN" altLang="en-US" b="1" dirty="0" smtClean="0">
                    <a:solidFill>
                      <a:schemeClr val="tx1"/>
                    </a:solidFill>
                  </a:rPr>
                  <a:t>论文规范性欠缺</a:t>
                </a:r>
                <a:endParaRPr kumimoji="1" lang="en-US" altLang="zh-CN" b="1" dirty="0">
                  <a:solidFill>
                    <a:schemeClr val="tx1"/>
                  </a:solidFill>
                </a:endParaRPr>
              </a:p>
            </p:txBody>
          </p:sp>
          <p:sp>
            <p:nvSpPr>
              <p:cNvPr id="24" name="Text2">
                <a:extLst>
                  <a:ext uri="{FF2B5EF4-FFF2-40B4-BE49-F238E27FC236}">
                    <a16:creationId xmlns:a16="http://schemas.microsoft.com/office/drawing/2014/main" id="{1A1E23B9-D983-E858-D48E-363607165F00}"/>
                  </a:ext>
                </a:extLst>
              </p:cNvPr>
              <p:cNvSpPr txBox="1">
                <a:spLocks/>
              </p:cNvSpPr>
              <p:nvPr/>
            </p:nvSpPr>
            <p:spPr>
              <a:xfrm flipH="1">
                <a:off x="3516015" y="5180987"/>
                <a:ext cx="2317258" cy="651510"/>
              </a:xfrm>
              <a:prstGeom prst="rect">
                <a:avLst/>
              </a:prstGeom>
              <a:noFill/>
            </p:spPr>
            <p:txBody>
              <a:bodyPr wrap="square" rtlCol="0">
                <a:normAutofit lnSpcReduction="10000"/>
              </a:bodyPr>
              <a:lstStyle/>
              <a:p>
                <a:pPr algn="ctr">
                  <a:lnSpc>
                    <a:spcPct val="120000"/>
                  </a:lnSpc>
                </a:pPr>
                <a:r>
                  <a:rPr kumimoji="0" lang="zh-CN" altLang="en-US" sz="1200" i="0" u="none" strike="noStrike" kern="1200" cap="none" spc="0" normalizeH="0" baseline="0" noProof="0" dirty="0" smtClean="0">
                    <a:ln>
                      <a:noFill/>
                    </a:ln>
                    <a:effectLst/>
                    <a:uLnTx/>
                    <a:uFillTx/>
                  </a:rPr>
                  <a:t>格式不规范、语言不规范（语言表达不清晰、不专业、标点符号使用不规范、错别字货翻译不正确等）、引证不规范（数据和参考文献正确引用与否）</a:t>
                </a:r>
                <a:endParaRPr kumimoji="0" lang="en-US" altLang="zh-CN" sz="1200" i="0" u="none" strike="noStrike" kern="1200" cap="none" spc="0" normalizeH="0" baseline="0" noProof="0" dirty="0">
                  <a:ln>
                    <a:noFill/>
                  </a:ln>
                  <a:effectLst/>
                  <a:uLnTx/>
                  <a:uFillTx/>
                </a:endParaRPr>
              </a:p>
            </p:txBody>
          </p:sp>
        </p:grpSp>
        <p:grpSp>
          <p:nvGrpSpPr>
            <p:cNvPr id="11" name="组合 10">
              <a:extLst>
                <a:ext uri="{FF2B5EF4-FFF2-40B4-BE49-F238E27FC236}">
                  <a16:creationId xmlns:a16="http://schemas.microsoft.com/office/drawing/2014/main" id="{E4B1F74C-2014-EE84-1145-D0F01EE5C45E}"/>
                </a:ext>
              </a:extLst>
            </p:cNvPr>
            <p:cNvGrpSpPr/>
            <p:nvPr/>
          </p:nvGrpSpPr>
          <p:grpSpPr>
            <a:xfrm>
              <a:off x="6364906" y="3862761"/>
              <a:ext cx="2317259" cy="1834448"/>
              <a:chOff x="6364906" y="3862761"/>
              <a:chExt cx="2317259" cy="1834448"/>
            </a:xfrm>
          </p:grpSpPr>
          <p:sp>
            <p:nvSpPr>
              <p:cNvPr id="17" name="Number3">
                <a:extLst>
                  <a:ext uri="{FF2B5EF4-FFF2-40B4-BE49-F238E27FC236}">
                    <a16:creationId xmlns:a16="http://schemas.microsoft.com/office/drawing/2014/main" id="{C6328399-FD0A-28AE-B379-DD3E8A51FDF5}"/>
                  </a:ext>
                </a:extLst>
              </p:cNvPr>
              <p:cNvSpPr/>
              <p:nvPr/>
            </p:nvSpPr>
            <p:spPr>
              <a:xfrm>
                <a:off x="6469747" y="3862761"/>
                <a:ext cx="2115836" cy="310698"/>
              </a:xfrm>
              <a:prstGeom prst="roundRect">
                <a:avLst>
                  <a:gd name="adj" fmla="val 15000"/>
                </a:avLst>
              </a:prstGeom>
              <a:solidFill>
                <a:schemeClr val="accent1">
                  <a:alpha val="15000"/>
                </a:schemeClr>
              </a:solidFill>
              <a:ln w="12700" cap="flat">
                <a:noFill/>
                <a:miter lim="400000"/>
              </a:ln>
              <a:effectLst/>
            </p:spPr>
            <p:txBody>
              <a:bodyPr wrap="square" lIns="0" tIns="0" rIns="0" bIns="0" numCol="1" anchor="ctr">
                <a:noAutofit/>
              </a:bodyPr>
              <a:lstStyle/>
              <a:p>
                <a:pPr algn="ctr"/>
                <a:r>
                  <a:rPr lang="en-US" altLang="zh-CN" sz="1600" b="1" dirty="0">
                    <a:solidFill>
                      <a:schemeClr val="accent1"/>
                    </a:solidFill>
                  </a:rPr>
                  <a:t>03</a:t>
                </a:r>
              </a:p>
            </p:txBody>
          </p:sp>
          <p:sp>
            <p:nvSpPr>
              <p:cNvPr id="18" name="Shape3">
                <a:extLst>
                  <a:ext uri="{FF2B5EF4-FFF2-40B4-BE49-F238E27FC236}">
                    <a16:creationId xmlns:a16="http://schemas.microsoft.com/office/drawing/2014/main" id="{B8FD23FE-BB99-64AE-6FA7-5AD4BC30540E}"/>
                  </a:ext>
                </a:extLst>
              </p:cNvPr>
              <p:cNvSpPr/>
              <p:nvPr/>
            </p:nvSpPr>
            <p:spPr>
              <a:xfrm rot="5400000" flipH="1">
                <a:off x="7301187" y="4477428"/>
                <a:ext cx="444697" cy="1"/>
              </a:xfrm>
              <a:prstGeom prst="line">
                <a:avLst/>
              </a:prstGeom>
              <a:ln w="12700" cap="rnd">
                <a:solidFill>
                  <a:schemeClr val="tx1">
                    <a:lumMod val="50000"/>
                    <a:lumOff val="50000"/>
                    <a:alpha val="50000"/>
                  </a:schemeClr>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a:p>
            </p:txBody>
          </p:sp>
          <p:sp>
            <p:nvSpPr>
              <p:cNvPr id="19" name="Bullet3">
                <a:extLst>
                  <a:ext uri="{FF2B5EF4-FFF2-40B4-BE49-F238E27FC236}">
                    <a16:creationId xmlns:a16="http://schemas.microsoft.com/office/drawing/2014/main" id="{BAB29DFC-DF5B-0D9F-131F-D8FC74617CEB}"/>
                  </a:ext>
                </a:extLst>
              </p:cNvPr>
              <p:cNvSpPr>
                <a:spLocks/>
              </p:cNvSpPr>
              <p:nvPr/>
            </p:nvSpPr>
            <p:spPr>
              <a:xfrm>
                <a:off x="6364906" y="4550012"/>
                <a:ext cx="2317259" cy="525209"/>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b" anchorCtr="0">
                <a:normAutofit/>
              </a:bodyPr>
              <a:lstStyle/>
              <a:p>
                <a:pPr algn="ctr"/>
                <a:r>
                  <a:rPr kumimoji="1" lang="zh-CN" altLang="en-US" b="1" dirty="0" smtClean="0">
                    <a:solidFill>
                      <a:schemeClr val="tx1"/>
                    </a:solidFill>
                  </a:rPr>
                  <a:t>创新性不足</a:t>
                </a:r>
                <a:endParaRPr kumimoji="1" lang="en-US" altLang="zh-CN" b="1" dirty="0">
                  <a:solidFill>
                    <a:schemeClr val="tx1"/>
                  </a:solidFill>
                </a:endParaRPr>
              </a:p>
            </p:txBody>
          </p:sp>
          <p:sp>
            <p:nvSpPr>
              <p:cNvPr id="20" name="Text3">
                <a:extLst>
                  <a:ext uri="{FF2B5EF4-FFF2-40B4-BE49-F238E27FC236}">
                    <a16:creationId xmlns:a16="http://schemas.microsoft.com/office/drawing/2014/main" id="{DBC903CF-9C6E-35BE-C3FF-DB83AD98C0B3}"/>
                  </a:ext>
                </a:extLst>
              </p:cNvPr>
              <p:cNvSpPr txBox="1">
                <a:spLocks/>
              </p:cNvSpPr>
              <p:nvPr/>
            </p:nvSpPr>
            <p:spPr>
              <a:xfrm flipH="1">
                <a:off x="6364906" y="5180987"/>
                <a:ext cx="2317258" cy="516222"/>
              </a:xfrm>
              <a:prstGeom prst="rect">
                <a:avLst/>
              </a:prstGeom>
              <a:noFill/>
            </p:spPr>
            <p:txBody>
              <a:bodyPr wrap="square" rtlCol="0">
                <a:normAutofit/>
              </a:bodyPr>
              <a:lstStyle/>
              <a:p>
                <a:pPr>
                  <a:lnSpc>
                    <a:spcPct val="120000"/>
                  </a:lnSpc>
                </a:pPr>
                <a:r>
                  <a:rPr kumimoji="0" lang="zh-CN" altLang="en-US" sz="1200" i="0" u="none" strike="noStrike" kern="1200" cap="none" spc="0" normalizeH="0" baseline="0" noProof="0" dirty="0" smtClean="0">
                    <a:ln>
                      <a:noFill/>
                    </a:ln>
                    <a:effectLst/>
                    <a:uLnTx/>
                    <a:uFillTx/>
                  </a:rPr>
                  <a:t>思路、方法、结论等方面创新性不够；研究的可靠性和实用性不足等</a:t>
                </a:r>
                <a:r>
                  <a:rPr kumimoji="0" lang="fr-FR" altLang="zh-CN" sz="1200" i="0" u="none" strike="noStrike" kern="1200" cap="none" spc="0" normalizeH="0" baseline="0" noProof="0" dirty="0" smtClean="0">
                    <a:ln>
                      <a:noFill/>
                    </a:ln>
                    <a:effectLst/>
                    <a:uLnTx/>
                    <a:uFillTx/>
                  </a:rPr>
                  <a:t>.</a:t>
                </a:r>
                <a:r>
                  <a:rPr kumimoji="0" lang="zh-CN" altLang="en-US" sz="1200" i="0" u="none" strike="noStrike" kern="1200" cap="none" spc="0" normalizeH="0" baseline="0" noProof="0" dirty="0" smtClean="0">
                    <a:ln>
                      <a:noFill/>
                    </a:ln>
                    <a:effectLst/>
                    <a:uLnTx/>
                    <a:uFillTx/>
                  </a:rPr>
                  <a:t>。</a:t>
                </a:r>
                <a:endParaRPr kumimoji="0" lang="en-US" altLang="zh-CN" sz="1200" i="0" u="none" strike="noStrike" kern="1200" cap="none" spc="0" normalizeH="0" baseline="0" noProof="0" dirty="0">
                  <a:ln>
                    <a:noFill/>
                  </a:ln>
                  <a:effectLst/>
                  <a:uLnTx/>
                  <a:uFillTx/>
                </a:endParaRPr>
              </a:p>
            </p:txBody>
          </p:sp>
        </p:grpSp>
        <p:grpSp>
          <p:nvGrpSpPr>
            <p:cNvPr id="12" name="组合 11">
              <a:extLst>
                <a:ext uri="{FF2B5EF4-FFF2-40B4-BE49-F238E27FC236}">
                  <a16:creationId xmlns:a16="http://schemas.microsoft.com/office/drawing/2014/main" id="{4CDF3E30-B28C-EB54-C33A-64634E0FCB7D}"/>
                </a:ext>
              </a:extLst>
            </p:cNvPr>
            <p:cNvGrpSpPr/>
            <p:nvPr/>
          </p:nvGrpSpPr>
          <p:grpSpPr>
            <a:xfrm>
              <a:off x="9270005" y="3862761"/>
              <a:ext cx="2317259" cy="1969736"/>
              <a:chOff x="9270005" y="3862761"/>
              <a:chExt cx="2317259" cy="1969736"/>
            </a:xfrm>
          </p:grpSpPr>
          <p:sp>
            <p:nvSpPr>
              <p:cNvPr id="13" name="Shape4">
                <a:extLst>
                  <a:ext uri="{FF2B5EF4-FFF2-40B4-BE49-F238E27FC236}">
                    <a16:creationId xmlns:a16="http://schemas.microsoft.com/office/drawing/2014/main" id="{50175602-9630-894D-B4E0-3BFE10C8D5D1}"/>
                  </a:ext>
                </a:extLst>
              </p:cNvPr>
              <p:cNvSpPr/>
              <p:nvPr/>
            </p:nvSpPr>
            <p:spPr>
              <a:xfrm rot="5400000" flipH="1">
                <a:off x="10173521" y="4477428"/>
                <a:ext cx="444697" cy="1"/>
              </a:xfrm>
              <a:prstGeom prst="line">
                <a:avLst/>
              </a:prstGeom>
              <a:ln w="12700" cap="rnd">
                <a:solidFill>
                  <a:schemeClr val="tx1">
                    <a:lumMod val="50000"/>
                    <a:lumOff val="50000"/>
                    <a:alpha val="50000"/>
                  </a:schemeClr>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a:p>
            </p:txBody>
          </p:sp>
          <p:sp>
            <p:nvSpPr>
              <p:cNvPr id="14" name="Number4">
                <a:extLst>
                  <a:ext uri="{FF2B5EF4-FFF2-40B4-BE49-F238E27FC236}">
                    <a16:creationId xmlns:a16="http://schemas.microsoft.com/office/drawing/2014/main" id="{E76DC682-88AC-8A25-101A-366A637166CC}"/>
                  </a:ext>
                </a:extLst>
              </p:cNvPr>
              <p:cNvSpPr/>
              <p:nvPr/>
            </p:nvSpPr>
            <p:spPr>
              <a:xfrm>
                <a:off x="9370717" y="3862761"/>
                <a:ext cx="2115835" cy="310698"/>
              </a:xfrm>
              <a:prstGeom prst="roundRect">
                <a:avLst>
                  <a:gd name="adj" fmla="val 15000"/>
                </a:avLst>
              </a:prstGeom>
              <a:gradFill>
                <a:gsLst>
                  <a:gs pos="0">
                    <a:schemeClr val="accent1">
                      <a:lumMod val="60000"/>
                      <a:lumOff val="40000"/>
                    </a:schemeClr>
                  </a:gs>
                  <a:gs pos="60000">
                    <a:schemeClr val="accent1"/>
                  </a:gs>
                </a:gsLst>
                <a:lin ang="2700000" scaled="0"/>
              </a:gradFill>
              <a:ln w="57150" cap="rnd">
                <a:noFill/>
                <a:prstDash val="solid"/>
                <a:round/>
              </a:ln>
              <a:effectLst>
                <a:outerShdw blurRad="76200" dist="50800" dir="5400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normAutofit/>
              </a:bodyPr>
              <a:lstStyle/>
              <a:p>
                <a:pPr algn="ctr"/>
                <a:r>
                  <a:rPr lang="en-US" altLang="zh-CN" sz="1600" b="1">
                    <a:solidFill>
                      <a:srgbClr val="FFFFFF"/>
                    </a:solidFill>
                  </a:rPr>
                  <a:t>04</a:t>
                </a:r>
                <a:endParaRPr lang="en-US" altLang="zh-CN" sz="1600" b="1" dirty="0">
                  <a:solidFill>
                    <a:srgbClr val="FFFFFF"/>
                  </a:solidFill>
                </a:endParaRPr>
              </a:p>
            </p:txBody>
          </p:sp>
          <p:sp>
            <p:nvSpPr>
              <p:cNvPr id="15" name="Bullet4">
                <a:extLst>
                  <a:ext uri="{FF2B5EF4-FFF2-40B4-BE49-F238E27FC236}">
                    <a16:creationId xmlns:a16="http://schemas.microsoft.com/office/drawing/2014/main" id="{CB503EC3-3664-FEB5-0878-53C4A8AA5901}"/>
                  </a:ext>
                </a:extLst>
              </p:cNvPr>
              <p:cNvSpPr>
                <a:spLocks/>
              </p:cNvSpPr>
              <p:nvPr/>
            </p:nvSpPr>
            <p:spPr>
              <a:xfrm>
                <a:off x="9270005" y="4550012"/>
                <a:ext cx="2317259" cy="525209"/>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b" anchorCtr="0">
                <a:normAutofit/>
              </a:bodyPr>
              <a:lstStyle/>
              <a:p>
                <a:pPr algn="ctr"/>
                <a:r>
                  <a:rPr kumimoji="1" lang="zh-CN" altLang="en-US" b="1" dirty="0" smtClean="0">
                    <a:solidFill>
                      <a:schemeClr val="tx1"/>
                    </a:solidFill>
                  </a:rPr>
                  <a:t>其他</a:t>
                </a:r>
                <a:endParaRPr kumimoji="1" lang="en-US" altLang="zh-CN" b="1" dirty="0">
                  <a:solidFill>
                    <a:schemeClr val="tx1"/>
                  </a:solidFill>
                </a:endParaRPr>
              </a:p>
            </p:txBody>
          </p:sp>
          <p:sp>
            <p:nvSpPr>
              <p:cNvPr id="16" name="Text4">
                <a:extLst>
                  <a:ext uri="{FF2B5EF4-FFF2-40B4-BE49-F238E27FC236}">
                    <a16:creationId xmlns:a16="http://schemas.microsoft.com/office/drawing/2014/main" id="{08427FAF-561E-0736-09BE-787B165B40FF}"/>
                  </a:ext>
                </a:extLst>
              </p:cNvPr>
              <p:cNvSpPr txBox="1">
                <a:spLocks/>
              </p:cNvSpPr>
              <p:nvPr/>
            </p:nvSpPr>
            <p:spPr>
              <a:xfrm flipH="1">
                <a:off x="9270005" y="5180987"/>
                <a:ext cx="2317258" cy="651510"/>
              </a:xfrm>
              <a:prstGeom prst="rect">
                <a:avLst/>
              </a:prstGeom>
              <a:noFill/>
            </p:spPr>
            <p:txBody>
              <a:bodyPr wrap="square" rtlCol="0">
                <a:normAutofit/>
              </a:bodyPr>
              <a:lstStyle/>
              <a:p>
                <a:pPr algn="ctr">
                  <a:lnSpc>
                    <a:spcPct val="120000"/>
                  </a:lnSpc>
                </a:pPr>
                <a:r>
                  <a:rPr kumimoji="0" lang="zh-CN" altLang="en-US" sz="1200" i="0" u="none" strike="noStrike" kern="1200" cap="none" spc="0" normalizeH="0" baseline="0" noProof="0" dirty="0" smtClean="0">
                    <a:ln>
                      <a:noFill/>
                    </a:ln>
                    <a:effectLst/>
                    <a:uLnTx/>
                    <a:uFillTx/>
                  </a:rPr>
                  <a:t>综述质量差、学术不端（抄袭等）、选题意义和严谨性不够</a:t>
                </a:r>
                <a:r>
                  <a:rPr lang="zh-CN" altLang="en-US" sz="1200" dirty="0" smtClean="0"/>
                  <a:t>等。</a:t>
                </a:r>
                <a:endParaRPr kumimoji="0" lang="en-US" altLang="zh-CN" sz="1200" i="0" u="none" strike="noStrike" kern="1200" cap="none" spc="0" normalizeH="0" baseline="0" noProof="0" dirty="0">
                  <a:ln>
                    <a:noFill/>
                  </a:ln>
                  <a:effectLst/>
                  <a:uLnTx/>
                  <a:uFillTx/>
                </a:endParaRPr>
              </a:p>
            </p:txBody>
          </p:sp>
        </p:grpSp>
      </p:grpSp>
      <p:sp>
        <p:nvSpPr>
          <p:cNvPr id="85" name="矩形 84"/>
          <p:cNvSpPr/>
          <p:nvPr/>
        </p:nvSpPr>
        <p:spPr>
          <a:xfrm>
            <a:off x="193455" y="257210"/>
            <a:ext cx="12381916" cy="769441"/>
          </a:xfrm>
          <a:prstGeom prst="rect">
            <a:avLst/>
          </a:prstGeom>
        </p:spPr>
        <p:txBody>
          <a:bodyPr wrap="none">
            <a:spAutoFit/>
          </a:bodyPr>
          <a:lstStyle/>
          <a:p>
            <a:r>
              <a:rPr lang="zh-CN" altLang="en-US" sz="4400" b="1" dirty="0" smtClean="0">
                <a:latin typeface="微软雅黑" panose="020B0503020204020204" pitchFamily="34" charset="-122"/>
                <a:ea typeface="微软雅黑" panose="020B0503020204020204" pitchFamily="34" charset="-122"/>
                <a:cs typeface="+mj-cs"/>
                <a:sym typeface="微软雅黑" panose="020B0503020204020204" pitchFamily="34" charset="-122"/>
              </a:rPr>
              <a:t>问</a:t>
            </a:r>
            <a:r>
              <a:rPr lang="en-US" altLang="zh-CN" sz="4400" b="1" dirty="0" smtClean="0">
                <a:latin typeface="微软雅黑" panose="020B0503020204020204" pitchFamily="34" charset="-122"/>
                <a:ea typeface="微软雅黑" panose="020B0503020204020204" pitchFamily="34" charset="-122"/>
                <a:cs typeface="+mj-cs"/>
                <a:sym typeface="微软雅黑" panose="020B0503020204020204" pitchFamily="34" charset="-122"/>
              </a:rPr>
              <a:t>1</a:t>
            </a:r>
            <a:r>
              <a:rPr lang="zh-CN" altLang="en-US" sz="4400" b="1" dirty="0" smtClean="0">
                <a:latin typeface="微软雅黑" panose="020B0503020204020204" pitchFamily="34" charset="-122"/>
                <a:ea typeface="微软雅黑" panose="020B0503020204020204" pitchFamily="34" charset="-122"/>
                <a:cs typeface="+mj-cs"/>
                <a:sym typeface="微软雅黑" panose="020B0503020204020204" pitchFamily="34" charset="-122"/>
              </a:rPr>
              <a:t>：</a:t>
            </a:r>
            <a:r>
              <a:rPr lang="zh-CN" altLang="en-US" sz="4400" b="1" dirty="0" smtClean="0">
                <a:latin typeface="微软雅黑" panose="020B0503020204020204" pitchFamily="34" charset="-122"/>
                <a:ea typeface="微软雅黑" panose="020B0503020204020204" pitchFamily="34" charset="-122"/>
                <a:cs typeface="+mj-cs"/>
                <a:sym typeface="微软雅黑" panose="020B0503020204020204" pitchFamily="34" charset="-122"/>
                <a:hlinkClick r:id="rId3"/>
              </a:rPr>
              <a:t>什么样的</a:t>
            </a:r>
            <a:r>
              <a:rPr lang="zh-CN" altLang="en-US" sz="4400" b="1" dirty="0" smtClean="0">
                <a:solidFill>
                  <a:srgbClr val="6D76FF"/>
                </a:solidFill>
                <a:latin typeface="微软雅黑" panose="020B0503020204020204" pitchFamily="34" charset="-122"/>
                <a:ea typeface="微软雅黑" panose="020B0503020204020204" pitchFamily="34" charset="-122"/>
                <a:cs typeface="+mj-cs"/>
                <a:sym typeface="微软雅黑" panose="020B0503020204020204" pitchFamily="34" charset="-122"/>
                <a:hlinkClick r:id="rId3"/>
              </a:rPr>
              <a:t>研究生</a:t>
            </a:r>
            <a:r>
              <a:rPr lang="zh-CN" altLang="en-US" sz="4400" b="1" dirty="0" smtClean="0">
                <a:latin typeface="微软雅黑" panose="020B0503020204020204" pitchFamily="34" charset="-122"/>
                <a:ea typeface="微软雅黑" panose="020B0503020204020204" pitchFamily="34" charset="-122"/>
                <a:cs typeface="+mj-cs"/>
                <a:sym typeface="微软雅黑" panose="020B0503020204020204" pitchFamily="34" charset="-122"/>
                <a:hlinkClick r:id="rId3"/>
              </a:rPr>
              <a:t>学位论文会被认定不合格？</a:t>
            </a:r>
            <a:endParaRPr lang="zh-CN" altLang="en-US" sz="3600" b="1" dirty="0">
              <a:solidFill>
                <a:srgbClr val="00B050"/>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custDataLst>
      <p:tags r:id="rId1"/>
    </p:custDataLst>
    <p:extLst>
      <p:ext uri="{BB962C8B-B14F-4D97-AF65-F5344CB8AC3E}">
        <p14:creationId xmlns:p14="http://schemas.microsoft.com/office/powerpoint/2010/main" val="56027484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页脚占位符 2"/>
          <p:cNvSpPr>
            <a:spLocks noGrp="1"/>
          </p:cNvSpPr>
          <p:nvPr>
            <p:ph type="ftr" sz="quarter" idx="11"/>
          </p:nvPr>
        </p:nvSpPr>
        <p:spPr/>
        <p:txBody>
          <a:bodyPr/>
          <a:lstStyle/>
          <a:p>
            <a:r>
              <a:rPr lang="en-US" altLang="zh-CN" smtClean="0"/>
              <a:t>www.islide.cc</a:t>
            </a:r>
            <a:endParaRPr lang="zh-CN" altLang="en-US" dirty="0"/>
          </a:p>
        </p:txBody>
      </p:sp>
      <p:sp>
        <p:nvSpPr>
          <p:cNvPr id="4" name="灯片编号占位符 3"/>
          <p:cNvSpPr>
            <a:spLocks noGrp="1"/>
          </p:cNvSpPr>
          <p:nvPr>
            <p:ph type="sldNum" sz="quarter" idx="12"/>
          </p:nvPr>
        </p:nvSpPr>
        <p:spPr/>
        <p:txBody>
          <a:bodyPr/>
          <a:lstStyle/>
          <a:p>
            <a:fld id="{5DD3DB80-B894-403A-B48E-6FDC1A72010E}" type="slidenum">
              <a:rPr lang="zh-CN" altLang="en-US" smtClean="0"/>
              <a:t>35</a:t>
            </a:fld>
            <a:endParaRPr lang="zh-CN" altLang="en-US"/>
          </a:p>
        </p:txBody>
      </p:sp>
      <p:sp>
        <p:nvSpPr>
          <p:cNvPr id="85" name="矩形 84"/>
          <p:cNvSpPr/>
          <p:nvPr/>
        </p:nvSpPr>
        <p:spPr>
          <a:xfrm>
            <a:off x="669925" y="259259"/>
            <a:ext cx="9560631" cy="769441"/>
          </a:xfrm>
          <a:prstGeom prst="rect">
            <a:avLst/>
          </a:prstGeom>
        </p:spPr>
        <p:txBody>
          <a:bodyPr wrap="none">
            <a:spAutoFit/>
          </a:bodyPr>
          <a:lstStyle/>
          <a:p>
            <a:r>
              <a:rPr lang="zh-CN" altLang="en-US" sz="4400" b="1" dirty="0" smtClean="0">
                <a:latin typeface="微软雅黑" panose="020B0503020204020204" pitchFamily="34" charset="-122"/>
                <a:ea typeface="微软雅黑" panose="020B0503020204020204" pitchFamily="34" charset="-122"/>
                <a:cs typeface="+mj-cs"/>
                <a:sym typeface="微软雅黑" panose="020B0503020204020204" pitchFamily="34" charset="-122"/>
              </a:rPr>
              <a:t>问</a:t>
            </a:r>
            <a:r>
              <a:rPr lang="en-US" altLang="zh-CN" sz="4400" b="1" dirty="0" smtClean="0">
                <a:latin typeface="微软雅黑" panose="020B0503020204020204" pitchFamily="34" charset="-122"/>
                <a:ea typeface="微软雅黑" panose="020B0503020204020204" pitchFamily="34" charset="-122"/>
                <a:cs typeface="+mj-cs"/>
                <a:sym typeface="微软雅黑" panose="020B0503020204020204" pitchFamily="34" charset="-122"/>
              </a:rPr>
              <a:t>2</a:t>
            </a:r>
            <a:r>
              <a:rPr lang="zh-CN" altLang="en-US" sz="4400" b="1" dirty="0" smtClean="0">
                <a:latin typeface="微软雅黑" panose="020B0503020204020204" pitchFamily="34" charset="-122"/>
                <a:ea typeface="微软雅黑" panose="020B0503020204020204" pitchFamily="34" charset="-122"/>
                <a:cs typeface="+mj-cs"/>
                <a:sym typeface="微软雅黑" panose="020B0503020204020204" pitchFamily="34" charset="-122"/>
              </a:rPr>
              <a:t>：</a:t>
            </a:r>
            <a:r>
              <a:rPr lang="zh-CN" altLang="en-US" sz="4400" b="1" dirty="0" smtClean="0">
                <a:solidFill>
                  <a:srgbClr val="FF0000"/>
                </a:solidFill>
                <a:latin typeface="微软雅黑" panose="020B0503020204020204" pitchFamily="34" charset="-122"/>
                <a:ea typeface="微软雅黑" panose="020B0503020204020204" pitchFamily="34" charset="-122"/>
                <a:cs typeface="+mj-cs"/>
                <a:sym typeface="微软雅黑" panose="020B0503020204020204" pitchFamily="34" charset="-122"/>
              </a:rPr>
              <a:t>不合格</a:t>
            </a:r>
            <a:r>
              <a:rPr lang="zh-CN" altLang="en-US" sz="4400" b="1" dirty="0" smtClean="0">
                <a:latin typeface="微软雅黑" panose="020B0503020204020204" pitchFamily="34" charset="-122"/>
                <a:ea typeface="微软雅黑" panose="020B0503020204020204" pitchFamily="34" charset="-122"/>
                <a:cs typeface="+mj-cs"/>
                <a:sym typeface="微软雅黑" panose="020B0503020204020204" pitchFamily="34" charset="-122"/>
              </a:rPr>
              <a:t>有什么</a:t>
            </a:r>
            <a:r>
              <a:rPr lang="zh-CN" altLang="en-US" sz="4400" b="1" dirty="0" smtClean="0">
                <a:solidFill>
                  <a:srgbClr val="FF0000"/>
                </a:solidFill>
                <a:latin typeface="微软雅黑" panose="020B0503020204020204" pitchFamily="34" charset="-122"/>
                <a:ea typeface="微软雅黑" panose="020B0503020204020204" pitchFamily="34" charset="-122"/>
                <a:cs typeface="+mj-cs"/>
                <a:sym typeface="微软雅黑" panose="020B0503020204020204" pitchFamily="34" charset="-122"/>
              </a:rPr>
              <a:t>影响</a:t>
            </a:r>
            <a:r>
              <a:rPr lang="zh-CN" altLang="en-US" sz="4400" b="1" dirty="0" smtClean="0">
                <a:latin typeface="微软雅黑" panose="020B0503020204020204" pitchFamily="34" charset="-122"/>
                <a:ea typeface="微软雅黑" panose="020B0503020204020204" pitchFamily="34" charset="-122"/>
                <a:cs typeface="+mj-cs"/>
                <a:sym typeface="微软雅黑" panose="020B0503020204020204" pitchFamily="34" charset="-122"/>
              </a:rPr>
              <a:t>？后果严重！</a:t>
            </a:r>
            <a:endParaRPr lang="zh-CN" altLang="en-US" sz="3600" b="1" dirty="0">
              <a:solidFill>
                <a:srgbClr val="00B050"/>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2" name="图片 1"/>
          <p:cNvPicPr>
            <a:picLocks noChangeAspect="1"/>
          </p:cNvPicPr>
          <p:nvPr/>
        </p:nvPicPr>
        <p:blipFill>
          <a:blip r:embed="rId3"/>
          <a:stretch>
            <a:fillRect/>
          </a:stretch>
        </p:blipFill>
        <p:spPr>
          <a:xfrm>
            <a:off x="810705" y="1272183"/>
            <a:ext cx="9653047" cy="5449292"/>
          </a:xfrm>
          <a:prstGeom prst="rect">
            <a:avLst/>
          </a:prstGeom>
        </p:spPr>
      </p:pic>
    </p:spTree>
    <p:custDataLst>
      <p:tags r:id="rId1"/>
    </p:custDataLst>
    <p:extLst>
      <p:ext uri="{BB962C8B-B14F-4D97-AF65-F5344CB8AC3E}">
        <p14:creationId xmlns:p14="http://schemas.microsoft.com/office/powerpoint/2010/main" val="108858119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页脚占位符 3"/>
          <p:cNvSpPr>
            <a:spLocks noGrp="1"/>
          </p:cNvSpPr>
          <p:nvPr>
            <p:ph type="ftr" sz="quarter" idx="11"/>
          </p:nvPr>
        </p:nvSpPr>
        <p:spPr/>
        <p:txBody>
          <a:bodyPr/>
          <a:lstStyle/>
          <a:p>
            <a:r>
              <a:rPr lang="en-US" altLang="zh-CN" smtClean="0"/>
              <a:t>www.islide.cc</a:t>
            </a:r>
            <a:endParaRPr lang="zh-CN" altLang="en-US" dirty="0"/>
          </a:p>
        </p:txBody>
      </p:sp>
      <p:sp>
        <p:nvSpPr>
          <p:cNvPr id="5" name="灯片编号占位符 4"/>
          <p:cNvSpPr>
            <a:spLocks noGrp="1"/>
          </p:cNvSpPr>
          <p:nvPr>
            <p:ph type="sldNum" sz="quarter" idx="12"/>
          </p:nvPr>
        </p:nvSpPr>
        <p:spPr/>
        <p:txBody>
          <a:bodyPr/>
          <a:lstStyle/>
          <a:p>
            <a:fld id="{5DD3DB80-B894-403A-B48E-6FDC1A72010E}" type="slidenum">
              <a:rPr lang="zh-CN" altLang="en-US" smtClean="0"/>
              <a:t>36</a:t>
            </a:fld>
            <a:endParaRPr lang="zh-CN" altLang="en-US"/>
          </a:p>
        </p:txBody>
      </p:sp>
      <p:sp>
        <p:nvSpPr>
          <p:cNvPr id="6" name="矩形 5"/>
          <p:cNvSpPr/>
          <p:nvPr/>
        </p:nvSpPr>
        <p:spPr>
          <a:xfrm>
            <a:off x="9323109" y="1278037"/>
            <a:ext cx="2755770" cy="4247317"/>
          </a:xfrm>
          <a:prstGeom prst="rect">
            <a:avLst/>
          </a:prstGeom>
          <a:solidFill>
            <a:srgbClr val="5CA5FF">
              <a:alpha val="50000"/>
            </a:srgb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nSpc>
                <a:spcPct val="150000"/>
              </a:lnSpc>
            </a:pPr>
            <a:r>
              <a:rPr lang="zh-CN" altLang="en-US" dirty="0">
                <a:solidFill>
                  <a:srgbClr val="191919"/>
                </a:solidFill>
                <a:latin typeface="PingFang SC"/>
              </a:rPr>
              <a:t>    </a:t>
            </a:r>
            <a:r>
              <a:rPr lang="zh-CN" altLang="en-US" b="1" dirty="0">
                <a:solidFill>
                  <a:schemeClr val="tx1"/>
                </a:solidFill>
                <a:latin typeface="PingFang SC"/>
              </a:rPr>
              <a:t>我国大学扩招从</a:t>
            </a:r>
            <a:r>
              <a:rPr lang="en-US" altLang="zh-CN" b="1" dirty="0">
                <a:solidFill>
                  <a:srgbClr val="FF0000"/>
                </a:solidFill>
                <a:latin typeface="PingFang SC"/>
              </a:rPr>
              <a:t>1999</a:t>
            </a:r>
            <a:r>
              <a:rPr lang="zh-CN" altLang="en-US" b="1" dirty="0">
                <a:solidFill>
                  <a:schemeClr val="tx1"/>
                </a:solidFill>
                <a:latin typeface="PingFang SC"/>
              </a:rPr>
              <a:t>年开始，</a:t>
            </a:r>
            <a:r>
              <a:rPr lang="en-US" altLang="zh-CN" b="1" dirty="0">
                <a:solidFill>
                  <a:srgbClr val="FF0000"/>
                </a:solidFill>
                <a:latin typeface="PingFang SC"/>
              </a:rPr>
              <a:t>2003</a:t>
            </a:r>
            <a:r>
              <a:rPr lang="zh-CN" altLang="en-US" b="1" dirty="0">
                <a:solidFill>
                  <a:schemeClr val="tx1"/>
                </a:solidFill>
                <a:latin typeface="PingFang SC"/>
              </a:rPr>
              <a:t>年是</a:t>
            </a:r>
            <a:r>
              <a:rPr lang="zh-CN" altLang="en-US" b="1" dirty="0">
                <a:solidFill>
                  <a:schemeClr val="tx1"/>
                </a:solidFill>
              </a:rPr>
              <a:t>高校毕业生大幅度增加的第一年。</a:t>
            </a:r>
            <a:r>
              <a:rPr lang="zh-CN" altLang="en-US" b="1" dirty="0">
                <a:solidFill>
                  <a:schemeClr val="tx1"/>
                </a:solidFill>
                <a:latin typeface="PingFang SC"/>
              </a:rPr>
              <a:t>本科毕业论文查重是从</a:t>
            </a:r>
            <a:r>
              <a:rPr lang="en-US" altLang="zh-CN" b="1" dirty="0">
                <a:solidFill>
                  <a:srgbClr val="FF0000"/>
                </a:solidFill>
                <a:latin typeface="PingFang SC"/>
              </a:rPr>
              <a:t>2009</a:t>
            </a:r>
            <a:r>
              <a:rPr lang="zh-CN" altLang="en-US" b="1" dirty="0">
                <a:solidFill>
                  <a:schemeClr val="tx1"/>
                </a:solidFill>
                <a:latin typeface="PingFang SC"/>
              </a:rPr>
              <a:t>年就开始试行起来，从</a:t>
            </a:r>
            <a:r>
              <a:rPr lang="en-US" altLang="zh-CN" b="1" dirty="0">
                <a:solidFill>
                  <a:srgbClr val="FF0000"/>
                </a:solidFill>
                <a:latin typeface="PingFang SC"/>
              </a:rPr>
              <a:t>2010</a:t>
            </a:r>
            <a:r>
              <a:rPr lang="zh-CN" altLang="en-US" b="1" dirty="0">
                <a:solidFill>
                  <a:schemeClr val="tx1"/>
                </a:solidFill>
                <a:latin typeface="PingFang SC"/>
              </a:rPr>
              <a:t>年正式开始实施</a:t>
            </a:r>
            <a:r>
              <a:rPr lang="zh-CN" altLang="en-US" b="1" dirty="0" smtClean="0">
                <a:solidFill>
                  <a:schemeClr val="tx1"/>
                </a:solidFill>
                <a:latin typeface="PingFang SC"/>
              </a:rPr>
              <a:t>。</a:t>
            </a:r>
            <a:endParaRPr lang="en-US" altLang="zh-CN" b="1" dirty="0">
              <a:solidFill>
                <a:schemeClr val="tx1"/>
              </a:solidFill>
              <a:latin typeface="PingFang SC"/>
            </a:endParaRPr>
          </a:p>
          <a:p>
            <a:pPr>
              <a:lnSpc>
                <a:spcPct val="150000"/>
              </a:lnSpc>
            </a:pPr>
            <a:r>
              <a:rPr lang="en-US" altLang="zh-CN" b="1" dirty="0">
                <a:solidFill>
                  <a:schemeClr val="tx1"/>
                </a:solidFill>
                <a:latin typeface="PingFang SC"/>
              </a:rPr>
              <a:t>   2020</a:t>
            </a:r>
            <a:r>
              <a:rPr lang="zh-CN" altLang="en-US" b="1" dirty="0">
                <a:solidFill>
                  <a:schemeClr val="tx1"/>
                </a:solidFill>
                <a:latin typeface="PingFang SC"/>
              </a:rPr>
              <a:t>年</a:t>
            </a:r>
            <a:r>
              <a:rPr lang="en-US" altLang="zh-CN" b="1" dirty="0">
                <a:solidFill>
                  <a:schemeClr val="tx1"/>
                </a:solidFill>
                <a:latin typeface="PingFang SC"/>
              </a:rPr>
              <a:t>12</a:t>
            </a:r>
            <a:r>
              <a:rPr lang="zh-CN" altLang="en-US" b="1" dirty="0">
                <a:solidFill>
                  <a:schemeClr val="tx1"/>
                </a:solidFill>
                <a:latin typeface="PingFang SC"/>
              </a:rPr>
              <a:t>月</a:t>
            </a:r>
            <a:r>
              <a:rPr lang="en-US" altLang="zh-CN" b="1" dirty="0">
                <a:solidFill>
                  <a:schemeClr val="tx1"/>
                </a:solidFill>
                <a:latin typeface="PingFang SC"/>
              </a:rPr>
              <a:t>24</a:t>
            </a:r>
            <a:r>
              <a:rPr lang="zh-CN" altLang="en-US" b="1" dirty="0">
                <a:solidFill>
                  <a:schemeClr val="tx1"/>
                </a:solidFill>
                <a:latin typeface="PingFang SC"/>
              </a:rPr>
              <a:t>日教育部又下发了</a:t>
            </a:r>
            <a:r>
              <a:rPr lang="en-US" altLang="zh-CN" dirty="0">
                <a:solidFill>
                  <a:schemeClr val="tx1"/>
                </a:solidFill>
                <a:hlinkClick r:id="rId2"/>
              </a:rPr>
              <a:t>《</a:t>
            </a:r>
            <a:r>
              <a:rPr lang="zh-CN" altLang="en-US" dirty="0">
                <a:solidFill>
                  <a:schemeClr val="tx1"/>
                </a:solidFill>
                <a:hlinkClick r:id="rId2"/>
              </a:rPr>
              <a:t>本科毕业论文（设计）抽检办法（试行）</a:t>
            </a:r>
            <a:r>
              <a:rPr lang="en-US" altLang="zh-CN" dirty="0">
                <a:solidFill>
                  <a:schemeClr val="tx1"/>
                </a:solidFill>
                <a:hlinkClick r:id="rId2"/>
              </a:rPr>
              <a:t>》</a:t>
            </a:r>
            <a:r>
              <a:rPr lang="zh-CN" altLang="en-US" dirty="0">
                <a:solidFill>
                  <a:schemeClr val="tx1"/>
                </a:solidFill>
                <a:hlinkClick r:id="rId2"/>
              </a:rPr>
              <a:t>的通知</a:t>
            </a:r>
            <a:r>
              <a:rPr lang="zh-CN" altLang="en-US" dirty="0">
                <a:solidFill>
                  <a:schemeClr val="tx1"/>
                </a:solidFill>
              </a:rPr>
              <a:t>。</a:t>
            </a:r>
            <a:endParaRPr lang="zh-CN" altLang="en-US" b="1" dirty="0">
              <a:solidFill>
                <a:schemeClr val="tx1"/>
              </a:solidFill>
            </a:endParaRPr>
          </a:p>
        </p:txBody>
      </p:sp>
      <p:sp>
        <p:nvSpPr>
          <p:cNvPr id="7" name="矩形 6"/>
          <p:cNvSpPr/>
          <p:nvPr/>
        </p:nvSpPr>
        <p:spPr>
          <a:xfrm>
            <a:off x="669925" y="259259"/>
            <a:ext cx="9506128" cy="769441"/>
          </a:xfrm>
          <a:prstGeom prst="rect">
            <a:avLst/>
          </a:prstGeom>
        </p:spPr>
        <p:txBody>
          <a:bodyPr wrap="none">
            <a:spAutoFit/>
          </a:bodyPr>
          <a:lstStyle/>
          <a:p>
            <a:r>
              <a:rPr lang="en-US" altLang="zh-CN" sz="4400" b="1" dirty="0" smtClean="0">
                <a:latin typeface="微软雅黑" panose="020B0503020204020204" pitchFamily="34" charset="-122"/>
                <a:ea typeface="微软雅黑" panose="020B0503020204020204" pitchFamily="34" charset="-122"/>
                <a:cs typeface="+mj-cs"/>
                <a:sym typeface="微软雅黑" panose="020B0503020204020204" pitchFamily="34" charset="-122"/>
              </a:rPr>
              <a:t>2.1</a:t>
            </a:r>
            <a:r>
              <a:rPr lang="zh-CN" altLang="en-US" sz="4400" b="1" dirty="0" smtClean="0">
                <a:latin typeface="微软雅黑" panose="020B0503020204020204" pitchFamily="34" charset="-122"/>
                <a:ea typeface="微软雅黑" panose="020B0503020204020204" pitchFamily="34" charset="-122"/>
                <a:cs typeface="+mj-cs"/>
                <a:sym typeface="微软雅黑" panose="020B0503020204020204" pitchFamily="34" charset="-122"/>
              </a:rPr>
              <a:t>高校学位论文抽检办法（</a:t>
            </a:r>
            <a:r>
              <a:rPr lang="zh-CN" altLang="en-US" sz="4400" b="1" dirty="0" smtClean="0">
                <a:solidFill>
                  <a:srgbClr val="FF0000"/>
                </a:solidFill>
                <a:latin typeface="微软雅黑" panose="020B0503020204020204" pitchFamily="34" charset="-122"/>
                <a:ea typeface="微软雅黑" panose="020B0503020204020204" pitchFamily="34" charset="-122"/>
                <a:cs typeface="+mj-cs"/>
                <a:sym typeface="微软雅黑" panose="020B0503020204020204" pitchFamily="34" charset="-122"/>
              </a:rPr>
              <a:t>本科生</a:t>
            </a:r>
            <a:r>
              <a:rPr lang="zh-CN" altLang="en-US" sz="4400" b="1" dirty="0" smtClean="0">
                <a:latin typeface="微软雅黑" panose="020B0503020204020204" pitchFamily="34" charset="-122"/>
                <a:ea typeface="微软雅黑" panose="020B0503020204020204" pitchFamily="34" charset="-122"/>
                <a:cs typeface="+mj-cs"/>
                <a:sym typeface="微软雅黑" panose="020B0503020204020204" pitchFamily="34" charset="-122"/>
              </a:rPr>
              <a:t>）</a:t>
            </a:r>
            <a:endParaRPr lang="zh-CN" altLang="en-US" sz="3600" b="1" dirty="0">
              <a:solidFill>
                <a:srgbClr val="00B050"/>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2" name="图片 1">
            <a:hlinkClick r:id="rId3"/>
          </p:cNvPr>
          <p:cNvPicPr>
            <a:picLocks noChangeAspect="1"/>
          </p:cNvPicPr>
          <p:nvPr/>
        </p:nvPicPr>
        <p:blipFill>
          <a:blip r:embed="rId4"/>
          <a:stretch>
            <a:fillRect/>
          </a:stretch>
        </p:blipFill>
        <p:spPr>
          <a:xfrm>
            <a:off x="259122" y="1028700"/>
            <a:ext cx="7998757" cy="2076190"/>
          </a:xfrm>
          <a:prstGeom prst="rect">
            <a:avLst/>
          </a:prstGeom>
        </p:spPr>
      </p:pic>
      <p:pic>
        <p:nvPicPr>
          <p:cNvPr id="3" name="图片 2"/>
          <p:cNvPicPr>
            <a:picLocks noChangeAspect="1"/>
          </p:cNvPicPr>
          <p:nvPr/>
        </p:nvPicPr>
        <p:blipFill>
          <a:blip r:embed="rId5"/>
          <a:stretch>
            <a:fillRect/>
          </a:stretch>
        </p:blipFill>
        <p:spPr>
          <a:xfrm>
            <a:off x="113121" y="2356701"/>
            <a:ext cx="8857668" cy="4501299"/>
          </a:xfrm>
          <a:prstGeom prst="rect">
            <a:avLst/>
          </a:prstGeom>
        </p:spPr>
      </p:pic>
    </p:spTree>
    <p:extLst>
      <p:ext uri="{BB962C8B-B14F-4D97-AF65-F5344CB8AC3E}">
        <p14:creationId xmlns:p14="http://schemas.microsoft.com/office/powerpoint/2010/main" val="321791456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页脚占位符 3"/>
          <p:cNvSpPr>
            <a:spLocks noGrp="1"/>
          </p:cNvSpPr>
          <p:nvPr>
            <p:ph type="ftr" sz="quarter" idx="11"/>
          </p:nvPr>
        </p:nvSpPr>
        <p:spPr/>
        <p:txBody>
          <a:bodyPr/>
          <a:lstStyle/>
          <a:p>
            <a:r>
              <a:rPr lang="en-US" altLang="zh-CN" smtClean="0"/>
              <a:t>www.islide.cc</a:t>
            </a:r>
            <a:endParaRPr lang="zh-CN" altLang="en-US" dirty="0"/>
          </a:p>
        </p:txBody>
      </p:sp>
      <p:sp>
        <p:nvSpPr>
          <p:cNvPr id="5" name="灯片编号占位符 4"/>
          <p:cNvSpPr>
            <a:spLocks noGrp="1"/>
          </p:cNvSpPr>
          <p:nvPr>
            <p:ph type="sldNum" sz="quarter" idx="12"/>
          </p:nvPr>
        </p:nvSpPr>
        <p:spPr/>
        <p:txBody>
          <a:bodyPr/>
          <a:lstStyle/>
          <a:p>
            <a:fld id="{5DD3DB80-B894-403A-B48E-6FDC1A72010E}" type="slidenum">
              <a:rPr lang="zh-CN" altLang="en-US" smtClean="0"/>
              <a:t>37</a:t>
            </a:fld>
            <a:endParaRPr lang="zh-CN" altLang="en-US"/>
          </a:p>
        </p:txBody>
      </p:sp>
      <p:sp>
        <p:nvSpPr>
          <p:cNvPr id="6" name="矩形 5"/>
          <p:cNvSpPr/>
          <p:nvPr/>
        </p:nvSpPr>
        <p:spPr>
          <a:xfrm>
            <a:off x="9323109" y="1278037"/>
            <a:ext cx="2755770" cy="4247317"/>
          </a:xfrm>
          <a:prstGeom prst="rect">
            <a:avLst/>
          </a:prstGeom>
          <a:solidFill>
            <a:srgbClr val="5CA5FF">
              <a:alpha val="50000"/>
            </a:srgb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nSpc>
                <a:spcPct val="150000"/>
              </a:lnSpc>
            </a:pPr>
            <a:r>
              <a:rPr lang="zh-CN" altLang="en-US" dirty="0">
                <a:solidFill>
                  <a:srgbClr val="191919"/>
                </a:solidFill>
                <a:latin typeface="PingFang SC"/>
              </a:rPr>
              <a:t>    </a:t>
            </a:r>
            <a:r>
              <a:rPr lang="zh-CN" altLang="en-US" b="1" dirty="0">
                <a:solidFill>
                  <a:schemeClr val="tx1"/>
                </a:solidFill>
                <a:latin typeface="PingFang SC"/>
              </a:rPr>
              <a:t>我国大学扩招从</a:t>
            </a:r>
            <a:r>
              <a:rPr lang="en-US" altLang="zh-CN" b="1" dirty="0">
                <a:solidFill>
                  <a:srgbClr val="FF0000"/>
                </a:solidFill>
                <a:latin typeface="PingFang SC"/>
              </a:rPr>
              <a:t>1999</a:t>
            </a:r>
            <a:r>
              <a:rPr lang="zh-CN" altLang="en-US" b="1" dirty="0">
                <a:solidFill>
                  <a:schemeClr val="tx1"/>
                </a:solidFill>
                <a:latin typeface="PingFang SC"/>
              </a:rPr>
              <a:t>年开始，</a:t>
            </a:r>
            <a:r>
              <a:rPr lang="en-US" altLang="zh-CN" b="1" dirty="0">
                <a:solidFill>
                  <a:srgbClr val="FF0000"/>
                </a:solidFill>
                <a:latin typeface="PingFang SC"/>
              </a:rPr>
              <a:t>2003</a:t>
            </a:r>
            <a:r>
              <a:rPr lang="zh-CN" altLang="en-US" b="1" dirty="0">
                <a:solidFill>
                  <a:schemeClr val="tx1"/>
                </a:solidFill>
                <a:latin typeface="PingFang SC"/>
              </a:rPr>
              <a:t>年是</a:t>
            </a:r>
            <a:r>
              <a:rPr lang="zh-CN" altLang="en-US" b="1" dirty="0">
                <a:solidFill>
                  <a:schemeClr val="tx1"/>
                </a:solidFill>
              </a:rPr>
              <a:t>高校毕业生大幅度增加的第一年。</a:t>
            </a:r>
            <a:r>
              <a:rPr lang="zh-CN" altLang="en-US" b="1" dirty="0">
                <a:solidFill>
                  <a:schemeClr val="tx1"/>
                </a:solidFill>
                <a:latin typeface="PingFang SC"/>
              </a:rPr>
              <a:t>本科毕业论文查重是从</a:t>
            </a:r>
            <a:r>
              <a:rPr lang="en-US" altLang="zh-CN" b="1" dirty="0">
                <a:solidFill>
                  <a:srgbClr val="FF0000"/>
                </a:solidFill>
                <a:latin typeface="PingFang SC"/>
              </a:rPr>
              <a:t>2009</a:t>
            </a:r>
            <a:r>
              <a:rPr lang="zh-CN" altLang="en-US" b="1" dirty="0">
                <a:solidFill>
                  <a:schemeClr val="tx1"/>
                </a:solidFill>
                <a:latin typeface="PingFang SC"/>
              </a:rPr>
              <a:t>年就开始试行起来，从</a:t>
            </a:r>
            <a:r>
              <a:rPr lang="en-US" altLang="zh-CN" b="1" dirty="0">
                <a:solidFill>
                  <a:srgbClr val="FF0000"/>
                </a:solidFill>
                <a:latin typeface="PingFang SC"/>
              </a:rPr>
              <a:t>2010</a:t>
            </a:r>
            <a:r>
              <a:rPr lang="zh-CN" altLang="en-US" b="1" dirty="0">
                <a:solidFill>
                  <a:schemeClr val="tx1"/>
                </a:solidFill>
                <a:latin typeface="PingFang SC"/>
              </a:rPr>
              <a:t>年正式开始实施</a:t>
            </a:r>
            <a:r>
              <a:rPr lang="zh-CN" altLang="en-US" b="1" dirty="0" smtClean="0">
                <a:solidFill>
                  <a:schemeClr val="tx1"/>
                </a:solidFill>
                <a:latin typeface="PingFang SC"/>
              </a:rPr>
              <a:t>。</a:t>
            </a:r>
            <a:endParaRPr lang="en-US" altLang="zh-CN" b="1" dirty="0">
              <a:solidFill>
                <a:schemeClr val="tx1"/>
              </a:solidFill>
              <a:latin typeface="PingFang SC"/>
            </a:endParaRPr>
          </a:p>
          <a:p>
            <a:pPr>
              <a:lnSpc>
                <a:spcPct val="150000"/>
              </a:lnSpc>
            </a:pPr>
            <a:r>
              <a:rPr lang="en-US" altLang="zh-CN" b="1" dirty="0">
                <a:solidFill>
                  <a:schemeClr val="tx1"/>
                </a:solidFill>
                <a:latin typeface="PingFang SC"/>
              </a:rPr>
              <a:t>   2020</a:t>
            </a:r>
            <a:r>
              <a:rPr lang="zh-CN" altLang="en-US" b="1" dirty="0">
                <a:solidFill>
                  <a:schemeClr val="tx1"/>
                </a:solidFill>
                <a:latin typeface="PingFang SC"/>
              </a:rPr>
              <a:t>年</a:t>
            </a:r>
            <a:r>
              <a:rPr lang="en-US" altLang="zh-CN" b="1" dirty="0">
                <a:solidFill>
                  <a:schemeClr val="tx1"/>
                </a:solidFill>
                <a:latin typeface="PingFang SC"/>
              </a:rPr>
              <a:t>12</a:t>
            </a:r>
            <a:r>
              <a:rPr lang="zh-CN" altLang="en-US" b="1" dirty="0">
                <a:solidFill>
                  <a:schemeClr val="tx1"/>
                </a:solidFill>
                <a:latin typeface="PingFang SC"/>
              </a:rPr>
              <a:t>月</a:t>
            </a:r>
            <a:r>
              <a:rPr lang="en-US" altLang="zh-CN" b="1" dirty="0">
                <a:solidFill>
                  <a:schemeClr val="tx1"/>
                </a:solidFill>
                <a:latin typeface="PingFang SC"/>
              </a:rPr>
              <a:t>24</a:t>
            </a:r>
            <a:r>
              <a:rPr lang="zh-CN" altLang="en-US" b="1" dirty="0">
                <a:solidFill>
                  <a:schemeClr val="tx1"/>
                </a:solidFill>
                <a:latin typeface="PingFang SC"/>
              </a:rPr>
              <a:t>日教育部又下发了</a:t>
            </a:r>
            <a:r>
              <a:rPr lang="en-US" altLang="zh-CN" dirty="0">
                <a:solidFill>
                  <a:schemeClr val="tx1"/>
                </a:solidFill>
                <a:hlinkClick r:id="rId2"/>
              </a:rPr>
              <a:t>《</a:t>
            </a:r>
            <a:r>
              <a:rPr lang="zh-CN" altLang="en-US" dirty="0">
                <a:solidFill>
                  <a:schemeClr val="tx1"/>
                </a:solidFill>
                <a:hlinkClick r:id="rId2"/>
              </a:rPr>
              <a:t>本科毕业论文（设计）抽检办法（试行）</a:t>
            </a:r>
            <a:r>
              <a:rPr lang="en-US" altLang="zh-CN" dirty="0">
                <a:solidFill>
                  <a:schemeClr val="tx1"/>
                </a:solidFill>
                <a:hlinkClick r:id="rId2"/>
              </a:rPr>
              <a:t>》</a:t>
            </a:r>
            <a:r>
              <a:rPr lang="zh-CN" altLang="en-US" dirty="0">
                <a:solidFill>
                  <a:schemeClr val="tx1"/>
                </a:solidFill>
                <a:hlinkClick r:id="rId2"/>
              </a:rPr>
              <a:t>的通知</a:t>
            </a:r>
            <a:r>
              <a:rPr lang="zh-CN" altLang="en-US" dirty="0">
                <a:solidFill>
                  <a:schemeClr val="tx1"/>
                </a:solidFill>
              </a:rPr>
              <a:t>。</a:t>
            </a:r>
            <a:endParaRPr lang="zh-CN" altLang="en-US" b="1" dirty="0">
              <a:solidFill>
                <a:schemeClr val="tx1"/>
              </a:solidFill>
            </a:endParaRPr>
          </a:p>
        </p:txBody>
      </p:sp>
      <p:sp>
        <p:nvSpPr>
          <p:cNvPr id="7" name="矩形 6"/>
          <p:cNvSpPr/>
          <p:nvPr/>
        </p:nvSpPr>
        <p:spPr>
          <a:xfrm>
            <a:off x="669925" y="259259"/>
            <a:ext cx="9506128" cy="769441"/>
          </a:xfrm>
          <a:prstGeom prst="rect">
            <a:avLst/>
          </a:prstGeom>
        </p:spPr>
        <p:txBody>
          <a:bodyPr wrap="none">
            <a:spAutoFit/>
          </a:bodyPr>
          <a:lstStyle/>
          <a:p>
            <a:r>
              <a:rPr lang="en-US" altLang="zh-CN" sz="4400" b="1" dirty="0" smtClean="0">
                <a:latin typeface="微软雅黑" panose="020B0503020204020204" pitchFamily="34" charset="-122"/>
                <a:ea typeface="微软雅黑" panose="020B0503020204020204" pitchFamily="34" charset="-122"/>
                <a:cs typeface="+mj-cs"/>
                <a:sym typeface="微软雅黑" panose="020B0503020204020204" pitchFamily="34" charset="-122"/>
              </a:rPr>
              <a:t>2.1</a:t>
            </a:r>
            <a:r>
              <a:rPr lang="zh-CN" altLang="en-US" sz="4400" b="1" dirty="0" smtClean="0">
                <a:latin typeface="微软雅黑" panose="020B0503020204020204" pitchFamily="34" charset="-122"/>
                <a:ea typeface="微软雅黑" panose="020B0503020204020204" pitchFamily="34" charset="-122"/>
                <a:cs typeface="+mj-cs"/>
                <a:sym typeface="微软雅黑" panose="020B0503020204020204" pitchFamily="34" charset="-122"/>
              </a:rPr>
              <a:t>高校学位论文抽检办法（本科生）</a:t>
            </a:r>
            <a:endParaRPr lang="zh-CN" altLang="en-US" sz="3600" b="1" dirty="0">
              <a:solidFill>
                <a:srgbClr val="00B050"/>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2" name="图片 1">
            <a:hlinkClick r:id="rId3"/>
          </p:cNvPr>
          <p:cNvPicPr>
            <a:picLocks noChangeAspect="1"/>
          </p:cNvPicPr>
          <p:nvPr/>
        </p:nvPicPr>
        <p:blipFill>
          <a:blip r:embed="rId4"/>
          <a:stretch>
            <a:fillRect/>
          </a:stretch>
        </p:blipFill>
        <p:spPr>
          <a:xfrm>
            <a:off x="259122" y="1028700"/>
            <a:ext cx="7998757" cy="2076190"/>
          </a:xfrm>
          <a:prstGeom prst="rect">
            <a:avLst/>
          </a:prstGeom>
        </p:spPr>
      </p:pic>
      <p:pic>
        <p:nvPicPr>
          <p:cNvPr id="8" name="图片 7">
            <a:hlinkClick r:id="rId5"/>
          </p:cNvPr>
          <p:cNvPicPr>
            <a:picLocks noChangeAspect="1"/>
          </p:cNvPicPr>
          <p:nvPr/>
        </p:nvPicPr>
        <p:blipFill>
          <a:blip r:embed="rId6"/>
          <a:stretch>
            <a:fillRect/>
          </a:stretch>
        </p:blipFill>
        <p:spPr>
          <a:xfrm>
            <a:off x="259121" y="2340338"/>
            <a:ext cx="7998757" cy="4381137"/>
          </a:xfrm>
          <a:prstGeom prst="rect">
            <a:avLst/>
          </a:prstGeom>
        </p:spPr>
      </p:pic>
    </p:spTree>
    <p:extLst>
      <p:ext uri="{BB962C8B-B14F-4D97-AF65-F5344CB8AC3E}">
        <p14:creationId xmlns:p14="http://schemas.microsoft.com/office/powerpoint/2010/main" val="91618413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4"/>
          <p:cNvSpPr>
            <a:spLocks noGrp="1"/>
          </p:cNvSpPr>
          <p:nvPr>
            <p:ph type="sldNum" sz="quarter" idx="12"/>
          </p:nvPr>
        </p:nvSpPr>
        <p:spPr/>
        <p:txBody>
          <a:bodyPr/>
          <a:lstStyle/>
          <a:p>
            <a:fld id="{5DD3DB80-B894-403A-B48E-6FDC1A72010E}" type="slidenum">
              <a:rPr lang="zh-CN" altLang="en-US" smtClean="0"/>
              <a:t>38</a:t>
            </a:fld>
            <a:endParaRPr lang="zh-CN" altLang="en-US"/>
          </a:p>
        </p:txBody>
      </p:sp>
      <p:sp>
        <p:nvSpPr>
          <p:cNvPr id="6" name="矩形 5"/>
          <p:cNvSpPr/>
          <p:nvPr/>
        </p:nvSpPr>
        <p:spPr>
          <a:xfrm>
            <a:off x="9323109" y="1278037"/>
            <a:ext cx="2755770" cy="4247317"/>
          </a:xfrm>
          <a:prstGeom prst="rect">
            <a:avLst/>
          </a:prstGeom>
          <a:solidFill>
            <a:srgbClr val="5CA5FF">
              <a:alpha val="50000"/>
            </a:srgb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nSpc>
                <a:spcPct val="150000"/>
              </a:lnSpc>
            </a:pPr>
            <a:r>
              <a:rPr lang="zh-CN" altLang="en-US" dirty="0">
                <a:solidFill>
                  <a:srgbClr val="191919"/>
                </a:solidFill>
                <a:latin typeface="PingFang SC"/>
              </a:rPr>
              <a:t>    </a:t>
            </a:r>
            <a:r>
              <a:rPr lang="zh-CN" altLang="en-US" b="1" dirty="0">
                <a:solidFill>
                  <a:schemeClr val="tx1"/>
                </a:solidFill>
                <a:latin typeface="PingFang SC"/>
              </a:rPr>
              <a:t>我国大学扩招从</a:t>
            </a:r>
            <a:r>
              <a:rPr lang="en-US" altLang="zh-CN" b="1" dirty="0">
                <a:solidFill>
                  <a:srgbClr val="FF0000"/>
                </a:solidFill>
                <a:latin typeface="PingFang SC"/>
              </a:rPr>
              <a:t>1999</a:t>
            </a:r>
            <a:r>
              <a:rPr lang="zh-CN" altLang="en-US" b="1" dirty="0">
                <a:solidFill>
                  <a:schemeClr val="tx1"/>
                </a:solidFill>
                <a:latin typeface="PingFang SC"/>
              </a:rPr>
              <a:t>年开始，</a:t>
            </a:r>
            <a:r>
              <a:rPr lang="en-US" altLang="zh-CN" b="1" dirty="0">
                <a:solidFill>
                  <a:srgbClr val="FF0000"/>
                </a:solidFill>
                <a:latin typeface="PingFang SC"/>
              </a:rPr>
              <a:t>2003</a:t>
            </a:r>
            <a:r>
              <a:rPr lang="zh-CN" altLang="en-US" b="1" dirty="0">
                <a:solidFill>
                  <a:schemeClr val="tx1"/>
                </a:solidFill>
                <a:latin typeface="PingFang SC"/>
              </a:rPr>
              <a:t>年是</a:t>
            </a:r>
            <a:r>
              <a:rPr lang="zh-CN" altLang="en-US" b="1" dirty="0">
                <a:solidFill>
                  <a:schemeClr val="tx1"/>
                </a:solidFill>
              </a:rPr>
              <a:t>高校毕业生大幅度增加的第一年。</a:t>
            </a:r>
            <a:r>
              <a:rPr lang="zh-CN" altLang="en-US" b="1" dirty="0">
                <a:solidFill>
                  <a:schemeClr val="tx1"/>
                </a:solidFill>
                <a:latin typeface="PingFang SC"/>
              </a:rPr>
              <a:t>本科毕业论文查重是从</a:t>
            </a:r>
            <a:r>
              <a:rPr lang="en-US" altLang="zh-CN" b="1" dirty="0">
                <a:solidFill>
                  <a:srgbClr val="FF0000"/>
                </a:solidFill>
                <a:latin typeface="PingFang SC"/>
              </a:rPr>
              <a:t>2009</a:t>
            </a:r>
            <a:r>
              <a:rPr lang="zh-CN" altLang="en-US" b="1" dirty="0">
                <a:solidFill>
                  <a:schemeClr val="tx1"/>
                </a:solidFill>
                <a:latin typeface="PingFang SC"/>
              </a:rPr>
              <a:t>年就开始试行起来，从</a:t>
            </a:r>
            <a:r>
              <a:rPr lang="en-US" altLang="zh-CN" b="1" dirty="0">
                <a:solidFill>
                  <a:srgbClr val="FF0000"/>
                </a:solidFill>
                <a:latin typeface="PingFang SC"/>
              </a:rPr>
              <a:t>2010</a:t>
            </a:r>
            <a:r>
              <a:rPr lang="zh-CN" altLang="en-US" b="1" dirty="0">
                <a:solidFill>
                  <a:schemeClr val="tx1"/>
                </a:solidFill>
                <a:latin typeface="PingFang SC"/>
              </a:rPr>
              <a:t>年正式开始实施</a:t>
            </a:r>
            <a:r>
              <a:rPr lang="zh-CN" altLang="en-US" b="1" dirty="0" smtClean="0">
                <a:solidFill>
                  <a:schemeClr val="tx1"/>
                </a:solidFill>
                <a:latin typeface="PingFang SC"/>
              </a:rPr>
              <a:t>。</a:t>
            </a:r>
            <a:endParaRPr lang="en-US" altLang="zh-CN" b="1" dirty="0">
              <a:solidFill>
                <a:schemeClr val="tx1"/>
              </a:solidFill>
              <a:latin typeface="PingFang SC"/>
            </a:endParaRPr>
          </a:p>
          <a:p>
            <a:pPr>
              <a:lnSpc>
                <a:spcPct val="150000"/>
              </a:lnSpc>
            </a:pPr>
            <a:r>
              <a:rPr lang="en-US" altLang="zh-CN" b="1" dirty="0">
                <a:solidFill>
                  <a:schemeClr val="tx1"/>
                </a:solidFill>
                <a:latin typeface="PingFang SC"/>
              </a:rPr>
              <a:t>   2020</a:t>
            </a:r>
            <a:r>
              <a:rPr lang="zh-CN" altLang="en-US" b="1" dirty="0">
                <a:solidFill>
                  <a:schemeClr val="tx1"/>
                </a:solidFill>
                <a:latin typeface="PingFang SC"/>
              </a:rPr>
              <a:t>年</a:t>
            </a:r>
            <a:r>
              <a:rPr lang="en-US" altLang="zh-CN" b="1" dirty="0">
                <a:solidFill>
                  <a:schemeClr val="tx1"/>
                </a:solidFill>
                <a:latin typeface="PingFang SC"/>
              </a:rPr>
              <a:t>12</a:t>
            </a:r>
            <a:r>
              <a:rPr lang="zh-CN" altLang="en-US" b="1" dirty="0">
                <a:solidFill>
                  <a:schemeClr val="tx1"/>
                </a:solidFill>
                <a:latin typeface="PingFang SC"/>
              </a:rPr>
              <a:t>月</a:t>
            </a:r>
            <a:r>
              <a:rPr lang="en-US" altLang="zh-CN" b="1" dirty="0">
                <a:solidFill>
                  <a:schemeClr val="tx1"/>
                </a:solidFill>
                <a:latin typeface="PingFang SC"/>
              </a:rPr>
              <a:t>24</a:t>
            </a:r>
            <a:r>
              <a:rPr lang="zh-CN" altLang="en-US" b="1" dirty="0">
                <a:solidFill>
                  <a:schemeClr val="tx1"/>
                </a:solidFill>
                <a:latin typeface="PingFang SC"/>
              </a:rPr>
              <a:t>日教育部又下发了</a:t>
            </a:r>
            <a:r>
              <a:rPr lang="en-US" altLang="zh-CN" dirty="0">
                <a:solidFill>
                  <a:schemeClr val="tx1"/>
                </a:solidFill>
                <a:hlinkClick r:id="rId2"/>
              </a:rPr>
              <a:t>《</a:t>
            </a:r>
            <a:r>
              <a:rPr lang="zh-CN" altLang="en-US" dirty="0">
                <a:solidFill>
                  <a:schemeClr val="tx1"/>
                </a:solidFill>
                <a:hlinkClick r:id="rId2"/>
              </a:rPr>
              <a:t>本科毕业论文（设计）抽检办法（试行）</a:t>
            </a:r>
            <a:r>
              <a:rPr lang="en-US" altLang="zh-CN" dirty="0">
                <a:solidFill>
                  <a:schemeClr val="tx1"/>
                </a:solidFill>
                <a:hlinkClick r:id="rId2"/>
              </a:rPr>
              <a:t>》</a:t>
            </a:r>
            <a:r>
              <a:rPr lang="zh-CN" altLang="en-US" dirty="0">
                <a:solidFill>
                  <a:schemeClr val="tx1"/>
                </a:solidFill>
                <a:hlinkClick r:id="rId2"/>
              </a:rPr>
              <a:t>的通知</a:t>
            </a:r>
            <a:r>
              <a:rPr lang="zh-CN" altLang="en-US" dirty="0">
                <a:solidFill>
                  <a:schemeClr val="tx1"/>
                </a:solidFill>
              </a:rPr>
              <a:t>。</a:t>
            </a:r>
            <a:endParaRPr lang="zh-CN" altLang="en-US" b="1" dirty="0">
              <a:solidFill>
                <a:schemeClr val="tx1"/>
              </a:solidFill>
            </a:endParaRPr>
          </a:p>
        </p:txBody>
      </p:sp>
      <p:sp>
        <p:nvSpPr>
          <p:cNvPr id="7" name="矩形 6"/>
          <p:cNvSpPr/>
          <p:nvPr/>
        </p:nvSpPr>
        <p:spPr>
          <a:xfrm>
            <a:off x="669925" y="259259"/>
            <a:ext cx="9506128" cy="769441"/>
          </a:xfrm>
          <a:prstGeom prst="rect">
            <a:avLst/>
          </a:prstGeom>
        </p:spPr>
        <p:txBody>
          <a:bodyPr wrap="none">
            <a:spAutoFit/>
          </a:bodyPr>
          <a:lstStyle/>
          <a:p>
            <a:r>
              <a:rPr lang="en-US" altLang="zh-CN" sz="4400" b="1" dirty="0" smtClean="0">
                <a:latin typeface="微软雅黑" panose="020B0503020204020204" pitchFamily="34" charset="-122"/>
                <a:ea typeface="微软雅黑" panose="020B0503020204020204" pitchFamily="34" charset="-122"/>
                <a:cs typeface="+mj-cs"/>
                <a:sym typeface="微软雅黑" panose="020B0503020204020204" pitchFamily="34" charset="-122"/>
              </a:rPr>
              <a:t>2.1</a:t>
            </a:r>
            <a:r>
              <a:rPr lang="zh-CN" altLang="en-US" sz="4400" b="1" dirty="0" smtClean="0">
                <a:latin typeface="微软雅黑" panose="020B0503020204020204" pitchFamily="34" charset="-122"/>
                <a:ea typeface="微软雅黑" panose="020B0503020204020204" pitchFamily="34" charset="-122"/>
                <a:cs typeface="+mj-cs"/>
                <a:sym typeface="微软雅黑" panose="020B0503020204020204" pitchFamily="34" charset="-122"/>
              </a:rPr>
              <a:t>高校学位论文抽检办法（本科生）</a:t>
            </a:r>
            <a:endParaRPr lang="zh-CN" altLang="en-US" sz="3600" b="1" dirty="0">
              <a:solidFill>
                <a:srgbClr val="00B050"/>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2" name="图片 1">
            <a:hlinkClick r:id="rId3"/>
          </p:cNvPr>
          <p:cNvPicPr>
            <a:picLocks noChangeAspect="1"/>
          </p:cNvPicPr>
          <p:nvPr/>
        </p:nvPicPr>
        <p:blipFill>
          <a:blip r:embed="rId4"/>
          <a:stretch>
            <a:fillRect/>
          </a:stretch>
        </p:blipFill>
        <p:spPr>
          <a:xfrm>
            <a:off x="259122" y="1028700"/>
            <a:ext cx="7998757" cy="2076190"/>
          </a:xfrm>
          <a:prstGeom prst="rect">
            <a:avLst/>
          </a:prstGeom>
        </p:spPr>
      </p:pic>
      <p:pic>
        <p:nvPicPr>
          <p:cNvPr id="3" name="图片 2"/>
          <p:cNvPicPr>
            <a:picLocks noChangeAspect="1"/>
          </p:cNvPicPr>
          <p:nvPr/>
        </p:nvPicPr>
        <p:blipFill>
          <a:blip r:embed="rId5"/>
          <a:stretch>
            <a:fillRect/>
          </a:stretch>
        </p:blipFill>
        <p:spPr>
          <a:xfrm>
            <a:off x="125057" y="2360053"/>
            <a:ext cx="9047223" cy="3461547"/>
          </a:xfrm>
          <a:prstGeom prst="rect">
            <a:avLst/>
          </a:prstGeom>
        </p:spPr>
      </p:pic>
    </p:spTree>
    <p:extLst>
      <p:ext uri="{BB962C8B-B14F-4D97-AF65-F5344CB8AC3E}">
        <p14:creationId xmlns:p14="http://schemas.microsoft.com/office/powerpoint/2010/main" val="158525167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4"/>
          <p:cNvSpPr>
            <a:spLocks noGrp="1"/>
          </p:cNvSpPr>
          <p:nvPr>
            <p:ph type="sldNum" sz="quarter" idx="12"/>
          </p:nvPr>
        </p:nvSpPr>
        <p:spPr/>
        <p:txBody>
          <a:bodyPr/>
          <a:lstStyle/>
          <a:p>
            <a:fld id="{5DD3DB80-B894-403A-B48E-6FDC1A72010E}" type="slidenum">
              <a:rPr lang="zh-CN" altLang="en-US" smtClean="0"/>
              <a:t>39</a:t>
            </a:fld>
            <a:endParaRPr lang="zh-CN" altLang="en-US"/>
          </a:p>
        </p:txBody>
      </p:sp>
      <p:sp>
        <p:nvSpPr>
          <p:cNvPr id="6" name="矩形 5"/>
          <p:cNvSpPr/>
          <p:nvPr/>
        </p:nvSpPr>
        <p:spPr>
          <a:xfrm>
            <a:off x="9756741" y="1278037"/>
            <a:ext cx="2322137" cy="2862322"/>
          </a:xfrm>
          <a:prstGeom prst="rect">
            <a:avLst/>
          </a:prstGeom>
          <a:solidFill>
            <a:srgbClr val="5CA5FF">
              <a:alpha val="50000"/>
            </a:srgb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nSpc>
                <a:spcPct val="150000"/>
              </a:lnSpc>
            </a:pPr>
            <a:r>
              <a:rPr lang="zh-CN" altLang="en-US" dirty="0">
                <a:solidFill>
                  <a:srgbClr val="191919"/>
                </a:solidFill>
                <a:latin typeface="PingFang SC"/>
              </a:rPr>
              <a:t>    </a:t>
            </a:r>
            <a:r>
              <a:rPr lang="zh-CN" altLang="en-US" sz="4000" b="1" dirty="0" smtClean="0">
                <a:solidFill>
                  <a:schemeClr val="tx1"/>
                </a:solidFill>
                <a:latin typeface="PingFang SC"/>
              </a:rPr>
              <a:t>抽检不合格，后果严重！</a:t>
            </a:r>
            <a:endParaRPr lang="zh-CN" altLang="en-US" sz="4000" b="1" dirty="0">
              <a:solidFill>
                <a:schemeClr val="tx1"/>
              </a:solidFill>
            </a:endParaRPr>
          </a:p>
        </p:txBody>
      </p:sp>
      <p:sp>
        <p:nvSpPr>
          <p:cNvPr id="7" name="矩形 6"/>
          <p:cNvSpPr/>
          <p:nvPr/>
        </p:nvSpPr>
        <p:spPr>
          <a:xfrm>
            <a:off x="669925" y="259259"/>
            <a:ext cx="9506128" cy="769441"/>
          </a:xfrm>
          <a:prstGeom prst="rect">
            <a:avLst/>
          </a:prstGeom>
        </p:spPr>
        <p:txBody>
          <a:bodyPr wrap="none">
            <a:spAutoFit/>
          </a:bodyPr>
          <a:lstStyle/>
          <a:p>
            <a:r>
              <a:rPr lang="en-US" altLang="zh-CN" sz="4400" b="1" dirty="0" smtClean="0">
                <a:latin typeface="微软雅黑" panose="020B0503020204020204" pitchFamily="34" charset="-122"/>
                <a:ea typeface="微软雅黑" panose="020B0503020204020204" pitchFamily="34" charset="-122"/>
                <a:cs typeface="+mj-cs"/>
                <a:sym typeface="微软雅黑" panose="020B0503020204020204" pitchFamily="34" charset="-122"/>
              </a:rPr>
              <a:t>2.1</a:t>
            </a:r>
            <a:r>
              <a:rPr lang="zh-CN" altLang="en-US" sz="4400" b="1" dirty="0" smtClean="0">
                <a:latin typeface="微软雅黑" panose="020B0503020204020204" pitchFamily="34" charset="-122"/>
                <a:ea typeface="微软雅黑" panose="020B0503020204020204" pitchFamily="34" charset="-122"/>
                <a:cs typeface="+mj-cs"/>
                <a:sym typeface="微软雅黑" panose="020B0503020204020204" pitchFamily="34" charset="-122"/>
              </a:rPr>
              <a:t>高校学位论文抽检办法（本科生）</a:t>
            </a:r>
            <a:endParaRPr lang="zh-CN" altLang="en-US" sz="3600" b="1" dirty="0">
              <a:solidFill>
                <a:srgbClr val="00B050"/>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4" name="图片 3"/>
          <p:cNvPicPr>
            <a:picLocks noChangeAspect="1"/>
          </p:cNvPicPr>
          <p:nvPr/>
        </p:nvPicPr>
        <p:blipFill>
          <a:blip r:embed="rId2"/>
          <a:stretch>
            <a:fillRect/>
          </a:stretch>
        </p:blipFill>
        <p:spPr>
          <a:xfrm>
            <a:off x="894306" y="1278037"/>
            <a:ext cx="7844341" cy="5257143"/>
          </a:xfrm>
          <a:prstGeom prst="rect">
            <a:avLst/>
          </a:prstGeom>
        </p:spPr>
      </p:pic>
    </p:spTree>
    <p:extLst>
      <p:ext uri="{BB962C8B-B14F-4D97-AF65-F5344CB8AC3E}">
        <p14:creationId xmlns:p14="http://schemas.microsoft.com/office/powerpoint/2010/main" val="11881121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标题 27"/>
          <p:cNvSpPr>
            <a:spLocks noGrp="1"/>
          </p:cNvSpPr>
          <p:nvPr>
            <p:ph type="title"/>
          </p:nvPr>
        </p:nvSpPr>
        <p:spPr>
          <a:xfrm>
            <a:off x="669924" y="326969"/>
            <a:ext cx="5892960" cy="701731"/>
          </a:xfrm>
          <a:prstGeom prst="rect">
            <a:avLst/>
          </a:prstGeom>
        </p:spPr>
        <p:txBody>
          <a:bodyPr wrap="none">
            <a:spAutoFit/>
          </a:bodyPr>
          <a:lstStyle/>
          <a:p>
            <a:r>
              <a:rPr lang="en-US" altLang="zh-CN" sz="4400" b="1" dirty="0">
                <a:latin typeface="微软雅黑" panose="020B0503020204020204" pitchFamily="34" charset="-122"/>
                <a:ea typeface="微软雅黑" panose="020B0503020204020204" pitchFamily="34" charset="-122"/>
                <a:sym typeface="微软雅黑" panose="020B0503020204020204" pitchFamily="34" charset="-122"/>
              </a:rPr>
              <a:t>1.1  </a:t>
            </a:r>
            <a:r>
              <a:rPr lang="zh-CN" altLang="en-US" sz="4400" b="1" dirty="0">
                <a:latin typeface="微软雅黑" panose="020B0503020204020204" pitchFamily="34" charset="-122"/>
                <a:ea typeface="微软雅黑" panose="020B0503020204020204" pitchFamily="34" charset="-122"/>
                <a:sym typeface="微软雅黑" panose="020B0503020204020204" pitchFamily="34" charset="-122"/>
              </a:rPr>
              <a:t>什么是学术不端？</a:t>
            </a:r>
          </a:p>
        </p:txBody>
      </p:sp>
      <p:sp>
        <p:nvSpPr>
          <p:cNvPr id="29" name="矩形 28"/>
          <p:cNvSpPr/>
          <p:nvPr/>
        </p:nvSpPr>
        <p:spPr>
          <a:xfrm>
            <a:off x="220436" y="856357"/>
            <a:ext cx="7603811" cy="5539978"/>
          </a:xfrm>
          <a:prstGeom prst="rect">
            <a:avLst/>
          </a:prstGeom>
        </p:spPr>
        <p:txBody>
          <a:bodyPr wrap="square">
            <a:spAutoFit/>
          </a:bodyPr>
          <a:lstStyle/>
          <a:p>
            <a:pPr>
              <a:lnSpc>
                <a:spcPct val="150000"/>
              </a:lnSpc>
            </a:pPr>
            <a:r>
              <a:rPr lang="zh-CN" altLang="en-US" sz="3200" b="1" dirty="0"/>
              <a:t>    </a:t>
            </a:r>
            <a:r>
              <a:rPr lang="zh-CN" altLang="en-US" sz="3200" b="1" dirty="0">
                <a:hlinkClick r:id="rId3"/>
              </a:rPr>
              <a:t>百度百科</a:t>
            </a:r>
            <a:r>
              <a:rPr lang="zh-CN" altLang="en-US" sz="3200" b="1" dirty="0"/>
              <a:t>：</a:t>
            </a:r>
            <a:endParaRPr lang="en-US" altLang="zh-CN" sz="3200" b="1" dirty="0"/>
          </a:p>
          <a:p>
            <a:pPr>
              <a:lnSpc>
                <a:spcPct val="150000"/>
              </a:lnSpc>
            </a:pPr>
            <a:r>
              <a:rPr lang="en-US" altLang="zh-CN" sz="2400" dirty="0"/>
              <a:t>      </a:t>
            </a:r>
            <a:r>
              <a:rPr lang="zh-CN" altLang="en-US" sz="2000" dirty="0"/>
              <a:t>学术不端行为是指违反学术规范、学术道德的行为，国际上一般用来指捏造数据（</a:t>
            </a:r>
            <a:r>
              <a:rPr lang="en-US" altLang="zh-CN" sz="2000" b="1" dirty="0">
                <a:solidFill>
                  <a:srgbClr val="0523FF"/>
                </a:solidFill>
              </a:rPr>
              <a:t>fabrication</a:t>
            </a:r>
            <a:r>
              <a:rPr lang="zh-CN" altLang="en-US" sz="2000" dirty="0"/>
              <a:t>）、篡改数据（</a:t>
            </a:r>
            <a:r>
              <a:rPr lang="en-US" altLang="zh-CN" sz="2000" b="1" dirty="0">
                <a:solidFill>
                  <a:srgbClr val="0523FF"/>
                </a:solidFill>
              </a:rPr>
              <a:t>falsification</a:t>
            </a:r>
            <a:r>
              <a:rPr lang="zh-CN" altLang="en-US" sz="2000" dirty="0"/>
              <a:t>）和</a:t>
            </a:r>
            <a:r>
              <a:rPr lang="zh-CN" altLang="en-US" sz="2000" dirty="0">
                <a:hlinkClick r:id="rId4"/>
              </a:rPr>
              <a:t>剽窃</a:t>
            </a:r>
            <a:r>
              <a:rPr lang="zh-CN" altLang="en-US" sz="2000" dirty="0"/>
              <a:t>（</a:t>
            </a:r>
            <a:r>
              <a:rPr lang="en-US" altLang="zh-CN" sz="2000" b="1" dirty="0">
                <a:solidFill>
                  <a:srgbClr val="0523FF"/>
                </a:solidFill>
              </a:rPr>
              <a:t>plagiarism</a:t>
            </a:r>
            <a:r>
              <a:rPr lang="zh-CN" altLang="en-US" sz="2000" dirty="0"/>
              <a:t>）三种行为。但是一稿多投、侵占学术成果、伪造学术履历等行为也可包括进去。学术不端行为在世界各国、各个历史时期都曾经发生过，而且表现在涉及了从院士、教授、副教授、讲师到研究生、本科生的各个层面。</a:t>
            </a:r>
            <a:endParaRPr lang="en-US" altLang="zh-CN" sz="2000" dirty="0"/>
          </a:p>
          <a:p>
            <a:pPr>
              <a:lnSpc>
                <a:spcPct val="150000"/>
              </a:lnSpc>
            </a:pPr>
            <a:r>
              <a:rPr lang="en-US" altLang="zh-CN" sz="2000" dirty="0"/>
              <a:t>     </a:t>
            </a:r>
            <a:r>
              <a:rPr lang="en-US" altLang="zh-CN" sz="2000" b="1" dirty="0">
                <a:solidFill>
                  <a:srgbClr val="0523FF"/>
                </a:solidFill>
              </a:rPr>
              <a:t>2016</a:t>
            </a:r>
            <a:r>
              <a:rPr lang="zh-CN" altLang="en-US" sz="2000" b="1" dirty="0">
                <a:solidFill>
                  <a:srgbClr val="0523FF"/>
                </a:solidFill>
              </a:rPr>
              <a:t>年</a:t>
            </a:r>
            <a:r>
              <a:rPr lang="en-US" altLang="zh-CN" sz="2000" b="1" dirty="0">
                <a:solidFill>
                  <a:srgbClr val="0523FF"/>
                </a:solidFill>
              </a:rPr>
              <a:t>4</a:t>
            </a:r>
            <a:r>
              <a:rPr lang="zh-CN" altLang="en-US" sz="2000" b="1" dirty="0">
                <a:solidFill>
                  <a:srgbClr val="0523FF"/>
                </a:solidFill>
              </a:rPr>
              <a:t>月</a:t>
            </a:r>
            <a:r>
              <a:rPr lang="en-US" altLang="zh-CN" sz="2000" b="1" dirty="0">
                <a:solidFill>
                  <a:srgbClr val="0523FF"/>
                </a:solidFill>
              </a:rPr>
              <a:t>5</a:t>
            </a:r>
            <a:r>
              <a:rPr lang="zh-CN" altLang="en-US" sz="2000" b="1" dirty="0">
                <a:solidFill>
                  <a:srgbClr val="0523FF"/>
                </a:solidFill>
              </a:rPr>
              <a:t>日</a:t>
            </a:r>
            <a:r>
              <a:rPr lang="en-US" altLang="zh-CN" sz="2000" dirty="0" smtClean="0"/>
              <a:t>《</a:t>
            </a:r>
            <a:r>
              <a:rPr lang="zh-CN" altLang="en-US" b="1" dirty="0"/>
              <a:t>高等学校预防与处理学术不端行为</a:t>
            </a:r>
            <a:r>
              <a:rPr lang="zh-CN" altLang="en-US" b="1" dirty="0" smtClean="0"/>
              <a:t>办法</a:t>
            </a:r>
            <a:r>
              <a:rPr lang="en-US" altLang="zh-CN" sz="2000" dirty="0" smtClean="0"/>
              <a:t>》</a:t>
            </a:r>
            <a:r>
              <a:rPr lang="zh-CN" altLang="en-US" sz="2000" dirty="0" smtClean="0"/>
              <a:t>，</a:t>
            </a:r>
            <a:r>
              <a:rPr lang="en-US" altLang="zh-CN" sz="2000" dirty="0" smtClean="0"/>
              <a:t>2016</a:t>
            </a:r>
            <a:r>
              <a:rPr lang="zh-CN" altLang="en-US" sz="2000" dirty="0" smtClean="0"/>
              <a:t>年</a:t>
            </a:r>
            <a:r>
              <a:rPr lang="en-US" altLang="zh-CN" sz="2000" dirty="0" smtClean="0"/>
              <a:t>9</a:t>
            </a:r>
            <a:r>
              <a:rPr lang="zh-CN" altLang="en-US" sz="2000" dirty="0" smtClean="0"/>
              <a:t>月</a:t>
            </a:r>
            <a:r>
              <a:rPr lang="en-US" altLang="zh-CN" sz="2000" dirty="0" smtClean="0"/>
              <a:t>1</a:t>
            </a:r>
            <a:r>
              <a:rPr lang="zh-CN" altLang="en-US" sz="2000" dirty="0" smtClean="0"/>
              <a:t>日施行；</a:t>
            </a:r>
            <a:r>
              <a:rPr lang="en-US" altLang="zh-CN" sz="2000" b="1" dirty="0" smtClean="0">
                <a:solidFill>
                  <a:srgbClr val="0523FF"/>
                </a:solidFill>
              </a:rPr>
              <a:t>2019</a:t>
            </a:r>
            <a:r>
              <a:rPr lang="zh-CN" altLang="en-US" sz="2000" b="1" dirty="0">
                <a:solidFill>
                  <a:srgbClr val="0523FF"/>
                </a:solidFill>
              </a:rPr>
              <a:t>年</a:t>
            </a:r>
            <a:r>
              <a:rPr lang="en-US" altLang="zh-CN" sz="2000" b="1" dirty="0">
                <a:solidFill>
                  <a:srgbClr val="0523FF"/>
                </a:solidFill>
              </a:rPr>
              <a:t>5</a:t>
            </a:r>
            <a:r>
              <a:rPr lang="zh-CN" altLang="en-US" sz="2000" b="1" dirty="0">
                <a:solidFill>
                  <a:srgbClr val="0523FF"/>
                </a:solidFill>
              </a:rPr>
              <a:t>月</a:t>
            </a:r>
            <a:r>
              <a:rPr lang="en-US" altLang="zh-CN" sz="2000" b="1" dirty="0">
                <a:solidFill>
                  <a:srgbClr val="0523FF"/>
                </a:solidFill>
              </a:rPr>
              <a:t>29</a:t>
            </a:r>
            <a:r>
              <a:rPr lang="zh-CN" altLang="en-US" sz="2000" b="1" dirty="0">
                <a:solidFill>
                  <a:srgbClr val="0523FF"/>
                </a:solidFill>
              </a:rPr>
              <a:t>日</a:t>
            </a:r>
            <a:r>
              <a:rPr lang="zh-CN" altLang="en-US" sz="2000" dirty="0"/>
              <a:t>，国家新闻出版署正式发布我国</a:t>
            </a:r>
            <a:r>
              <a:rPr lang="zh-CN" altLang="en-US" sz="2000" b="1" dirty="0">
                <a:solidFill>
                  <a:srgbClr val="0523FF"/>
                </a:solidFill>
              </a:rPr>
              <a:t>首个</a:t>
            </a:r>
            <a:r>
              <a:rPr lang="zh-CN" altLang="en-US" sz="2000" dirty="0"/>
              <a:t>针对学术不端行为的行业标准</a:t>
            </a:r>
            <a:r>
              <a:rPr lang="en-US" altLang="zh-CN" sz="2000" dirty="0"/>
              <a:t>——《</a:t>
            </a:r>
            <a:r>
              <a:rPr lang="zh-CN" altLang="en-US" sz="2000" dirty="0"/>
              <a:t>学术出版规范</a:t>
            </a:r>
            <a:r>
              <a:rPr lang="en-US" altLang="zh-CN" sz="2000" dirty="0"/>
              <a:t>——</a:t>
            </a:r>
            <a:r>
              <a:rPr lang="zh-CN" altLang="en-US" sz="2000" dirty="0"/>
              <a:t>期刊学术不端行为界定（</a:t>
            </a:r>
            <a:r>
              <a:rPr lang="en-US" altLang="zh-CN" sz="2000" dirty="0">
                <a:hlinkClick r:id="rId5"/>
              </a:rPr>
              <a:t>CY/T 174—2019</a:t>
            </a:r>
            <a:r>
              <a:rPr lang="zh-CN" altLang="en-US" sz="2000" dirty="0">
                <a:hlinkClick r:id="rId5"/>
              </a:rPr>
              <a:t>）</a:t>
            </a:r>
            <a:r>
              <a:rPr lang="en-US" altLang="zh-CN" sz="2000" dirty="0"/>
              <a:t>》</a:t>
            </a:r>
            <a:r>
              <a:rPr lang="zh-CN" altLang="en-US" sz="2000" dirty="0"/>
              <a:t>。</a:t>
            </a:r>
          </a:p>
        </p:txBody>
      </p:sp>
      <p:sp>
        <p:nvSpPr>
          <p:cNvPr id="5" name="矩形 4"/>
          <p:cNvSpPr/>
          <p:nvPr/>
        </p:nvSpPr>
        <p:spPr>
          <a:xfrm>
            <a:off x="8089842" y="1028700"/>
            <a:ext cx="3608821" cy="5078313"/>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nSpc>
                <a:spcPct val="150000"/>
              </a:lnSpc>
            </a:pPr>
            <a:r>
              <a:rPr lang="zh-CN" altLang="en-US" dirty="0">
                <a:solidFill>
                  <a:srgbClr val="191919"/>
                </a:solidFill>
                <a:latin typeface="PingFang SC"/>
              </a:rPr>
              <a:t>    </a:t>
            </a:r>
            <a:r>
              <a:rPr lang="zh-CN" altLang="en-US" b="1" dirty="0">
                <a:solidFill>
                  <a:schemeClr val="tx1"/>
                </a:solidFill>
                <a:latin typeface="PingFang SC"/>
              </a:rPr>
              <a:t>我国大学扩招从</a:t>
            </a:r>
            <a:r>
              <a:rPr lang="en-US" altLang="zh-CN" b="1" dirty="0">
                <a:solidFill>
                  <a:srgbClr val="FF0000"/>
                </a:solidFill>
                <a:latin typeface="PingFang SC"/>
              </a:rPr>
              <a:t>1999</a:t>
            </a:r>
            <a:r>
              <a:rPr lang="zh-CN" altLang="en-US" b="1" dirty="0">
                <a:solidFill>
                  <a:schemeClr val="tx1"/>
                </a:solidFill>
                <a:latin typeface="PingFang SC"/>
              </a:rPr>
              <a:t>年开始，</a:t>
            </a:r>
            <a:r>
              <a:rPr lang="en-US" altLang="zh-CN" b="1" dirty="0">
                <a:solidFill>
                  <a:srgbClr val="FF0000"/>
                </a:solidFill>
                <a:latin typeface="PingFang SC"/>
              </a:rPr>
              <a:t>2003</a:t>
            </a:r>
            <a:r>
              <a:rPr lang="zh-CN" altLang="en-US" b="1" dirty="0">
                <a:solidFill>
                  <a:schemeClr val="tx1"/>
                </a:solidFill>
                <a:latin typeface="PingFang SC"/>
              </a:rPr>
              <a:t>年是</a:t>
            </a:r>
            <a:r>
              <a:rPr lang="zh-CN" altLang="en-US" b="1" dirty="0">
                <a:solidFill>
                  <a:schemeClr val="tx1"/>
                </a:solidFill>
              </a:rPr>
              <a:t>高校毕业生大幅度增加的第一年。</a:t>
            </a:r>
            <a:r>
              <a:rPr lang="zh-CN" altLang="en-US" b="1" dirty="0">
                <a:solidFill>
                  <a:schemeClr val="tx1"/>
                </a:solidFill>
                <a:latin typeface="PingFang SC"/>
              </a:rPr>
              <a:t>本科毕业论文查重是从</a:t>
            </a:r>
            <a:r>
              <a:rPr lang="en-US" altLang="zh-CN" b="1" dirty="0">
                <a:solidFill>
                  <a:srgbClr val="FF0000"/>
                </a:solidFill>
                <a:latin typeface="PingFang SC"/>
              </a:rPr>
              <a:t>2009</a:t>
            </a:r>
            <a:r>
              <a:rPr lang="zh-CN" altLang="en-US" b="1" dirty="0">
                <a:solidFill>
                  <a:schemeClr val="tx1"/>
                </a:solidFill>
                <a:latin typeface="PingFang SC"/>
              </a:rPr>
              <a:t>年就开始试行起来，从</a:t>
            </a:r>
            <a:r>
              <a:rPr lang="en-US" altLang="zh-CN" b="1" dirty="0">
                <a:solidFill>
                  <a:srgbClr val="FF0000"/>
                </a:solidFill>
                <a:latin typeface="PingFang SC"/>
              </a:rPr>
              <a:t>2010</a:t>
            </a:r>
            <a:r>
              <a:rPr lang="zh-CN" altLang="en-US" b="1" dirty="0">
                <a:solidFill>
                  <a:schemeClr val="tx1"/>
                </a:solidFill>
                <a:latin typeface="PingFang SC"/>
              </a:rPr>
              <a:t>年正式开始实施。</a:t>
            </a:r>
            <a:r>
              <a:rPr lang="zh-CN" altLang="en-US" b="1" dirty="0">
                <a:solidFill>
                  <a:schemeClr val="tx1"/>
                </a:solidFill>
              </a:rPr>
              <a:t>博士硕士学位论文抽检办法理论上从发文即</a:t>
            </a:r>
            <a:r>
              <a:rPr lang="en-US" altLang="zh-CN" b="1" dirty="0">
                <a:solidFill>
                  <a:srgbClr val="FF0000"/>
                </a:solidFill>
              </a:rPr>
              <a:t>2014</a:t>
            </a:r>
            <a:r>
              <a:rPr lang="zh-CN" altLang="en-US" b="1" dirty="0">
                <a:solidFill>
                  <a:srgbClr val="FF0000"/>
                </a:solidFill>
              </a:rPr>
              <a:t>年</a:t>
            </a:r>
            <a:r>
              <a:rPr lang="en-US" altLang="zh-CN" b="1" dirty="0">
                <a:solidFill>
                  <a:srgbClr val="FF0000"/>
                </a:solidFill>
              </a:rPr>
              <a:t>1</a:t>
            </a:r>
            <a:r>
              <a:rPr lang="zh-CN" altLang="en-US" b="1" dirty="0">
                <a:solidFill>
                  <a:srgbClr val="FF0000"/>
                </a:solidFill>
              </a:rPr>
              <a:t>月</a:t>
            </a:r>
            <a:r>
              <a:rPr lang="en-US" altLang="zh-CN" b="1" dirty="0">
                <a:solidFill>
                  <a:srgbClr val="FF0000"/>
                </a:solidFill>
              </a:rPr>
              <a:t>29</a:t>
            </a:r>
            <a:r>
              <a:rPr lang="zh-CN" altLang="en-US" b="1" dirty="0">
                <a:solidFill>
                  <a:srgbClr val="FF0000"/>
                </a:solidFill>
              </a:rPr>
              <a:t>日</a:t>
            </a:r>
            <a:r>
              <a:rPr lang="zh-CN" altLang="en-US" b="1" dirty="0">
                <a:solidFill>
                  <a:schemeClr val="tx1"/>
                </a:solidFill>
              </a:rPr>
              <a:t>起开始实施。</a:t>
            </a:r>
            <a:r>
              <a:rPr lang="zh-CN" altLang="en-US" b="1" dirty="0">
                <a:solidFill>
                  <a:schemeClr val="tx1"/>
                </a:solidFill>
                <a:latin typeface="PingFang SC"/>
              </a:rPr>
              <a:t>杂志论文查重从</a:t>
            </a:r>
            <a:r>
              <a:rPr lang="en-US" altLang="zh-CN" b="1" dirty="0">
                <a:solidFill>
                  <a:srgbClr val="FF0000"/>
                </a:solidFill>
                <a:latin typeface="PingFang SC"/>
              </a:rPr>
              <a:t>2000</a:t>
            </a:r>
            <a:r>
              <a:rPr lang="zh-CN" altLang="en-US" b="1" dirty="0">
                <a:solidFill>
                  <a:schemeClr val="tx1"/>
                </a:solidFill>
                <a:latin typeface="PingFang SC"/>
              </a:rPr>
              <a:t>年（同时报纸类放行速度很快）开始。</a:t>
            </a:r>
            <a:endParaRPr lang="en-US" altLang="zh-CN" b="1" dirty="0">
              <a:solidFill>
                <a:schemeClr val="tx1"/>
              </a:solidFill>
              <a:latin typeface="PingFang SC"/>
            </a:endParaRPr>
          </a:p>
          <a:p>
            <a:pPr>
              <a:lnSpc>
                <a:spcPct val="150000"/>
              </a:lnSpc>
            </a:pPr>
            <a:r>
              <a:rPr lang="en-US" altLang="zh-CN" b="1" dirty="0">
                <a:solidFill>
                  <a:schemeClr val="tx1"/>
                </a:solidFill>
                <a:latin typeface="PingFang SC"/>
              </a:rPr>
              <a:t>   2020</a:t>
            </a:r>
            <a:r>
              <a:rPr lang="zh-CN" altLang="en-US" b="1" dirty="0">
                <a:solidFill>
                  <a:schemeClr val="tx1"/>
                </a:solidFill>
                <a:latin typeface="PingFang SC"/>
              </a:rPr>
              <a:t>年</a:t>
            </a:r>
            <a:r>
              <a:rPr lang="en-US" altLang="zh-CN" b="1" dirty="0">
                <a:solidFill>
                  <a:schemeClr val="tx1"/>
                </a:solidFill>
                <a:latin typeface="PingFang SC"/>
              </a:rPr>
              <a:t>12</a:t>
            </a:r>
            <a:r>
              <a:rPr lang="zh-CN" altLang="en-US" b="1" dirty="0">
                <a:solidFill>
                  <a:schemeClr val="tx1"/>
                </a:solidFill>
                <a:latin typeface="PingFang SC"/>
              </a:rPr>
              <a:t>月</a:t>
            </a:r>
            <a:r>
              <a:rPr lang="en-US" altLang="zh-CN" b="1" dirty="0">
                <a:solidFill>
                  <a:schemeClr val="tx1"/>
                </a:solidFill>
                <a:latin typeface="PingFang SC"/>
              </a:rPr>
              <a:t>24</a:t>
            </a:r>
            <a:r>
              <a:rPr lang="zh-CN" altLang="en-US" b="1" dirty="0">
                <a:solidFill>
                  <a:schemeClr val="tx1"/>
                </a:solidFill>
                <a:latin typeface="PingFang SC"/>
              </a:rPr>
              <a:t>日教育部又下发了</a:t>
            </a:r>
            <a:r>
              <a:rPr lang="en-US" altLang="zh-CN" dirty="0">
                <a:hlinkClick r:id="rId6"/>
              </a:rPr>
              <a:t>《</a:t>
            </a:r>
            <a:r>
              <a:rPr lang="zh-CN" altLang="en-US" dirty="0">
                <a:hlinkClick r:id="rId6"/>
              </a:rPr>
              <a:t>本科毕业论文（设计）抽检办法（试行）</a:t>
            </a:r>
            <a:r>
              <a:rPr lang="en-US" altLang="zh-CN" dirty="0">
                <a:hlinkClick r:id="rId6"/>
              </a:rPr>
              <a:t>》</a:t>
            </a:r>
            <a:r>
              <a:rPr lang="zh-CN" altLang="en-US" dirty="0">
                <a:hlinkClick r:id="rId6"/>
              </a:rPr>
              <a:t>的通知</a:t>
            </a:r>
            <a:r>
              <a:rPr lang="zh-CN" altLang="en-US" dirty="0"/>
              <a:t>。</a:t>
            </a:r>
            <a:endParaRPr lang="zh-CN" altLang="en-US" b="1" dirty="0">
              <a:solidFill>
                <a:schemeClr val="tx1"/>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iterate type="lt">
                                    <p:tmPct val="10000"/>
                                  </p:iterate>
                                  <p:childTnLst>
                                    <p:set>
                                      <p:cBhvr>
                                        <p:cTn id="6" dur="1" fill="hold">
                                          <p:stCondLst>
                                            <p:cond delay="0"/>
                                          </p:stCondLst>
                                        </p:cTn>
                                        <p:tgtEl>
                                          <p:spTgt spid="28"/>
                                        </p:tgtEl>
                                        <p:attrNameLst>
                                          <p:attrName>style.visibility</p:attrName>
                                        </p:attrNameLst>
                                      </p:cBhvr>
                                      <p:to>
                                        <p:strVal val="visible"/>
                                      </p:to>
                                    </p:set>
                                    <p:anim calcmode="lin" valueType="num">
                                      <p:cBhvr additive="base">
                                        <p:cTn id="7" dur="600" fill="hold"/>
                                        <p:tgtEl>
                                          <p:spTgt spid="28"/>
                                        </p:tgtEl>
                                        <p:attrNameLst>
                                          <p:attrName>ppt_x</p:attrName>
                                        </p:attrNameLst>
                                      </p:cBhvr>
                                      <p:tavLst>
                                        <p:tav tm="0">
                                          <p:val>
                                            <p:strVal val="1+#ppt_w/2"/>
                                          </p:val>
                                        </p:tav>
                                        <p:tav tm="100000">
                                          <p:val>
                                            <p:strVal val="#ppt_x"/>
                                          </p:val>
                                        </p:tav>
                                      </p:tavLst>
                                    </p:anim>
                                    <p:anim calcmode="lin" valueType="num">
                                      <p:cBhvr additive="base">
                                        <p:cTn id="8" dur="6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669925" y="259259"/>
            <a:ext cx="10966464" cy="769441"/>
          </a:xfrm>
          <a:prstGeom prst="rect">
            <a:avLst/>
          </a:prstGeom>
        </p:spPr>
        <p:txBody>
          <a:bodyPr wrap="none">
            <a:spAutoFit/>
          </a:bodyPr>
          <a:lstStyle/>
          <a:p>
            <a:r>
              <a:rPr lang="en-US" altLang="zh-CN" sz="4400" b="1" dirty="0" smtClean="0">
                <a:latin typeface="微软雅黑" panose="020B0503020204020204" pitchFamily="34" charset="-122"/>
                <a:ea typeface="微软雅黑" panose="020B0503020204020204" pitchFamily="34" charset="-122"/>
                <a:cs typeface="+mj-cs"/>
                <a:sym typeface="微软雅黑" panose="020B0503020204020204" pitchFamily="34" charset="-122"/>
              </a:rPr>
              <a:t>2.2 </a:t>
            </a:r>
            <a:r>
              <a:rPr lang="zh-CN" altLang="en-US" sz="4400" b="1" dirty="0">
                <a:latin typeface="微软雅黑" panose="020B0503020204020204" pitchFamily="34" charset="-122"/>
                <a:ea typeface="微软雅黑" panose="020B0503020204020204" pitchFamily="34" charset="-122"/>
                <a:cs typeface="+mj-cs"/>
                <a:sym typeface="微软雅黑" panose="020B0503020204020204" pitchFamily="34" charset="-122"/>
              </a:rPr>
              <a:t>华</a:t>
            </a:r>
            <a:r>
              <a:rPr lang="zh-CN" altLang="en-US" sz="4400" b="1" dirty="0" smtClean="0">
                <a:latin typeface="微软雅黑" panose="020B0503020204020204" pitchFamily="34" charset="-122"/>
                <a:ea typeface="微软雅黑" panose="020B0503020204020204" pitchFamily="34" charset="-122"/>
                <a:cs typeface="+mj-cs"/>
                <a:sym typeface="微软雅黑" panose="020B0503020204020204" pitchFamily="34" charset="-122"/>
              </a:rPr>
              <a:t>农</a:t>
            </a:r>
            <a:r>
              <a:rPr lang="zh-CN" altLang="en-US" sz="4400" b="1" dirty="0" smtClean="0">
                <a:latin typeface="微软雅黑" panose="020B0503020204020204" pitchFamily="34" charset="-122"/>
                <a:ea typeface="微软雅黑" panose="020B0503020204020204" pitchFamily="34" charset="-122"/>
                <a:cs typeface="+mj-cs"/>
                <a:sym typeface="微软雅黑" panose="020B0503020204020204" pitchFamily="34" charset="-122"/>
              </a:rPr>
              <a:t>毕业</a:t>
            </a:r>
            <a:r>
              <a:rPr lang="en-US" altLang="zh-CN" sz="4400" b="1" dirty="0" smtClean="0">
                <a:latin typeface="微软雅黑" panose="020B0503020204020204" pitchFamily="34" charset="-122"/>
                <a:ea typeface="微软雅黑" panose="020B0503020204020204" pitchFamily="34" charset="-122"/>
                <a:cs typeface="+mj-cs"/>
                <a:sym typeface="微软雅黑" panose="020B0503020204020204" pitchFamily="34" charset="-122"/>
              </a:rPr>
              <a:t>/</a:t>
            </a:r>
            <a:r>
              <a:rPr lang="zh-CN" altLang="en-US" sz="4400" b="1" dirty="0" smtClean="0">
                <a:latin typeface="微软雅黑" panose="020B0503020204020204" pitchFamily="34" charset="-122"/>
                <a:ea typeface="微软雅黑" panose="020B0503020204020204" pitchFamily="34" charset="-122"/>
                <a:cs typeface="+mj-cs"/>
                <a:sym typeface="微软雅黑" panose="020B0503020204020204" pitchFamily="34" charset="-122"/>
              </a:rPr>
              <a:t>学位</a:t>
            </a:r>
            <a:r>
              <a:rPr lang="zh-CN" altLang="en-US" sz="4400" b="1" dirty="0">
                <a:latin typeface="微软雅黑" panose="020B0503020204020204" pitchFamily="34" charset="-122"/>
                <a:ea typeface="微软雅黑" panose="020B0503020204020204" pitchFamily="34" charset="-122"/>
                <a:cs typeface="+mj-cs"/>
                <a:sym typeface="微软雅黑" panose="020B0503020204020204" pitchFamily="34" charset="-122"/>
              </a:rPr>
              <a:t>论文</a:t>
            </a:r>
            <a:r>
              <a:rPr lang="zh-CN" altLang="en-US" sz="3600" b="1" dirty="0">
                <a:solidFill>
                  <a:srgbClr val="00B050"/>
                </a:solidFill>
                <a:latin typeface="微软雅黑" panose="020B0503020204020204" pitchFamily="34" charset="-122"/>
                <a:ea typeface="微软雅黑" panose="020B0503020204020204" pitchFamily="34" charset="-122"/>
                <a:sym typeface="微软雅黑" panose="020B0503020204020204" pitchFamily="34" charset="-122"/>
              </a:rPr>
              <a:t>相似性检测</a:t>
            </a:r>
            <a:r>
              <a:rPr lang="zh-CN" altLang="en-US" sz="3600" b="1" dirty="0" smtClean="0">
                <a:solidFill>
                  <a:srgbClr val="00B050"/>
                </a:solidFill>
                <a:latin typeface="微软雅黑" panose="020B0503020204020204" pitchFamily="34" charset="-122"/>
                <a:ea typeface="微软雅黑" panose="020B0503020204020204" pitchFamily="34" charset="-122"/>
                <a:sym typeface="微软雅黑" panose="020B0503020204020204" pitchFamily="34" charset="-122"/>
              </a:rPr>
              <a:t>规则</a:t>
            </a:r>
            <a:r>
              <a:rPr lang="en-US" altLang="zh-CN" sz="3600" b="1" dirty="0" smtClean="0">
                <a:solidFill>
                  <a:srgbClr val="00B050"/>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3600" b="1" dirty="0" smtClean="0">
                <a:latin typeface="微软雅黑" panose="020B0503020204020204" pitchFamily="34" charset="-122"/>
                <a:ea typeface="微软雅黑" panose="020B0503020204020204" pitchFamily="34" charset="-122"/>
                <a:cs typeface="+mj-cs"/>
                <a:sym typeface="微软雅黑" panose="020B0503020204020204" pitchFamily="34" charset="-122"/>
              </a:rPr>
              <a:t>研究生</a:t>
            </a:r>
            <a:r>
              <a:rPr lang="en-US" altLang="zh-CN" sz="3600" b="1" dirty="0" smtClean="0">
                <a:latin typeface="微软雅黑" panose="020B0503020204020204" pitchFamily="34" charset="-122"/>
                <a:ea typeface="微软雅黑" panose="020B0503020204020204" pitchFamily="34" charset="-122"/>
                <a:cs typeface="+mj-cs"/>
                <a:sym typeface="微软雅黑" panose="020B0503020204020204" pitchFamily="34" charset="-122"/>
              </a:rPr>
              <a:t>)</a:t>
            </a:r>
            <a:endParaRPr lang="zh-CN" altLang="en-US" sz="3600" b="1" dirty="0">
              <a:solidFill>
                <a:srgbClr val="00B050"/>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5" name="图片 4">
            <a:hlinkClick r:id="rId3"/>
          </p:cNvPr>
          <p:cNvPicPr>
            <a:picLocks noChangeAspect="1"/>
          </p:cNvPicPr>
          <p:nvPr/>
        </p:nvPicPr>
        <p:blipFill>
          <a:blip r:embed="rId4"/>
          <a:stretch>
            <a:fillRect/>
          </a:stretch>
        </p:blipFill>
        <p:spPr>
          <a:xfrm>
            <a:off x="-185777" y="1130300"/>
            <a:ext cx="13228571" cy="6361905"/>
          </a:xfrm>
          <a:prstGeom prst="rect">
            <a:avLst/>
          </a:prstGeom>
        </p:spPr>
      </p:pic>
    </p:spTree>
  </p:cSld>
  <p:clrMapOvr>
    <a:masterClrMapping/>
  </p:clrMapOvr>
  <p:transition spd="slow" advTm="0">
    <p:randomBar dir="vert"/>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669925" y="259259"/>
            <a:ext cx="10966464" cy="769441"/>
          </a:xfrm>
          <a:prstGeom prst="rect">
            <a:avLst/>
          </a:prstGeom>
        </p:spPr>
        <p:txBody>
          <a:bodyPr wrap="none">
            <a:spAutoFit/>
          </a:bodyPr>
          <a:lstStyle/>
          <a:p>
            <a:r>
              <a:rPr lang="en-US" altLang="zh-CN" sz="4400" b="1" dirty="0" smtClean="0">
                <a:latin typeface="微软雅黑" panose="020B0503020204020204" pitchFamily="34" charset="-122"/>
                <a:ea typeface="微软雅黑" panose="020B0503020204020204" pitchFamily="34" charset="-122"/>
                <a:cs typeface="+mj-cs"/>
                <a:sym typeface="微软雅黑" panose="020B0503020204020204" pitchFamily="34" charset="-122"/>
              </a:rPr>
              <a:t>2.2 </a:t>
            </a:r>
            <a:r>
              <a:rPr lang="zh-CN" altLang="en-US" sz="4400" b="1" dirty="0">
                <a:latin typeface="微软雅黑" panose="020B0503020204020204" pitchFamily="34" charset="-122"/>
                <a:ea typeface="微软雅黑" panose="020B0503020204020204" pitchFamily="34" charset="-122"/>
                <a:cs typeface="+mj-cs"/>
                <a:sym typeface="微软雅黑" panose="020B0503020204020204" pitchFamily="34" charset="-122"/>
              </a:rPr>
              <a:t>华</a:t>
            </a:r>
            <a:r>
              <a:rPr lang="zh-CN" altLang="en-US" sz="4400" b="1" dirty="0" smtClean="0">
                <a:latin typeface="微软雅黑" panose="020B0503020204020204" pitchFamily="34" charset="-122"/>
                <a:ea typeface="微软雅黑" panose="020B0503020204020204" pitchFamily="34" charset="-122"/>
                <a:cs typeface="+mj-cs"/>
                <a:sym typeface="微软雅黑" panose="020B0503020204020204" pitchFamily="34" charset="-122"/>
              </a:rPr>
              <a:t>农</a:t>
            </a:r>
            <a:r>
              <a:rPr lang="zh-CN" altLang="en-US" sz="4400" b="1" dirty="0" smtClean="0">
                <a:latin typeface="微软雅黑" panose="020B0503020204020204" pitchFamily="34" charset="-122"/>
                <a:ea typeface="微软雅黑" panose="020B0503020204020204" pitchFamily="34" charset="-122"/>
                <a:cs typeface="+mj-cs"/>
                <a:sym typeface="微软雅黑" panose="020B0503020204020204" pitchFamily="34" charset="-122"/>
              </a:rPr>
              <a:t>毕业</a:t>
            </a:r>
            <a:r>
              <a:rPr lang="en-US" altLang="zh-CN" sz="4400" b="1" dirty="0" smtClean="0">
                <a:latin typeface="微软雅黑" panose="020B0503020204020204" pitchFamily="34" charset="-122"/>
                <a:ea typeface="微软雅黑" panose="020B0503020204020204" pitchFamily="34" charset="-122"/>
                <a:cs typeface="+mj-cs"/>
                <a:sym typeface="微软雅黑" panose="020B0503020204020204" pitchFamily="34" charset="-122"/>
              </a:rPr>
              <a:t>/</a:t>
            </a:r>
            <a:r>
              <a:rPr lang="zh-CN" altLang="en-US" sz="4400" b="1" dirty="0" smtClean="0">
                <a:latin typeface="微软雅黑" panose="020B0503020204020204" pitchFamily="34" charset="-122"/>
                <a:ea typeface="微软雅黑" panose="020B0503020204020204" pitchFamily="34" charset="-122"/>
                <a:cs typeface="+mj-cs"/>
                <a:sym typeface="微软雅黑" panose="020B0503020204020204" pitchFamily="34" charset="-122"/>
              </a:rPr>
              <a:t>学位</a:t>
            </a:r>
            <a:r>
              <a:rPr lang="zh-CN" altLang="en-US" sz="4400" b="1" dirty="0">
                <a:latin typeface="微软雅黑" panose="020B0503020204020204" pitchFamily="34" charset="-122"/>
                <a:ea typeface="微软雅黑" panose="020B0503020204020204" pitchFamily="34" charset="-122"/>
                <a:cs typeface="+mj-cs"/>
                <a:sym typeface="微软雅黑" panose="020B0503020204020204" pitchFamily="34" charset="-122"/>
              </a:rPr>
              <a:t>论文</a:t>
            </a:r>
            <a:r>
              <a:rPr lang="zh-CN" altLang="en-US" sz="3600" b="1" dirty="0">
                <a:solidFill>
                  <a:srgbClr val="00B050"/>
                </a:solidFill>
                <a:latin typeface="微软雅黑" panose="020B0503020204020204" pitchFamily="34" charset="-122"/>
                <a:ea typeface="微软雅黑" panose="020B0503020204020204" pitchFamily="34" charset="-122"/>
                <a:sym typeface="微软雅黑" panose="020B0503020204020204" pitchFamily="34" charset="-122"/>
              </a:rPr>
              <a:t>相似性检测</a:t>
            </a:r>
            <a:r>
              <a:rPr lang="zh-CN" altLang="en-US" sz="3600" b="1" dirty="0" smtClean="0">
                <a:solidFill>
                  <a:srgbClr val="00B050"/>
                </a:solidFill>
                <a:latin typeface="微软雅黑" panose="020B0503020204020204" pitchFamily="34" charset="-122"/>
                <a:ea typeface="微软雅黑" panose="020B0503020204020204" pitchFamily="34" charset="-122"/>
                <a:sym typeface="微软雅黑" panose="020B0503020204020204" pitchFamily="34" charset="-122"/>
              </a:rPr>
              <a:t>规则</a:t>
            </a:r>
            <a:r>
              <a:rPr lang="en-US" altLang="zh-CN" sz="3600" b="1" dirty="0" smtClean="0">
                <a:solidFill>
                  <a:srgbClr val="00B050"/>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3600" b="1" dirty="0" smtClean="0">
                <a:latin typeface="微软雅黑" panose="020B0503020204020204" pitchFamily="34" charset="-122"/>
                <a:ea typeface="微软雅黑" panose="020B0503020204020204" pitchFamily="34" charset="-122"/>
                <a:cs typeface="+mj-cs"/>
                <a:sym typeface="微软雅黑" panose="020B0503020204020204" pitchFamily="34" charset="-122"/>
              </a:rPr>
              <a:t>研究生</a:t>
            </a:r>
            <a:r>
              <a:rPr lang="en-US" altLang="zh-CN" sz="3600" b="1" dirty="0" smtClean="0">
                <a:latin typeface="微软雅黑" panose="020B0503020204020204" pitchFamily="34" charset="-122"/>
                <a:ea typeface="微软雅黑" panose="020B0503020204020204" pitchFamily="34" charset="-122"/>
                <a:cs typeface="+mj-cs"/>
                <a:sym typeface="微软雅黑" panose="020B0503020204020204" pitchFamily="34" charset="-122"/>
              </a:rPr>
              <a:t>)</a:t>
            </a:r>
            <a:endParaRPr lang="zh-CN" altLang="en-US" sz="3600" b="1" dirty="0">
              <a:solidFill>
                <a:srgbClr val="00B050"/>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2" name="图片 1">
            <a:hlinkClick r:id="rId3"/>
          </p:cNvPr>
          <p:cNvPicPr>
            <a:picLocks noChangeAspect="1"/>
          </p:cNvPicPr>
          <p:nvPr/>
        </p:nvPicPr>
        <p:blipFill>
          <a:blip r:embed="rId4"/>
          <a:stretch>
            <a:fillRect/>
          </a:stretch>
        </p:blipFill>
        <p:spPr>
          <a:xfrm>
            <a:off x="499620" y="1028700"/>
            <a:ext cx="10143242" cy="5670223"/>
          </a:xfrm>
          <a:prstGeom prst="rect">
            <a:avLst/>
          </a:prstGeom>
        </p:spPr>
      </p:pic>
    </p:spTree>
    <p:extLst>
      <p:ext uri="{BB962C8B-B14F-4D97-AF65-F5344CB8AC3E}">
        <p14:creationId xmlns:p14="http://schemas.microsoft.com/office/powerpoint/2010/main" val="3355868954"/>
      </p:ext>
    </p:extLst>
  </p:cSld>
  <p:clrMapOvr>
    <a:masterClrMapping/>
  </p:clrMapOvr>
  <p:transition spd="slow" advTm="0">
    <p:randomBar dir="vert"/>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669925" y="259259"/>
            <a:ext cx="10966464" cy="769441"/>
          </a:xfrm>
          <a:prstGeom prst="rect">
            <a:avLst/>
          </a:prstGeom>
        </p:spPr>
        <p:txBody>
          <a:bodyPr wrap="none">
            <a:spAutoFit/>
          </a:bodyPr>
          <a:lstStyle/>
          <a:p>
            <a:r>
              <a:rPr lang="en-US" altLang="zh-CN" sz="4400" b="1" dirty="0" smtClean="0">
                <a:latin typeface="微软雅黑" panose="020B0503020204020204" pitchFamily="34" charset="-122"/>
                <a:ea typeface="微软雅黑" panose="020B0503020204020204" pitchFamily="34" charset="-122"/>
                <a:cs typeface="+mj-cs"/>
                <a:sym typeface="微软雅黑" panose="020B0503020204020204" pitchFamily="34" charset="-122"/>
              </a:rPr>
              <a:t>2.2 </a:t>
            </a:r>
            <a:r>
              <a:rPr lang="zh-CN" altLang="en-US" sz="4400" b="1" dirty="0">
                <a:latin typeface="微软雅黑" panose="020B0503020204020204" pitchFamily="34" charset="-122"/>
                <a:ea typeface="微软雅黑" panose="020B0503020204020204" pitchFamily="34" charset="-122"/>
                <a:cs typeface="+mj-cs"/>
                <a:sym typeface="微软雅黑" panose="020B0503020204020204" pitchFamily="34" charset="-122"/>
              </a:rPr>
              <a:t>华</a:t>
            </a:r>
            <a:r>
              <a:rPr lang="zh-CN" altLang="en-US" sz="4400" b="1" dirty="0" smtClean="0">
                <a:latin typeface="微软雅黑" panose="020B0503020204020204" pitchFamily="34" charset="-122"/>
                <a:ea typeface="微软雅黑" panose="020B0503020204020204" pitchFamily="34" charset="-122"/>
                <a:cs typeface="+mj-cs"/>
                <a:sym typeface="微软雅黑" panose="020B0503020204020204" pitchFamily="34" charset="-122"/>
              </a:rPr>
              <a:t>农</a:t>
            </a:r>
            <a:r>
              <a:rPr lang="zh-CN" altLang="en-US" sz="4400" b="1" dirty="0" smtClean="0">
                <a:latin typeface="微软雅黑" panose="020B0503020204020204" pitchFamily="34" charset="-122"/>
                <a:ea typeface="微软雅黑" panose="020B0503020204020204" pitchFamily="34" charset="-122"/>
                <a:cs typeface="+mj-cs"/>
                <a:sym typeface="微软雅黑" panose="020B0503020204020204" pitchFamily="34" charset="-122"/>
              </a:rPr>
              <a:t>毕业</a:t>
            </a:r>
            <a:r>
              <a:rPr lang="en-US" altLang="zh-CN" sz="4400" b="1" dirty="0" smtClean="0">
                <a:latin typeface="微软雅黑" panose="020B0503020204020204" pitchFamily="34" charset="-122"/>
                <a:ea typeface="微软雅黑" panose="020B0503020204020204" pitchFamily="34" charset="-122"/>
                <a:cs typeface="+mj-cs"/>
                <a:sym typeface="微软雅黑" panose="020B0503020204020204" pitchFamily="34" charset="-122"/>
              </a:rPr>
              <a:t>/</a:t>
            </a:r>
            <a:r>
              <a:rPr lang="zh-CN" altLang="en-US" sz="4400" b="1" dirty="0" smtClean="0">
                <a:latin typeface="微软雅黑" panose="020B0503020204020204" pitchFamily="34" charset="-122"/>
                <a:ea typeface="微软雅黑" panose="020B0503020204020204" pitchFamily="34" charset="-122"/>
                <a:cs typeface="+mj-cs"/>
                <a:sym typeface="微软雅黑" panose="020B0503020204020204" pitchFamily="34" charset="-122"/>
              </a:rPr>
              <a:t>学位</a:t>
            </a:r>
            <a:r>
              <a:rPr lang="zh-CN" altLang="en-US" sz="4400" b="1" dirty="0">
                <a:latin typeface="微软雅黑" panose="020B0503020204020204" pitchFamily="34" charset="-122"/>
                <a:ea typeface="微软雅黑" panose="020B0503020204020204" pitchFamily="34" charset="-122"/>
                <a:cs typeface="+mj-cs"/>
                <a:sym typeface="微软雅黑" panose="020B0503020204020204" pitchFamily="34" charset="-122"/>
              </a:rPr>
              <a:t>论文</a:t>
            </a:r>
            <a:r>
              <a:rPr lang="zh-CN" altLang="en-US" sz="3600" b="1" dirty="0">
                <a:solidFill>
                  <a:srgbClr val="00B050"/>
                </a:solidFill>
                <a:latin typeface="微软雅黑" panose="020B0503020204020204" pitchFamily="34" charset="-122"/>
                <a:ea typeface="微软雅黑" panose="020B0503020204020204" pitchFamily="34" charset="-122"/>
                <a:sym typeface="微软雅黑" panose="020B0503020204020204" pitchFamily="34" charset="-122"/>
              </a:rPr>
              <a:t>相似性检测</a:t>
            </a:r>
            <a:r>
              <a:rPr lang="zh-CN" altLang="en-US" sz="3600" b="1" dirty="0" smtClean="0">
                <a:solidFill>
                  <a:srgbClr val="00B050"/>
                </a:solidFill>
                <a:latin typeface="微软雅黑" panose="020B0503020204020204" pitchFamily="34" charset="-122"/>
                <a:ea typeface="微软雅黑" panose="020B0503020204020204" pitchFamily="34" charset="-122"/>
                <a:sym typeface="微软雅黑" panose="020B0503020204020204" pitchFamily="34" charset="-122"/>
              </a:rPr>
              <a:t>规则</a:t>
            </a:r>
            <a:r>
              <a:rPr lang="en-US" altLang="zh-CN" sz="3600" b="1" dirty="0" smtClean="0">
                <a:solidFill>
                  <a:srgbClr val="00B050"/>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3600" b="1" dirty="0" smtClean="0">
                <a:latin typeface="微软雅黑" panose="020B0503020204020204" pitchFamily="34" charset="-122"/>
                <a:ea typeface="微软雅黑" panose="020B0503020204020204" pitchFamily="34" charset="-122"/>
                <a:cs typeface="+mj-cs"/>
                <a:sym typeface="微软雅黑" panose="020B0503020204020204" pitchFamily="34" charset="-122"/>
              </a:rPr>
              <a:t>研究生</a:t>
            </a:r>
            <a:r>
              <a:rPr lang="en-US" altLang="zh-CN" sz="3600" b="1" dirty="0" smtClean="0">
                <a:latin typeface="微软雅黑" panose="020B0503020204020204" pitchFamily="34" charset="-122"/>
                <a:ea typeface="微软雅黑" panose="020B0503020204020204" pitchFamily="34" charset="-122"/>
                <a:cs typeface="+mj-cs"/>
                <a:sym typeface="微软雅黑" panose="020B0503020204020204" pitchFamily="34" charset="-122"/>
              </a:rPr>
              <a:t>)</a:t>
            </a:r>
            <a:endParaRPr lang="zh-CN" altLang="en-US" sz="3600" b="1" dirty="0">
              <a:solidFill>
                <a:srgbClr val="00B050"/>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3" name="图片 2">
            <a:hlinkClick r:id="rId3"/>
          </p:cNvPr>
          <p:cNvPicPr>
            <a:picLocks noChangeAspect="1"/>
          </p:cNvPicPr>
          <p:nvPr/>
        </p:nvPicPr>
        <p:blipFill>
          <a:blip r:embed="rId4"/>
          <a:stretch>
            <a:fillRect/>
          </a:stretch>
        </p:blipFill>
        <p:spPr>
          <a:xfrm>
            <a:off x="669925" y="1205563"/>
            <a:ext cx="10293241" cy="5338981"/>
          </a:xfrm>
          <a:prstGeom prst="rect">
            <a:avLst/>
          </a:prstGeom>
        </p:spPr>
      </p:pic>
      <p:sp>
        <p:nvSpPr>
          <p:cNvPr id="4" name="文本框 3"/>
          <p:cNvSpPr txBox="1"/>
          <p:nvPr/>
        </p:nvSpPr>
        <p:spPr>
          <a:xfrm>
            <a:off x="8682087" y="2450969"/>
            <a:ext cx="2884602" cy="95410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zh-CN" altLang="en-US" sz="2800" b="1" dirty="0" smtClean="0"/>
              <a:t>    经过格式检测，避免格式错误。</a:t>
            </a:r>
            <a:endParaRPr lang="zh-CN" altLang="en-US" sz="2800" b="1" dirty="0"/>
          </a:p>
        </p:txBody>
      </p:sp>
    </p:spTree>
    <p:extLst>
      <p:ext uri="{BB962C8B-B14F-4D97-AF65-F5344CB8AC3E}">
        <p14:creationId xmlns:p14="http://schemas.microsoft.com/office/powerpoint/2010/main" val="1811728034"/>
      </p:ext>
    </p:extLst>
  </p:cSld>
  <p:clrMapOvr>
    <a:masterClrMapping/>
  </p:clrMapOvr>
  <p:transition spd="slow" advTm="0">
    <p:randomBar dir="vert"/>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713560" y="1622393"/>
            <a:ext cx="11478440" cy="4154984"/>
          </a:xfrm>
          <a:prstGeom prst="rect">
            <a:avLst/>
          </a:prstGeom>
          <a:noFill/>
          <a:ln>
            <a:noFill/>
          </a:ln>
        </p:spPr>
        <p:style>
          <a:lnRef idx="0">
            <a:scrgbClr r="0" g="0" b="0"/>
          </a:lnRef>
          <a:fillRef idx="0">
            <a:scrgbClr r="0" g="0" b="0"/>
          </a:fillRef>
          <a:effectRef idx="0">
            <a:scrgbClr r="0" g="0" b="0"/>
          </a:effectRef>
          <a:fontRef idx="minor">
            <a:schemeClr val="accent2"/>
          </a:fontRef>
        </p:style>
        <p:txBody>
          <a:bodyPr wrap="square">
            <a:spAutoFit/>
          </a:bodyPr>
          <a:lstStyle/>
          <a:p>
            <a:r>
              <a:rPr lang="zh-CN" altLang="en-US" sz="3200" dirty="0">
                <a:solidFill>
                  <a:schemeClr val="tx1"/>
                </a:solidFill>
              </a:rPr>
              <a:t>检测系统：</a:t>
            </a:r>
            <a:r>
              <a:rPr lang="en-US" altLang="zh-CN" sz="2400" b="1" dirty="0">
                <a:solidFill>
                  <a:srgbClr val="0523FF"/>
                </a:solidFill>
                <a:latin typeface="楷体" panose="02010609060101010101" pitchFamily="49" charset="-122"/>
                <a:ea typeface="楷体" panose="02010609060101010101" pitchFamily="49" charset="-122"/>
              </a:rPr>
              <a:t>CNKI</a:t>
            </a:r>
            <a:r>
              <a:rPr lang="zh-CN" altLang="en-US" sz="2400" b="1" dirty="0">
                <a:solidFill>
                  <a:srgbClr val="0523FF"/>
                </a:solidFill>
                <a:latin typeface="楷体" panose="02010609060101010101" pitchFamily="49" charset="-122"/>
                <a:ea typeface="楷体" panose="02010609060101010101" pitchFamily="49" charset="-122"/>
              </a:rPr>
              <a:t>的研究生版（</a:t>
            </a:r>
            <a:r>
              <a:rPr lang="en-US" altLang="zh-CN" sz="2400" b="1" dirty="0">
                <a:solidFill>
                  <a:srgbClr val="0523FF"/>
                </a:solidFill>
                <a:latin typeface="楷体" panose="02010609060101010101" pitchFamily="49" charset="-122"/>
                <a:ea typeface="楷体" panose="02010609060101010101" pitchFamily="49" charset="-122"/>
              </a:rPr>
              <a:t>2022</a:t>
            </a:r>
            <a:r>
              <a:rPr lang="zh-CN" altLang="en-US" sz="2400" b="1" dirty="0">
                <a:solidFill>
                  <a:srgbClr val="0523FF"/>
                </a:solidFill>
                <a:latin typeface="楷体" panose="02010609060101010101" pitchFamily="49" charset="-122"/>
                <a:ea typeface="楷体" panose="02010609060101010101" pitchFamily="49" charset="-122"/>
              </a:rPr>
              <a:t>年春</a:t>
            </a:r>
            <a:r>
              <a:rPr lang="en-US" altLang="zh-CN" sz="2400" b="1" dirty="0">
                <a:solidFill>
                  <a:srgbClr val="0523FF"/>
                </a:solidFill>
                <a:latin typeface="楷体" panose="02010609060101010101" pitchFamily="49" charset="-122"/>
                <a:ea typeface="楷体" panose="02010609060101010101" pitchFamily="49" charset="-122"/>
              </a:rPr>
              <a:t>CNKI</a:t>
            </a:r>
            <a:r>
              <a:rPr lang="zh-CN" altLang="en-US" sz="2400" b="1" dirty="0">
                <a:solidFill>
                  <a:srgbClr val="0523FF"/>
                </a:solidFill>
                <a:latin typeface="楷体" panose="02010609060101010101" pitchFamily="49" charset="-122"/>
                <a:ea typeface="楷体" panose="02010609060101010101" pitchFamily="49" charset="-122"/>
              </a:rPr>
              <a:t>开放了个人查重）</a:t>
            </a:r>
            <a:endParaRPr lang="en-US" altLang="zh-CN" sz="2400" dirty="0">
              <a:solidFill>
                <a:schemeClr val="tx1"/>
              </a:solidFill>
              <a:latin typeface="楷体" panose="02010609060101010101" pitchFamily="49" charset="-122"/>
              <a:ea typeface="楷体" panose="02010609060101010101" pitchFamily="49" charset="-122"/>
            </a:endParaRPr>
          </a:p>
          <a:p>
            <a:r>
              <a:rPr lang="zh-CN" altLang="en-US" sz="3200" dirty="0" smtClean="0">
                <a:solidFill>
                  <a:schemeClr val="tx1"/>
                </a:solidFill>
              </a:rPr>
              <a:t>检测内容：</a:t>
            </a:r>
            <a:r>
              <a:rPr lang="zh-CN" altLang="zh-CN" sz="2400" dirty="0">
                <a:solidFill>
                  <a:schemeClr val="tx1"/>
                </a:solidFill>
                <a:latin typeface="楷体" panose="02010609060101010101" pitchFamily="49" charset="-122"/>
                <a:ea typeface="楷体" panose="02010609060101010101" pitchFamily="49" charset="-122"/>
              </a:rPr>
              <a:t>学位论文封面、目录、正文部分（不含材料与方法、案例）和</a:t>
            </a:r>
            <a:endParaRPr lang="en-US" altLang="zh-CN" sz="2400" dirty="0">
              <a:solidFill>
                <a:schemeClr val="tx1"/>
              </a:solidFill>
              <a:latin typeface="楷体" panose="02010609060101010101" pitchFamily="49" charset="-122"/>
              <a:ea typeface="楷体" panose="02010609060101010101" pitchFamily="49" charset="-122"/>
            </a:endParaRPr>
          </a:p>
          <a:p>
            <a:r>
              <a:rPr lang="en-US" altLang="zh-CN" sz="2400" dirty="0">
                <a:solidFill>
                  <a:schemeClr val="tx1"/>
                </a:solidFill>
                <a:latin typeface="楷体" panose="02010609060101010101" pitchFamily="49" charset="-122"/>
                <a:ea typeface="楷体" panose="02010609060101010101" pitchFamily="49" charset="-122"/>
              </a:rPr>
              <a:t>             </a:t>
            </a:r>
            <a:r>
              <a:rPr lang="zh-CN" altLang="zh-CN" sz="2400" dirty="0">
                <a:solidFill>
                  <a:schemeClr val="tx1"/>
                </a:solidFill>
                <a:latin typeface="楷体" panose="02010609060101010101" pitchFamily="49" charset="-122"/>
                <a:ea typeface="楷体" panose="02010609060101010101" pitchFamily="49" charset="-122"/>
              </a:rPr>
              <a:t>参考文献</a:t>
            </a:r>
            <a:r>
              <a:rPr lang="zh-CN" altLang="en-US" sz="2400" dirty="0" smtClean="0">
                <a:solidFill>
                  <a:schemeClr val="tx1"/>
                </a:solidFill>
                <a:latin typeface="楷体" panose="02010609060101010101" pitchFamily="49" charset="-122"/>
                <a:ea typeface="楷体" panose="02010609060101010101" pitchFamily="49" charset="-122"/>
              </a:rPr>
              <a:t>。（</a:t>
            </a:r>
            <a:r>
              <a:rPr lang="zh-CN" altLang="en-US" b="1" dirty="0"/>
              <a:t>参</a:t>
            </a:r>
            <a:r>
              <a:rPr lang="zh-CN" altLang="en-US" b="1" dirty="0"/>
              <a:t>见</a:t>
            </a:r>
            <a:r>
              <a:rPr lang="en-US" altLang="zh-CN" b="1" dirty="0"/>
              <a:t>《</a:t>
            </a:r>
            <a:r>
              <a:rPr lang="zh-CN" altLang="zh-CN" b="1" dirty="0"/>
              <a:t>华</a:t>
            </a:r>
            <a:r>
              <a:rPr lang="zh-CN" altLang="zh-CN" b="1" dirty="0" smtClean="0"/>
              <a:t>南</a:t>
            </a:r>
            <a:r>
              <a:rPr lang="zh-CN" altLang="zh-CN" b="1" dirty="0"/>
              <a:t>农业大学研究生学位论文</a:t>
            </a:r>
            <a:r>
              <a:rPr lang="zh-CN" altLang="zh-CN" b="1" dirty="0" smtClean="0"/>
              <a:t>相似性</a:t>
            </a:r>
            <a:r>
              <a:rPr lang="en-US" altLang="zh-CN" b="1" dirty="0" smtClean="0"/>
              <a:t>》</a:t>
            </a:r>
            <a:r>
              <a:rPr lang="zh-CN" altLang="zh-CN" b="1" dirty="0" smtClean="0"/>
              <a:t>检测</a:t>
            </a:r>
            <a:r>
              <a:rPr lang="zh-CN" altLang="zh-CN" b="1" dirty="0"/>
              <a:t>工作暂行</a:t>
            </a:r>
            <a:r>
              <a:rPr lang="zh-CN" altLang="zh-CN" b="1" dirty="0" smtClean="0"/>
              <a:t>办法</a:t>
            </a:r>
            <a:r>
              <a:rPr lang="zh-CN" altLang="en-US" sz="2400" dirty="0" smtClean="0">
                <a:solidFill>
                  <a:schemeClr val="tx1"/>
                </a:solidFill>
                <a:latin typeface="楷体" panose="02010609060101010101" pitchFamily="49" charset="-122"/>
                <a:ea typeface="楷体" panose="02010609060101010101" pitchFamily="49" charset="-122"/>
              </a:rPr>
              <a:t>）</a:t>
            </a:r>
            <a:endParaRPr lang="en-US" altLang="zh-CN" sz="2400" dirty="0">
              <a:solidFill>
                <a:schemeClr val="tx1"/>
              </a:solidFill>
              <a:latin typeface="楷体" panose="02010609060101010101" pitchFamily="49" charset="-122"/>
              <a:ea typeface="楷体" panose="02010609060101010101" pitchFamily="49" charset="-122"/>
            </a:endParaRPr>
          </a:p>
          <a:p>
            <a:r>
              <a:rPr lang="zh-CN" altLang="en-US" sz="3200" dirty="0">
                <a:solidFill>
                  <a:schemeClr val="tx1"/>
                </a:solidFill>
              </a:rPr>
              <a:t>要       求：</a:t>
            </a:r>
            <a:r>
              <a:rPr lang="en-US" altLang="zh-CN" sz="2400" dirty="0">
                <a:solidFill>
                  <a:schemeClr val="tx1"/>
                </a:solidFill>
                <a:latin typeface="楷体" panose="02010609060101010101" pitchFamily="49" charset="-122"/>
                <a:ea typeface="楷体" panose="02010609060101010101" pitchFamily="49" charset="-122"/>
              </a:rPr>
              <a:t>1</a:t>
            </a:r>
            <a:r>
              <a:rPr lang="zh-CN" altLang="zh-CN" sz="2400" dirty="0">
                <a:solidFill>
                  <a:schemeClr val="tx1"/>
                </a:solidFill>
                <a:latin typeface="楷体" panose="02010609060101010101" pitchFamily="49" charset="-122"/>
                <a:ea typeface="楷体" panose="02010609060101010101" pitchFamily="49" charset="-122"/>
              </a:rPr>
              <a:t>．总相似比小于</a:t>
            </a:r>
            <a:r>
              <a:rPr lang="en-US" altLang="zh-CN" sz="2400" dirty="0">
                <a:solidFill>
                  <a:srgbClr val="FF0000"/>
                </a:solidFill>
                <a:latin typeface="楷体" panose="02010609060101010101" pitchFamily="49" charset="-122"/>
                <a:ea typeface="楷体" panose="02010609060101010101" pitchFamily="49" charset="-122"/>
              </a:rPr>
              <a:t>25%</a:t>
            </a:r>
            <a:r>
              <a:rPr lang="zh-CN" altLang="zh-CN" sz="2400" dirty="0">
                <a:solidFill>
                  <a:schemeClr val="tx1"/>
                </a:solidFill>
                <a:latin typeface="楷体" panose="02010609060101010101" pitchFamily="49" charset="-122"/>
                <a:ea typeface="楷体" panose="02010609060101010101" pitchFamily="49" charset="-122"/>
              </a:rPr>
              <a:t>的论文，视为合格，经导师审核同意后，</a:t>
            </a:r>
            <a:endParaRPr lang="en-US" altLang="zh-CN" sz="2400" dirty="0">
              <a:solidFill>
                <a:schemeClr val="tx1"/>
              </a:solidFill>
              <a:latin typeface="楷体" panose="02010609060101010101" pitchFamily="49" charset="-122"/>
              <a:ea typeface="楷体" panose="02010609060101010101" pitchFamily="49" charset="-122"/>
            </a:endParaRPr>
          </a:p>
          <a:p>
            <a:r>
              <a:rPr lang="en-US" altLang="zh-CN" sz="2400" dirty="0">
                <a:solidFill>
                  <a:schemeClr val="tx1"/>
                </a:solidFill>
                <a:latin typeface="楷体" panose="02010609060101010101" pitchFamily="49" charset="-122"/>
                <a:ea typeface="楷体" panose="02010609060101010101" pitchFamily="49" charset="-122"/>
              </a:rPr>
              <a:t>             </a:t>
            </a:r>
            <a:r>
              <a:rPr lang="zh-CN" altLang="zh-CN" sz="2400" dirty="0">
                <a:solidFill>
                  <a:schemeClr val="tx1"/>
                </a:solidFill>
                <a:latin typeface="楷体" panose="02010609060101010101" pitchFamily="49" charset="-122"/>
                <a:ea typeface="楷体" panose="02010609060101010101" pitchFamily="49" charset="-122"/>
              </a:rPr>
              <a:t>研究生可将其提交送审程序。</a:t>
            </a:r>
            <a:endParaRPr lang="en-US" altLang="zh-CN" sz="2400" dirty="0">
              <a:solidFill>
                <a:schemeClr val="tx1"/>
              </a:solidFill>
              <a:latin typeface="楷体" panose="02010609060101010101" pitchFamily="49" charset="-122"/>
              <a:ea typeface="楷体" panose="02010609060101010101" pitchFamily="49" charset="-122"/>
            </a:endParaRPr>
          </a:p>
          <a:p>
            <a:r>
              <a:rPr lang="en-US" altLang="zh-CN" sz="2400" dirty="0">
                <a:solidFill>
                  <a:schemeClr val="tx1"/>
                </a:solidFill>
                <a:latin typeface="楷体" panose="02010609060101010101" pitchFamily="49" charset="-122"/>
                <a:ea typeface="楷体" panose="02010609060101010101" pitchFamily="49" charset="-122"/>
              </a:rPr>
              <a:t>             2</a:t>
            </a:r>
            <a:r>
              <a:rPr lang="zh-CN" altLang="zh-CN" sz="2400" dirty="0">
                <a:solidFill>
                  <a:schemeClr val="tx1"/>
                </a:solidFill>
                <a:latin typeface="楷体" panose="02010609060101010101" pitchFamily="49" charset="-122"/>
                <a:ea typeface="楷体" panose="02010609060101010101" pitchFamily="49" charset="-122"/>
              </a:rPr>
              <a:t>．检测报告中全文总相似比</a:t>
            </a:r>
            <a:r>
              <a:rPr lang="zh-CN" altLang="zh-CN" sz="2400" b="1" dirty="0">
                <a:solidFill>
                  <a:srgbClr val="FF0000"/>
                </a:solidFill>
                <a:latin typeface="楷体" panose="02010609060101010101" pitchFamily="49" charset="-122"/>
                <a:ea typeface="楷体" panose="02010609060101010101" pitchFamily="49" charset="-122"/>
              </a:rPr>
              <a:t>大于或等于</a:t>
            </a:r>
            <a:r>
              <a:rPr lang="en-US" altLang="zh-CN" sz="2400" b="1" dirty="0">
                <a:solidFill>
                  <a:srgbClr val="FF0000"/>
                </a:solidFill>
                <a:latin typeface="楷体" panose="02010609060101010101" pitchFamily="49" charset="-122"/>
                <a:ea typeface="楷体" panose="02010609060101010101" pitchFamily="49" charset="-122"/>
              </a:rPr>
              <a:t>25%</a:t>
            </a:r>
            <a:r>
              <a:rPr lang="zh-CN" altLang="zh-CN" sz="2400" b="1" dirty="0">
                <a:solidFill>
                  <a:srgbClr val="FF0000"/>
                </a:solidFill>
                <a:latin typeface="楷体" panose="02010609060101010101" pitchFamily="49" charset="-122"/>
                <a:ea typeface="楷体" panose="02010609060101010101" pitchFamily="49" charset="-122"/>
              </a:rPr>
              <a:t>且小于</a:t>
            </a:r>
            <a:r>
              <a:rPr lang="en-US" altLang="zh-CN" sz="2400" b="1" dirty="0">
                <a:solidFill>
                  <a:srgbClr val="FF0000"/>
                </a:solidFill>
                <a:latin typeface="楷体" panose="02010609060101010101" pitchFamily="49" charset="-122"/>
                <a:ea typeface="楷体" panose="02010609060101010101" pitchFamily="49" charset="-122"/>
              </a:rPr>
              <a:t>45%</a:t>
            </a:r>
            <a:r>
              <a:rPr lang="zh-CN" altLang="zh-CN" sz="2400" dirty="0">
                <a:solidFill>
                  <a:schemeClr val="tx1"/>
                </a:solidFill>
                <a:latin typeface="楷体" panose="02010609060101010101" pitchFamily="49" charset="-122"/>
                <a:ea typeface="楷体" panose="02010609060101010101" pitchFamily="49" charset="-122"/>
              </a:rPr>
              <a:t>的论文，</a:t>
            </a:r>
            <a:endParaRPr lang="en-US" altLang="zh-CN" sz="2400" dirty="0">
              <a:solidFill>
                <a:schemeClr val="tx1"/>
              </a:solidFill>
              <a:latin typeface="楷体" panose="02010609060101010101" pitchFamily="49" charset="-122"/>
              <a:ea typeface="楷体" panose="02010609060101010101" pitchFamily="49" charset="-122"/>
            </a:endParaRPr>
          </a:p>
          <a:p>
            <a:r>
              <a:rPr lang="en-US" altLang="zh-CN" sz="2400" dirty="0">
                <a:solidFill>
                  <a:schemeClr val="tx1"/>
                </a:solidFill>
                <a:latin typeface="楷体" panose="02010609060101010101" pitchFamily="49" charset="-122"/>
                <a:ea typeface="楷体" panose="02010609060101010101" pitchFamily="49" charset="-122"/>
              </a:rPr>
              <a:t>             </a:t>
            </a:r>
            <a:r>
              <a:rPr lang="zh-CN" altLang="zh-CN" sz="2400" dirty="0">
                <a:solidFill>
                  <a:schemeClr val="tx1"/>
                </a:solidFill>
                <a:latin typeface="楷体" panose="02010609060101010101" pitchFamily="49" charset="-122"/>
                <a:ea typeface="楷体" panose="02010609060101010101" pitchFamily="49" charset="-122"/>
              </a:rPr>
              <a:t>经学位申请者</a:t>
            </a:r>
            <a:r>
              <a:rPr lang="zh-CN" altLang="zh-CN" sz="2400" b="1" dirty="0">
                <a:solidFill>
                  <a:srgbClr val="FF0000"/>
                </a:solidFill>
                <a:latin typeface="楷体" panose="02010609060101010101" pitchFamily="49" charset="-122"/>
                <a:ea typeface="楷体" panose="02010609060101010101" pitchFamily="49" charset="-122"/>
              </a:rPr>
              <a:t>修改</a:t>
            </a:r>
            <a:r>
              <a:rPr lang="zh-CN" altLang="zh-CN" sz="2400" dirty="0">
                <a:solidFill>
                  <a:schemeClr val="tx1"/>
                </a:solidFill>
                <a:latin typeface="楷体" panose="02010609060101010101" pitchFamily="49" charset="-122"/>
                <a:ea typeface="楷体" panose="02010609060101010101" pitchFamily="49" charset="-122"/>
              </a:rPr>
              <a:t>和导师审核同意后，由学院学位评定分委员</a:t>
            </a:r>
            <a:endParaRPr lang="en-US" altLang="zh-CN" sz="2400" dirty="0">
              <a:solidFill>
                <a:schemeClr val="tx1"/>
              </a:solidFill>
              <a:latin typeface="楷体" panose="02010609060101010101" pitchFamily="49" charset="-122"/>
              <a:ea typeface="楷体" panose="02010609060101010101" pitchFamily="49" charset="-122"/>
            </a:endParaRPr>
          </a:p>
          <a:p>
            <a:r>
              <a:rPr lang="en-US" altLang="zh-CN" sz="2400" dirty="0">
                <a:solidFill>
                  <a:schemeClr val="tx1"/>
                </a:solidFill>
                <a:latin typeface="楷体" panose="02010609060101010101" pitchFamily="49" charset="-122"/>
                <a:ea typeface="楷体" panose="02010609060101010101" pitchFamily="49" charset="-122"/>
              </a:rPr>
              <a:t>             </a:t>
            </a:r>
            <a:r>
              <a:rPr lang="zh-CN" altLang="zh-CN" sz="2400" dirty="0">
                <a:solidFill>
                  <a:schemeClr val="tx1"/>
                </a:solidFill>
                <a:latin typeface="楷体" panose="02010609060101010101" pitchFamily="49" charset="-122"/>
                <a:ea typeface="楷体" panose="02010609060101010101" pitchFamily="49" charset="-122"/>
              </a:rPr>
              <a:t>会决定是否可进行学位论文送审。</a:t>
            </a:r>
            <a:endParaRPr lang="en-US" altLang="zh-CN" sz="2400" dirty="0">
              <a:solidFill>
                <a:schemeClr val="tx1"/>
              </a:solidFill>
              <a:latin typeface="楷体" panose="02010609060101010101" pitchFamily="49" charset="-122"/>
              <a:ea typeface="楷体" panose="02010609060101010101" pitchFamily="49" charset="-122"/>
            </a:endParaRPr>
          </a:p>
          <a:p>
            <a:r>
              <a:rPr lang="en-US" altLang="zh-CN" sz="2400" dirty="0">
                <a:solidFill>
                  <a:schemeClr val="tx1"/>
                </a:solidFill>
                <a:latin typeface="楷体" panose="02010609060101010101" pitchFamily="49" charset="-122"/>
                <a:ea typeface="楷体" panose="02010609060101010101" pitchFamily="49" charset="-122"/>
              </a:rPr>
              <a:t>             3</a:t>
            </a:r>
            <a:r>
              <a:rPr lang="zh-CN" altLang="zh-CN" sz="2400" dirty="0">
                <a:solidFill>
                  <a:schemeClr val="tx1"/>
                </a:solidFill>
                <a:latin typeface="楷体" panose="02010609060101010101" pitchFamily="49" charset="-122"/>
                <a:ea typeface="楷体" panose="02010609060101010101" pitchFamily="49" charset="-122"/>
              </a:rPr>
              <a:t>．检测报告中全文总相似比</a:t>
            </a:r>
            <a:r>
              <a:rPr lang="zh-CN" altLang="zh-CN" sz="2400" b="1" dirty="0">
                <a:solidFill>
                  <a:srgbClr val="FF0000"/>
                </a:solidFill>
                <a:latin typeface="楷体" panose="02010609060101010101" pitchFamily="49" charset="-122"/>
                <a:ea typeface="楷体" panose="02010609060101010101" pitchFamily="49" charset="-122"/>
              </a:rPr>
              <a:t>大于或等于</a:t>
            </a:r>
            <a:r>
              <a:rPr lang="en-US" altLang="zh-CN" sz="2400" b="1" dirty="0">
                <a:solidFill>
                  <a:srgbClr val="FF0000"/>
                </a:solidFill>
                <a:latin typeface="楷体" panose="02010609060101010101" pitchFamily="49" charset="-122"/>
                <a:ea typeface="楷体" panose="02010609060101010101" pitchFamily="49" charset="-122"/>
              </a:rPr>
              <a:t>45%</a:t>
            </a:r>
            <a:r>
              <a:rPr lang="zh-CN" altLang="zh-CN" sz="2400" dirty="0">
                <a:solidFill>
                  <a:schemeClr val="tx1"/>
                </a:solidFill>
                <a:latin typeface="楷体" panose="02010609060101010101" pitchFamily="49" charset="-122"/>
                <a:ea typeface="楷体" panose="02010609060101010101" pitchFamily="49" charset="-122"/>
              </a:rPr>
              <a:t>的论文，视为不合</a:t>
            </a:r>
            <a:endParaRPr lang="en-US" altLang="zh-CN" sz="2400" dirty="0">
              <a:solidFill>
                <a:schemeClr val="tx1"/>
              </a:solidFill>
              <a:latin typeface="楷体" panose="02010609060101010101" pitchFamily="49" charset="-122"/>
              <a:ea typeface="楷体" panose="02010609060101010101" pitchFamily="49" charset="-122"/>
            </a:endParaRPr>
          </a:p>
          <a:p>
            <a:r>
              <a:rPr lang="en-US" altLang="zh-CN" sz="2400" dirty="0">
                <a:solidFill>
                  <a:schemeClr val="tx1"/>
                </a:solidFill>
                <a:latin typeface="楷体" panose="02010609060101010101" pitchFamily="49" charset="-122"/>
                <a:ea typeface="楷体" panose="02010609060101010101" pitchFamily="49" charset="-122"/>
              </a:rPr>
              <a:t>             </a:t>
            </a:r>
            <a:r>
              <a:rPr lang="zh-CN" altLang="zh-CN" sz="2400" dirty="0">
                <a:solidFill>
                  <a:schemeClr val="tx1"/>
                </a:solidFill>
                <a:latin typeface="楷体" panose="02010609060101010101" pitchFamily="49" charset="-122"/>
                <a:ea typeface="楷体" panose="02010609060101010101" pitchFamily="49" charset="-122"/>
              </a:rPr>
              <a:t>格。论文需要重新撰写，</a:t>
            </a:r>
            <a:r>
              <a:rPr lang="en-US" altLang="zh-CN" sz="2400" dirty="0">
                <a:solidFill>
                  <a:schemeClr val="tx1"/>
                </a:solidFill>
                <a:latin typeface="楷体" panose="02010609060101010101" pitchFamily="49" charset="-122"/>
                <a:ea typeface="楷体" panose="02010609060101010101" pitchFamily="49" charset="-122"/>
              </a:rPr>
              <a:t>6</a:t>
            </a:r>
            <a:r>
              <a:rPr lang="zh-CN" altLang="zh-CN" sz="2400" dirty="0">
                <a:solidFill>
                  <a:schemeClr val="tx1"/>
                </a:solidFill>
                <a:latin typeface="楷体" panose="02010609060101010101" pitchFamily="49" charset="-122"/>
                <a:ea typeface="楷体" panose="02010609060101010101" pitchFamily="49" charset="-122"/>
              </a:rPr>
              <a:t>个月后再按相关程序申请学位论文送审。</a:t>
            </a:r>
            <a:endParaRPr lang="en-US" altLang="zh-CN" sz="2400" dirty="0">
              <a:solidFill>
                <a:schemeClr val="tx1"/>
              </a:solidFill>
              <a:latin typeface="楷体" panose="02010609060101010101" pitchFamily="49" charset="-122"/>
              <a:ea typeface="楷体" panose="02010609060101010101" pitchFamily="49" charset="-122"/>
            </a:endParaRPr>
          </a:p>
        </p:txBody>
      </p:sp>
      <p:sp>
        <p:nvSpPr>
          <p:cNvPr id="13" name="矩形 12"/>
          <p:cNvSpPr/>
          <p:nvPr/>
        </p:nvSpPr>
        <p:spPr>
          <a:xfrm>
            <a:off x="856435" y="236483"/>
            <a:ext cx="9777035" cy="769441"/>
          </a:xfrm>
          <a:prstGeom prst="rect">
            <a:avLst/>
          </a:prstGeom>
        </p:spPr>
        <p:txBody>
          <a:bodyPr wrap="none">
            <a:spAutoFit/>
          </a:bodyPr>
          <a:lstStyle/>
          <a:p>
            <a:r>
              <a:rPr lang="zh-CN" altLang="en-US" sz="4400" b="1" dirty="0">
                <a:latin typeface="微软雅黑" panose="020B0503020204020204" pitchFamily="34" charset="-122"/>
                <a:ea typeface="微软雅黑" panose="020B0503020204020204" pitchFamily="34" charset="-122"/>
                <a:cs typeface="+mj-cs"/>
                <a:sym typeface="微软雅黑" panose="020B0503020204020204" pitchFamily="34" charset="-122"/>
              </a:rPr>
              <a:t>华南农业大学对研究生学位论文的要求</a:t>
            </a:r>
          </a:p>
        </p:txBody>
      </p:sp>
    </p:spTree>
  </p:cSld>
  <p:clrMapOvr>
    <a:masterClrMapping/>
  </p:clrMapOvr>
  <p:transition spd="slow" advTm="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iterate type="lt">
                                    <p:tmPct val="10000"/>
                                  </p:iterate>
                                  <p:childTnLst>
                                    <p:set>
                                      <p:cBhvr>
                                        <p:cTn id="6" dur="1" fill="hold">
                                          <p:stCondLst>
                                            <p:cond delay="0"/>
                                          </p:stCondLst>
                                        </p:cTn>
                                        <p:tgtEl>
                                          <p:spTgt spid="13"/>
                                        </p:tgtEl>
                                        <p:attrNameLst>
                                          <p:attrName>style.visibility</p:attrName>
                                        </p:attrNameLst>
                                      </p:cBhvr>
                                      <p:to>
                                        <p:strVal val="visible"/>
                                      </p:to>
                                    </p:set>
                                    <p:anim calcmode="lin" valueType="num">
                                      <p:cBhvr additive="base">
                                        <p:cTn id="7" dur="600" fill="hold"/>
                                        <p:tgtEl>
                                          <p:spTgt spid="13"/>
                                        </p:tgtEl>
                                        <p:attrNameLst>
                                          <p:attrName>ppt_x</p:attrName>
                                        </p:attrNameLst>
                                      </p:cBhvr>
                                      <p:tavLst>
                                        <p:tav tm="0">
                                          <p:val>
                                            <p:strVal val="1+#ppt_w/2"/>
                                          </p:val>
                                        </p:tav>
                                        <p:tav tm="100000">
                                          <p:val>
                                            <p:strVal val="#ppt_x"/>
                                          </p:val>
                                        </p:tav>
                                      </p:tavLst>
                                    </p:anim>
                                    <p:anim calcmode="lin" valueType="num">
                                      <p:cBhvr additive="base">
                                        <p:cTn id="8" dur="6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40961" y="1028700"/>
            <a:ext cx="7045910" cy="369332"/>
          </a:xfrm>
          <a:prstGeom prst="rect">
            <a:avLst/>
          </a:prstGeom>
        </p:spPr>
        <p:txBody>
          <a:bodyPr wrap="square">
            <a:spAutoFit/>
          </a:bodyPr>
          <a:lstStyle/>
          <a:p>
            <a:r>
              <a:rPr lang="zh-CN" altLang="en-US" dirty="0">
                <a:hlinkClick r:id="rId3"/>
              </a:rPr>
              <a:t>关于做好</a:t>
            </a:r>
            <a:r>
              <a:rPr lang="en-US" altLang="zh-CN" dirty="0">
                <a:hlinkClick r:id="rId3"/>
              </a:rPr>
              <a:t>2023</a:t>
            </a:r>
            <a:r>
              <a:rPr lang="zh-CN" altLang="en-US" dirty="0">
                <a:hlinkClick r:id="rId3"/>
              </a:rPr>
              <a:t>届本科生毕业论文（设计）工作的通知</a:t>
            </a:r>
            <a:endParaRPr lang="zh-CN" altLang="en-US" dirty="0"/>
          </a:p>
        </p:txBody>
      </p:sp>
      <p:sp>
        <p:nvSpPr>
          <p:cNvPr id="7" name="矩形 6"/>
          <p:cNvSpPr/>
          <p:nvPr/>
        </p:nvSpPr>
        <p:spPr>
          <a:xfrm>
            <a:off x="669925" y="259259"/>
            <a:ext cx="11362406" cy="769441"/>
          </a:xfrm>
          <a:prstGeom prst="rect">
            <a:avLst/>
          </a:prstGeom>
        </p:spPr>
        <p:txBody>
          <a:bodyPr wrap="none">
            <a:spAutoFit/>
          </a:bodyPr>
          <a:lstStyle/>
          <a:p>
            <a:r>
              <a:rPr lang="en-US" altLang="zh-CN" sz="4400" b="1" dirty="0" smtClean="0">
                <a:latin typeface="微软雅黑" panose="020B0503020204020204" pitchFamily="34" charset="-122"/>
                <a:ea typeface="微软雅黑" panose="020B0503020204020204" pitchFamily="34" charset="-122"/>
                <a:cs typeface="+mj-cs"/>
                <a:sym typeface="微软雅黑" panose="020B0503020204020204" pitchFamily="34" charset="-122"/>
              </a:rPr>
              <a:t>2.2</a:t>
            </a:r>
            <a:r>
              <a:rPr lang="zh-CN" altLang="en-US" sz="4400" b="1" dirty="0" smtClean="0">
                <a:latin typeface="微软雅黑" panose="020B0503020204020204" pitchFamily="34" charset="-122"/>
                <a:ea typeface="微软雅黑" panose="020B0503020204020204" pitchFamily="34" charset="-122"/>
                <a:cs typeface="+mj-cs"/>
                <a:sym typeface="微软雅黑" panose="020B0503020204020204" pitchFamily="34" charset="-122"/>
              </a:rPr>
              <a:t>华农毕业</a:t>
            </a:r>
            <a:r>
              <a:rPr lang="en-US" altLang="zh-CN" sz="4400" b="1" dirty="0" smtClean="0">
                <a:latin typeface="微软雅黑" panose="020B0503020204020204" pitchFamily="34" charset="-122"/>
                <a:ea typeface="微软雅黑" panose="020B0503020204020204" pitchFamily="34" charset="-122"/>
                <a:cs typeface="+mj-cs"/>
                <a:sym typeface="微软雅黑" panose="020B0503020204020204" pitchFamily="34" charset="-122"/>
              </a:rPr>
              <a:t>/</a:t>
            </a:r>
            <a:r>
              <a:rPr lang="zh-CN" altLang="en-US" sz="4400" b="1" dirty="0" smtClean="0">
                <a:latin typeface="微软雅黑" panose="020B0503020204020204" pitchFamily="34" charset="-122"/>
                <a:ea typeface="微软雅黑" panose="020B0503020204020204" pitchFamily="34" charset="-122"/>
                <a:cs typeface="+mj-cs"/>
                <a:sym typeface="微软雅黑" panose="020B0503020204020204" pitchFamily="34" charset="-122"/>
              </a:rPr>
              <a:t>学位论文</a:t>
            </a:r>
            <a:r>
              <a:rPr lang="zh-CN" altLang="en-US" sz="3600" b="1" dirty="0">
                <a:solidFill>
                  <a:srgbClr val="00B050"/>
                </a:solidFill>
                <a:latin typeface="微软雅黑" panose="020B0503020204020204" pitchFamily="34" charset="-122"/>
                <a:ea typeface="微软雅黑" panose="020B0503020204020204" pitchFamily="34" charset="-122"/>
                <a:sym typeface="微软雅黑" panose="020B0503020204020204" pitchFamily="34" charset="-122"/>
              </a:rPr>
              <a:t>相似性检测</a:t>
            </a:r>
            <a:r>
              <a:rPr lang="zh-CN" altLang="en-US" sz="3600" b="1" dirty="0" smtClean="0">
                <a:solidFill>
                  <a:srgbClr val="00B050"/>
                </a:solidFill>
                <a:latin typeface="微软雅黑" panose="020B0503020204020204" pitchFamily="34" charset="-122"/>
                <a:ea typeface="微软雅黑" panose="020B0503020204020204" pitchFamily="34" charset="-122"/>
                <a:sym typeface="微软雅黑" panose="020B0503020204020204" pitchFamily="34" charset="-122"/>
              </a:rPr>
              <a:t>规则（</a:t>
            </a:r>
            <a:r>
              <a:rPr lang="zh-CN" altLang="en-US" sz="3600" b="1" dirty="0" smtClean="0">
                <a:latin typeface="微软雅黑" panose="020B0503020204020204" pitchFamily="34" charset="-122"/>
                <a:ea typeface="微软雅黑" panose="020B0503020204020204" pitchFamily="34" charset="-122"/>
                <a:cs typeface="+mj-cs"/>
                <a:sym typeface="微软雅黑" panose="020B0503020204020204" pitchFamily="34" charset="-122"/>
              </a:rPr>
              <a:t>本科生）</a:t>
            </a:r>
            <a:endParaRPr lang="zh-CN" altLang="en-US" sz="3600" b="1" dirty="0">
              <a:solidFill>
                <a:srgbClr val="00B050"/>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3" name="图片 2"/>
          <p:cNvPicPr>
            <a:picLocks noChangeAspect="1"/>
          </p:cNvPicPr>
          <p:nvPr/>
        </p:nvPicPr>
        <p:blipFill>
          <a:blip r:embed="rId4"/>
          <a:stretch>
            <a:fillRect/>
          </a:stretch>
        </p:blipFill>
        <p:spPr>
          <a:xfrm>
            <a:off x="801279" y="1307732"/>
            <a:ext cx="10081957" cy="5675484"/>
          </a:xfrm>
          <a:prstGeom prst="rect">
            <a:avLst/>
          </a:prstGeom>
        </p:spPr>
      </p:pic>
    </p:spTree>
    <p:extLst>
      <p:ext uri="{BB962C8B-B14F-4D97-AF65-F5344CB8AC3E}">
        <p14:creationId xmlns:p14="http://schemas.microsoft.com/office/powerpoint/2010/main" val="561918866"/>
      </p:ext>
    </p:extLst>
  </p:cSld>
  <p:clrMapOvr>
    <a:masterClrMapping/>
  </p:clrMapOvr>
  <p:transition spd="slow" advTm="0">
    <p:randomBar dir="vert"/>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40961" y="1028700"/>
            <a:ext cx="7045910" cy="369332"/>
          </a:xfrm>
          <a:prstGeom prst="rect">
            <a:avLst/>
          </a:prstGeom>
        </p:spPr>
        <p:txBody>
          <a:bodyPr wrap="square">
            <a:spAutoFit/>
          </a:bodyPr>
          <a:lstStyle/>
          <a:p>
            <a:r>
              <a:rPr lang="zh-CN" altLang="en-US" dirty="0">
                <a:hlinkClick r:id="rId3"/>
              </a:rPr>
              <a:t>关于做好</a:t>
            </a:r>
            <a:r>
              <a:rPr lang="en-US" altLang="zh-CN" dirty="0">
                <a:hlinkClick r:id="rId3"/>
              </a:rPr>
              <a:t>2023</a:t>
            </a:r>
            <a:r>
              <a:rPr lang="zh-CN" altLang="en-US" dirty="0">
                <a:hlinkClick r:id="rId3"/>
              </a:rPr>
              <a:t>届本科生毕业论文（设计）工作的通知</a:t>
            </a:r>
            <a:endParaRPr lang="zh-CN" altLang="en-US" dirty="0"/>
          </a:p>
        </p:txBody>
      </p:sp>
      <p:sp>
        <p:nvSpPr>
          <p:cNvPr id="7" name="矩形 6"/>
          <p:cNvSpPr/>
          <p:nvPr/>
        </p:nvSpPr>
        <p:spPr>
          <a:xfrm>
            <a:off x="669925" y="259259"/>
            <a:ext cx="11080277" cy="769441"/>
          </a:xfrm>
          <a:prstGeom prst="rect">
            <a:avLst/>
          </a:prstGeom>
        </p:spPr>
        <p:txBody>
          <a:bodyPr wrap="none">
            <a:spAutoFit/>
          </a:bodyPr>
          <a:lstStyle/>
          <a:p>
            <a:r>
              <a:rPr lang="en-US" altLang="zh-CN" sz="4400" b="1" dirty="0" smtClean="0">
                <a:latin typeface="微软雅黑" panose="020B0503020204020204" pitchFamily="34" charset="-122"/>
                <a:ea typeface="微软雅黑" panose="020B0503020204020204" pitchFamily="34" charset="-122"/>
                <a:cs typeface="+mj-cs"/>
                <a:sym typeface="微软雅黑" panose="020B0503020204020204" pitchFamily="34" charset="-122"/>
              </a:rPr>
              <a:t>2.2</a:t>
            </a:r>
            <a:r>
              <a:rPr lang="zh-CN" altLang="en-US" sz="4400" b="1" dirty="0" smtClean="0">
                <a:latin typeface="微软雅黑" panose="020B0503020204020204" pitchFamily="34" charset="-122"/>
                <a:ea typeface="微软雅黑" panose="020B0503020204020204" pitchFamily="34" charset="-122"/>
                <a:cs typeface="+mj-cs"/>
                <a:sym typeface="微软雅黑" panose="020B0503020204020204" pitchFamily="34" charset="-122"/>
              </a:rPr>
              <a:t>华农毕业</a:t>
            </a:r>
            <a:r>
              <a:rPr lang="en-US" altLang="zh-CN" sz="4400" b="1" dirty="0" smtClean="0">
                <a:latin typeface="微软雅黑" panose="020B0503020204020204" pitchFamily="34" charset="-122"/>
                <a:ea typeface="微软雅黑" panose="020B0503020204020204" pitchFamily="34" charset="-122"/>
                <a:cs typeface="+mj-cs"/>
                <a:sym typeface="微软雅黑" panose="020B0503020204020204" pitchFamily="34" charset="-122"/>
              </a:rPr>
              <a:t>/</a:t>
            </a:r>
            <a:r>
              <a:rPr lang="zh-CN" altLang="en-US" sz="4400" b="1" dirty="0" smtClean="0">
                <a:latin typeface="微软雅黑" panose="020B0503020204020204" pitchFamily="34" charset="-122"/>
                <a:ea typeface="微软雅黑" panose="020B0503020204020204" pitchFamily="34" charset="-122"/>
                <a:cs typeface="+mj-cs"/>
                <a:sym typeface="微软雅黑" panose="020B0503020204020204" pitchFamily="34" charset="-122"/>
              </a:rPr>
              <a:t>学位论文</a:t>
            </a:r>
            <a:r>
              <a:rPr lang="zh-CN" altLang="en-US" sz="3600" b="1" dirty="0">
                <a:solidFill>
                  <a:srgbClr val="00B050"/>
                </a:solidFill>
                <a:latin typeface="微软雅黑" panose="020B0503020204020204" pitchFamily="34" charset="-122"/>
                <a:ea typeface="微软雅黑" panose="020B0503020204020204" pitchFamily="34" charset="-122"/>
                <a:sym typeface="微软雅黑" panose="020B0503020204020204" pitchFamily="34" charset="-122"/>
              </a:rPr>
              <a:t>相似性检测</a:t>
            </a:r>
            <a:r>
              <a:rPr lang="zh-CN" altLang="en-US" sz="3600" b="1" dirty="0" smtClean="0">
                <a:solidFill>
                  <a:srgbClr val="00B050"/>
                </a:solidFill>
                <a:latin typeface="微软雅黑" panose="020B0503020204020204" pitchFamily="34" charset="-122"/>
                <a:ea typeface="微软雅黑" panose="020B0503020204020204" pitchFamily="34" charset="-122"/>
                <a:sym typeface="微软雅黑" panose="020B0503020204020204" pitchFamily="34" charset="-122"/>
              </a:rPr>
              <a:t>规则</a:t>
            </a:r>
            <a:r>
              <a:rPr lang="en-US" altLang="zh-CN" sz="3600" b="1" dirty="0" smtClean="0">
                <a:solidFill>
                  <a:srgbClr val="00B050"/>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3600" b="1" dirty="0" smtClean="0">
                <a:latin typeface="微软雅黑" panose="020B0503020204020204" pitchFamily="34" charset="-122"/>
                <a:ea typeface="微软雅黑" panose="020B0503020204020204" pitchFamily="34" charset="-122"/>
                <a:cs typeface="+mj-cs"/>
                <a:sym typeface="微软雅黑" panose="020B0503020204020204" pitchFamily="34" charset="-122"/>
              </a:rPr>
              <a:t>本科生）</a:t>
            </a:r>
            <a:endParaRPr lang="zh-CN" altLang="en-US" sz="3600" b="1" dirty="0">
              <a:solidFill>
                <a:srgbClr val="00B050"/>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3" name="图片 2"/>
          <p:cNvPicPr>
            <a:picLocks noChangeAspect="1"/>
          </p:cNvPicPr>
          <p:nvPr/>
        </p:nvPicPr>
        <p:blipFill>
          <a:blip r:embed="rId4"/>
          <a:stretch>
            <a:fillRect/>
          </a:stretch>
        </p:blipFill>
        <p:spPr>
          <a:xfrm>
            <a:off x="0" y="1398032"/>
            <a:ext cx="12371971" cy="5318792"/>
          </a:xfrm>
          <a:prstGeom prst="rect">
            <a:avLst/>
          </a:prstGeom>
        </p:spPr>
      </p:pic>
    </p:spTree>
    <p:extLst>
      <p:ext uri="{BB962C8B-B14F-4D97-AF65-F5344CB8AC3E}">
        <p14:creationId xmlns:p14="http://schemas.microsoft.com/office/powerpoint/2010/main" val="3464956206"/>
      </p:ext>
    </p:extLst>
  </p:cSld>
  <p:clrMapOvr>
    <a:masterClrMapping/>
  </p:clrMapOvr>
  <p:transition spd="slow" advTm="0">
    <p:randomBar dir="vert"/>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6D22F896-40B5-4ADD-8801-0D06FADFA095}" type="slidenum">
              <a:rPr lang="en-US" smtClean="0"/>
              <a:t>46</a:t>
            </a:fld>
            <a:endParaRPr lang="en-US" dirty="0"/>
          </a:p>
        </p:txBody>
      </p:sp>
      <p:sp>
        <p:nvSpPr>
          <p:cNvPr id="4" name="矩形 3"/>
          <p:cNvSpPr/>
          <p:nvPr/>
        </p:nvSpPr>
        <p:spPr>
          <a:xfrm>
            <a:off x="588854" y="208568"/>
            <a:ext cx="7045910" cy="584775"/>
          </a:xfrm>
          <a:prstGeom prst="rect">
            <a:avLst/>
          </a:prstGeom>
        </p:spPr>
        <p:txBody>
          <a:bodyPr wrap="square">
            <a:spAutoFit/>
          </a:bodyPr>
          <a:lstStyle/>
          <a:p>
            <a:r>
              <a:rPr lang="zh-CN" altLang="en-US" sz="3200" b="1" dirty="0"/>
              <a:t>问题</a:t>
            </a:r>
            <a:r>
              <a:rPr lang="en-US" altLang="zh-CN" sz="3200" b="1" dirty="0"/>
              <a:t>1</a:t>
            </a:r>
            <a:r>
              <a:rPr lang="zh-CN" altLang="en-US" sz="3200" b="1" dirty="0"/>
              <a:t>：参考文献会检测吗？</a:t>
            </a:r>
          </a:p>
        </p:txBody>
      </p:sp>
      <p:sp>
        <p:nvSpPr>
          <p:cNvPr id="5" name="矩形 4"/>
          <p:cNvSpPr/>
          <p:nvPr/>
        </p:nvSpPr>
        <p:spPr>
          <a:xfrm>
            <a:off x="588854" y="1310325"/>
            <a:ext cx="6933736" cy="4524315"/>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indent="314325" algn="just">
              <a:lnSpc>
                <a:spcPct val="150000"/>
              </a:lnSpc>
              <a:spcAft>
                <a:spcPts val="0"/>
              </a:spcAft>
            </a:pPr>
            <a:r>
              <a:rPr lang="zh-CN" altLang="en-US" sz="3200" b="1" kern="100" dirty="0">
                <a:latin typeface="Calibri" panose="020F0502020204030204" pitchFamily="34" charset="0"/>
                <a:ea typeface="仿宋" panose="02010609060101010101" pitchFamily="49" charset="-122"/>
                <a:cs typeface="Times New Roman" panose="02020603050405020304" pitchFamily="18" charset="0"/>
              </a:rPr>
              <a:t>答：系统会自动识别，</a:t>
            </a:r>
            <a:r>
              <a:rPr lang="zh-CN" altLang="zh-CN" sz="3200" b="1" kern="100" dirty="0">
                <a:latin typeface="Calibri" panose="020F0502020204030204" pitchFamily="34" charset="0"/>
                <a:ea typeface="仿宋" panose="02010609060101010101" pitchFamily="49" charset="-122"/>
                <a:cs typeface="Times New Roman" panose="02020603050405020304" pitchFamily="18" charset="0"/>
              </a:rPr>
              <a:t>识别方式：系统会从上传的文章里面找到文章中最后一个“</a:t>
            </a:r>
            <a:r>
              <a:rPr lang="zh-CN" altLang="zh-CN" sz="3200" b="1" kern="100" dirty="0">
                <a:solidFill>
                  <a:srgbClr val="FF0000"/>
                </a:solidFill>
                <a:latin typeface="黑体" panose="02010609060101010101" pitchFamily="49" charset="-122"/>
                <a:ea typeface="黑体" panose="02010609060101010101" pitchFamily="49" charset="-122"/>
                <a:cs typeface="Times New Roman" panose="02020603050405020304" pitchFamily="18" charset="0"/>
              </a:rPr>
              <a:t>参考文献</a:t>
            </a:r>
            <a:r>
              <a:rPr lang="zh-CN" altLang="zh-CN" sz="3200" b="1" kern="100" dirty="0">
                <a:latin typeface="Calibri" panose="020F0502020204030204" pitchFamily="34" charset="0"/>
                <a:ea typeface="仿宋" panose="02010609060101010101" pitchFamily="49" charset="-122"/>
                <a:cs typeface="Times New Roman" panose="02020603050405020304" pitchFamily="18" charset="0"/>
              </a:rPr>
              <a:t>”四个连续汉字，从这四个字开始如果下面的格式符合格式规范就会识别为参考文献。包括</a:t>
            </a:r>
            <a:r>
              <a:rPr lang="zh-CN" altLang="zh-CN" sz="3200" b="1" kern="100" dirty="0">
                <a:solidFill>
                  <a:srgbClr val="FF0000"/>
                </a:solidFill>
                <a:latin typeface="黑体" panose="02010609060101010101" pitchFamily="49" charset="-122"/>
                <a:ea typeface="黑体" panose="02010609060101010101" pitchFamily="49" charset="-122"/>
                <a:cs typeface="Times New Roman" panose="02020603050405020304" pitchFamily="18" charset="0"/>
              </a:rPr>
              <a:t>参考文献</a:t>
            </a:r>
            <a:r>
              <a:rPr lang="zh-CN" altLang="zh-CN" sz="3200" b="1" kern="100" dirty="0">
                <a:latin typeface="Calibri" panose="020F0502020204030204" pitchFamily="34" charset="0"/>
                <a:ea typeface="仿宋" panose="02010609060101010101" pitchFamily="49" charset="-122"/>
                <a:cs typeface="Times New Roman" panose="02020603050405020304" pitchFamily="18" charset="0"/>
              </a:rPr>
              <a:t>之后的内容都</a:t>
            </a:r>
            <a:r>
              <a:rPr lang="zh-CN" altLang="zh-CN" sz="3200" b="1" kern="100" dirty="0">
                <a:solidFill>
                  <a:srgbClr val="FF0000"/>
                </a:solidFill>
                <a:latin typeface="黑体" panose="02010609060101010101" pitchFamily="49" charset="-122"/>
                <a:ea typeface="黑体" panose="02010609060101010101" pitchFamily="49" charset="-122"/>
                <a:cs typeface="Times New Roman" panose="02020603050405020304" pitchFamily="18" charset="0"/>
              </a:rPr>
              <a:t>不会被检测</a:t>
            </a:r>
            <a:r>
              <a:rPr lang="zh-CN" altLang="zh-CN" sz="3200" b="1" kern="100" dirty="0">
                <a:latin typeface="Calibri" panose="020F0502020204030204" pitchFamily="34" charset="0"/>
                <a:ea typeface="仿宋" panose="02010609060101010101" pitchFamily="49" charset="-122"/>
                <a:cs typeface="Times New Roman" panose="02020603050405020304" pitchFamily="18" charset="0"/>
              </a:rPr>
              <a:t>。</a:t>
            </a:r>
            <a:endParaRPr lang="zh-CN" altLang="zh-CN" sz="3200" b="1" kern="1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6" name="椭圆形标注 5"/>
          <p:cNvSpPr/>
          <p:nvPr/>
        </p:nvSpPr>
        <p:spPr>
          <a:xfrm>
            <a:off x="8144757" y="1432874"/>
            <a:ext cx="3384224" cy="2017335"/>
          </a:xfrm>
          <a:prstGeom prst="wedgeEllipseCallout">
            <a:avLst>
              <a:gd name="adj1" fmla="val -72515"/>
              <a:gd name="adj2" fmla="val 4915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备注：参考文献不会被检测，但一定要</a:t>
            </a:r>
            <a:r>
              <a:rPr lang="zh-CN" altLang="en-US" sz="3200" dirty="0">
                <a:solidFill>
                  <a:schemeClr val="tx1"/>
                </a:solidFill>
              </a:rPr>
              <a:t>标识清楚</a:t>
            </a:r>
            <a:r>
              <a:rPr lang="zh-CN" altLang="en-US" dirty="0"/>
              <a:t>，且参考文献中的格式要统一。</a:t>
            </a:r>
          </a:p>
        </p:txBody>
      </p:sp>
    </p:spTree>
    <p:extLst>
      <p:ext uri="{BB962C8B-B14F-4D97-AF65-F5344CB8AC3E}">
        <p14:creationId xmlns:p14="http://schemas.microsoft.com/office/powerpoint/2010/main" val="241802810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6D22F896-40B5-4ADD-8801-0D06FADFA095}" type="slidenum">
              <a:rPr lang="en-US" smtClean="0"/>
              <a:t>47</a:t>
            </a:fld>
            <a:endParaRPr lang="en-US" dirty="0"/>
          </a:p>
        </p:txBody>
      </p:sp>
      <p:sp>
        <p:nvSpPr>
          <p:cNvPr id="4" name="矩形 3"/>
          <p:cNvSpPr/>
          <p:nvPr/>
        </p:nvSpPr>
        <p:spPr>
          <a:xfrm>
            <a:off x="588854" y="208568"/>
            <a:ext cx="7045910" cy="584775"/>
          </a:xfrm>
          <a:prstGeom prst="rect">
            <a:avLst/>
          </a:prstGeom>
        </p:spPr>
        <p:txBody>
          <a:bodyPr wrap="square">
            <a:spAutoFit/>
          </a:bodyPr>
          <a:lstStyle/>
          <a:p>
            <a:r>
              <a:rPr lang="zh-CN" altLang="en-US" sz="3200" b="1" dirty="0"/>
              <a:t>问题</a:t>
            </a:r>
            <a:r>
              <a:rPr lang="en-US" altLang="zh-CN" sz="3200" b="1" dirty="0"/>
              <a:t>2</a:t>
            </a:r>
            <a:r>
              <a:rPr lang="zh-CN" altLang="en-US" sz="3200" b="1" dirty="0"/>
              <a:t>：自己的文章会被自动排除吗？</a:t>
            </a:r>
          </a:p>
        </p:txBody>
      </p:sp>
      <p:sp>
        <p:nvSpPr>
          <p:cNvPr id="5" name="矩形 4"/>
          <p:cNvSpPr/>
          <p:nvPr/>
        </p:nvSpPr>
        <p:spPr>
          <a:xfrm>
            <a:off x="588854" y="1310325"/>
            <a:ext cx="7405076" cy="5262979"/>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indent="314325" algn="just">
              <a:lnSpc>
                <a:spcPct val="150000"/>
              </a:lnSpc>
              <a:spcAft>
                <a:spcPts val="0"/>
              </a:spcAft>
            </a:pPr>
            <a:r>
              <a:rPr lang="zh-CN" altLang="en-US" sz="3200" b="1" kern="100" dirty="0">
                <a:latin typeface="Calibri" panose="020F0502020204030204" pitchFamily="34" charset="0"/>
                <a:ea typeface="仿宋" panose="02010609060101010101" pitchFamily="49" charset="-122"/>
                <a:cs typeface="Times New Roman" panose="02020603050405020304" pitchFamily="18" charset="0"/>
              </a:rPr>
              <a:t>答：研究生用的是</a:t>
            </a:r>
            <a:r>
              <a:rPr lang="en-US" altLang="zh-CN" sz="3200" b="1" kern="100" dirty="0">
                <a:latin typeface="Calibri" panose="020F0502020204030204" pitchFamily="34" charset="0"/>
                <a:ea typeface="仿宋" panose="02010609060101010101" pitchFamily="49" charset="-122"/>
                <a:cs typeface="Times New Roman" panose="02020603050405020304" pitchFamily="18" charset="0"/>
              </a:rPr>
              <a:t>CNKI</a:t>
            </a:r>
            <a:r>
              <a:rPr lang="zh-CN" altLang="en-US" sz="3200" b="1" kern="100" dirty="0">
                <a:latin typeface="Calibri" panose="020F0502020204030204" pitchFamily="34" charset="0"/>
                <a:ea typeface="仿宋" panose="02010609060101010101" pitchFamily="49" charset="-122"/>
                <a:cs typeface="Times New Roman" panose="02020603050405020304" pitchFamily="18" charset="0"/>
              </a:rPr>
              <a:t>查重，系统会让提交自己的论文，会自动排除；本科生用维普本科生查重板块，系统没有让提交自己的论文，重复率中会包括自引率，但查重报告中会标注引用了哪一篇文章，指导老师会看查重结果，而后人工减掉作者自己发表的文章。</a:t>
            </a:r>
            <a:endParaRPr lang="zh-CN" altLang="zh-CN" sz="3200" b="1" kern="1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6" name="椭圆形标注 5"/>
          <p:cNvSpPr/>
          <p:nvPr/>
        </p:nvSpPr>
        <p:spPr>
          <a:xfrm>
            <a:off x="8748072" y="1791093"/>
            <a:ext cx="2799763" cy="1696823"/>
          </a:xfrm>
          <a:prstGeom prst="wedgeEllipseCallout">
            <a:avLst>
              <a:gd name="adj1" fmla="val -75882"/>
              <a:gd name="adj2" fmla="val 5582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备注：争取自己归纳总结，把自己的想法充分表达，尽量原创，杜绝抄袭。</a:t>
            </a:r>
          </a:p>
        </p:txBody>
      </p:sp>
    </p:spTree>
    <p:extLst>
      <p:ext uri="{BB962C8B-B14F-4D97-AF65-F5344CB8AC3E}">
        <p14:creationId xmlns:p14="http://schemas.microsoft.com/office/powerpoint/2010/main" val="309550090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6D22F896-40B5-4ADD-8801-0D06FADFA095}" type="slidenum">
              <a:rPr lang="en-US" smtClean="0"/>
              <a:t>48</a:t>
            </a:fld>
            <a:endParaRPr lang="en-US" dirty="0"/>
          </a:p>
        </p:txBody>
      </p:sp>
      <p:sp>
        <p:nvSpPr>
          <p:cNvPr id="4" name="矩形 3"/>
          <p:cNvSpPr/>
          <p:nvPr/>
        </p:nvSpPr>
        <p:spPr>
          <a:xfrm>
            <a:off x="588854" y="208568"/>
            <a:ext cx="11345480" cy="1077218"/>
          </a:xfrm>
          <a:prstGeom prst="rect">
            <a:avLst/>
          </a:prstGeom>
        </p:spPr>
        <p:txBody>
          <a:bodyPr wrap="square">
            <a:spAutoFit/>
          </a:bodyPr>
          <a:lstStyle/>
          <a:p>
            <a:r>
              <a:rPr lang="zh-CN" altLang="en-US" sz="3200" b="1" dirty="0"/>
              <a:t>问题</a:t>
            </a:r>
            <a:r>
              <a:rPr lang="en-US" altLang="zh-CN" sz="3200" b="1" dirty="0"/>
              <a:t>3</a:t>
            </a:r>
            <a:r>
              <a:rPr lang="zh-CN" altLang="en-US" sz="3200" b="1" dirty="0"/>
              <a:t>：维普正文引用样式（题录编号）跟我校（作者</a:t>
            </a:r>
            <a:r>
              <a:rPr lang="en-US" altLang="zh-CN" sz="3200" b="1" dirty="0"/>
              <a:t>-</a:t>
            </a:r>
            <a:r>
              <a:rPr lang="zh-CN" altLang="en-US" sz="3200" b="1" dirty="0"/>
              <a:t>年份）有区别会有影响吗？</a:t>
            </a:r>
          </a:p>
        </p:txBody>
      </p:sp>
      <p:sp>
        <p:nvSpPr>
          <p:cNvPr id="5" name="矩形 4"/>
          <p:cNvSpPr/>
          <p:nvPr/>
        </p:nvSpPr>
        <p:spPr>
          <a:xfrm>
            <a:off x="711403" y="1743958"/>
            <a:ext cx="7405076" cy="1569660"/>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indent="314325" algn="just">
              <a:lnSpc>
                <a:spcPct val="150000"/>
              </a:lnSpc>
              <a:spcAft>
                <a:spcPts val="0"/>
              </a:spcAft>
            </a:pPr>
            <a:r>
              <a:rPr lang="zh-CN" altLang="en-US" sz="3200" b="1" kern="100" dirty="0">
                <a:latin typeface="Calibri" panose="020F0502020204030204" pitchFamily="34" charset="0"/>
                <a:ea typeface="仿宋" panose="02010609060101010101" pitchFamily="49" charset="-122"/>
                <a:cs typeface="Times New Roman" panose="02020603050405020304" pitchFamily="18" charset="0"/>
              </a:rPr>
              <a:t>答：没影响，系统会识别，只要大家保证格式规范、统一即可。</a:t>
            </a:r>
            <a:endParaRPr lang="zh-CN" altLang="zh-CN" sz="3200" b="1" kern="100" dirty="0">
              <a:effectLst/>
              <a:latin typeface="Calibri" panose="020F0502020204030204" pitchFamily="34"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72160566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6D22F896-40B5-4ADD-8801-0D06FADFA095}" type="slidenum">
              <a:rPr lang="en-US" smtClean="0"/>
              <a:t>49</a:t>
            </a:fld>
            <a:endParaRPr lang="en-US" dirty="0"/>
          </a:p>
        </p:txBody>
      </p:sp>
      <p:sp>
        <p:nvSpPr>
          <p:cNvPr id="4" name="矩形 3"/>
          <p:cNvSpPr/>
          <p:nvPr/>
        </p:nvSpPr>
        <p:spPr>
          <a:xfrm>
            <a:off x="588854" y="208568"/>
            <a:ext cx="11345480" cy="584775"/>
          </a:xfrm>
          <a:prstGeom prst="rect">
            <a:avLst/>
          </a:prstGeom>
        </p:spPr>
        <p:txBody>
          <a:bodyPr wrap="square">
            <a:spAutoFit/>
          </a:bodyPr>
          <a:lstStyle/>
          <a:p>
            <a:r>
              <a:rPr lang="zh-CN" altLang="en-US" sz="3200" b="1" dirty="0"/>
              <a:t>问题</a:t>
            </a:r>
            <a:r>
              <a:rPr lang="en-US" altLang="zh-CN" sz="3200" b="1" dirty="0"/>
              <a:t>4</a:t>
            </a:r>
            <a:r>
              <a:rPr lang="zh-CN" altLang="en-US" sz="3200" b="1" dirty="0"/>
              <a:t>：参考文献部分的符号到底该怎么写？</a:t>
            </a:r>
          </a:p>
        </p:txBody>
      </p:sp>
      <p:pic>
        <p:nvPicPr>
          <p:cNvPr id="2" name="图片 1"/>
          <p:cNvPicPr>
            <a:picLocks noChangeAspect="1"/>
          </p:cNvPicPr>
          <p:nvPr/>
        </p:nvPicPr>
        <p:blipFill>
          <a:blip r:embed="rId2"/>
          <a:stretch>
            <a:fillRect/>
          </a:stretch>
        </p:blipFill>
        <p:spPr>
          <a:xfrm>
            <a:off x="391327" y="1310326"/>
            <a:ext cx="8289354" cy="3982510"/>
          </a:xfrm>
          <a:prstGeom prst="rect">
            <a:avLst/>
          </a:prstGeom>
          <a:ln>
            <a:solidFill>
              <a:srgbClr val="FF0000"/>
            </a:solidFill>
          </a:ln>
          <a:effectLst>
            <a:innerShdw blurRad="63500" dist="50800" dir="13500000">
              <a:prstClr val="black">
                <a:alpha val="50000"/>
              </a:prstClr>
            </a:innerShdw>
          </a:effectLst>
        </p:spPr>
      </p:pic>
      <p:sp>
        <p:nvSpPr>
          <p:cNvPr id="6" name="椭圆形标注 5"/>
          <p:cNvSpPr/>
          <p:nvPr/>
        </p:nvSpPr>
        <p:spPr>
          <a:xfrm>
            <a:off x="9209985" y="1376314"/>
            <a:ext cx="2799763" cy="2375554"/>
          </a:xfrm>
          <a:prstGeom prst="wedgeEllipseCallout">
            <a:avLst>
              <a:gd name="adj1" fmla="val -67801"/>
              <a:gd name="adj2" fmla="val 5082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备注：</a:t>
            </a:r>
            <a:r>
              <a:rPr lang="en-US" altLang="zh-CN" dirty="0"/>
              <a:t>1.</a:t>
            </a:r>
            <a:r>
              <a:rPr lang="zh-CN" altLang="en-US" dirty="0"/>
              <a:t>所有符号是半角英文状态输入；</a:t>
            </a:r>
            <a:r>
              <a:rPr lang="en-US" altLang="zh-CN" dirty="0"/>
              <a:t>2 </a:t>
            </a:r>
            <a:r>
              <a:rPr lang="zh-CN" altLang="en-US" dirty="0"/>
              <a:t>机构有自己的要求，华农第一行是左顶格，第二行是缩进</a:t>
            </a:r>
            <a:r>
              <a:rPr lang="en-US" altLang="zh-CN" dirty="0"/>
              <a:t>2</a:t>
            </a:r>
            <a:r>
              <a:rPr lang="zh-CN" altLang="en-US" dirty="0"/>
              <a:t>个字符。</a:t>
            </a:r>
          </a:p>
        </p:txBody>
      </p:sp>
    </p:spTree>
    <p:extLst>
      <p:ext uri="{BB962C8B-B14F-4D97-AF65-F5344CB8AC3E}">
        <p14:creationId xmlns:p14="http://schemas.microsoft.com/office/powerpoint/2010/main" val="8908212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605480" y="1429152"/>
            <a:ext cx="10755247" cy="5363564"/>
            <a:chOff x="1744829" y="1524402"/>
            <a:chExt cx="9085166" cy="5363564"/>
          </a:xfrm>
        </p:grpSpPr>
        <p:cxnSp>
          <p:nvCxnSpPr>
            <p:cNvPr id="4" name="i$ḷïďè"/>
            <p:cNvCxnSpPr/>
            <p:nvPr/>
          </p:nvCxnSpPr>
          <p:spPr>
            <a:xfrm>
              <a:off x="3770992" y="3574152"/>
              <a:ext cx="1515028" cy="22458"/>
            </a:xfrm>
            <a:prstGeom prst="line">
              <a:avLst/>
            </a:prstGeom>
            <a:ln w="12700">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5" name="iṥlïďè"/>
            <p:cNvSpPr/>
            <p:nvPr/>
          </p:nvSpPr>
          <p:spPr>
            <a:xfrm>
              <a:off x="1744829" y="2378121"/>
              <a:ext cx="1971725" cy="226848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b="1" dirty="0" smtClean="0">
                  <a:solidFill>
                    <a:srgbClr val="FFFFFF"/>
                  </a:solidFill>
                  <a:hlinkClick r:id="rId3"/>
                </a:rPr>
                <a:t>标准界定</a:t>
              </a:r>
              <a:r>
                <a:rPr lang="en-US" altLang="zh-CN" sz="3600" b="1" dirty="0" smtClean="0">
                  <a:solidFill>
                    <a:srgbClr val="FFFFFF"/>
                  </a:solidFill>
                  <a:hlinkClick r:id="rId3"/>
                </a:rPr>
                <a:t>3</a:t>
              </a:r>
              <a:endParaRPr lang="en-US" altLang="zh-CN" sz="3600" b="1" dirty="0">
                <a:solidFill>
                  <a:srgbClr val="FFFFFF"/>
                </a:solidFill>
              </a:endParaRPr>
            </a:p>
            <a:p>
              <a:pPr algn="ctr"/>
              <a:r>
                <a:rPr lang="zh-CN" altLang="en-US" sz="3600" b="1" dirty="0">
                  <a:solidFill>
                    <a:srgbClr val="FFFFFF"/>
                  </a:solidFill>
                  <a:hlinkClick r:id="rId3"/>
                </a:rPr>
                <a:t>大类</a:t>
              </a:r>
              <a:endParaRPr lang="en-US" altLang="zh-CN" sz="3600" b="1" dirty="0">
                <a:solidFill>
                  <a:srgbClr val="FFFFFF"/>
                </a:solidFill>
              </a:endParaRPr>
            </a:p>
          </p:txBody>
        </p:sp>
        <p:grpSp>
          <p:nvGrpSpPr>
            <p:cNvPr id="6" name="iṡlíḑè"/>
            <p:cNvGrpSpPr/>
            <p:nvPr/>
          </p:nvGrpSpPr>
          <p:grpSpPr>
            <a:xfrm>
              <a:off x="2901672" y="4972464"/>
              <a:ext cx="184428" cy="867773"/>
              <a:chOff x="2901672" y="4909823"/>
              <a:chExt cx="184428" cy="867773"/>
            </a:xfrm>
          </p:grpSpPr>
          <p:sp>
            <p:nvSpPr>
              <p:cNvPr id="29" name="ïṣlîdè"/>
              <p:cNvSpPr/>
              <p:nvPr/>
            </p:nvSpPr>
            <p:spPr>
              <a:xfrm>
                <a:off x="2901672" y="4909823"/>
                <a:ext cx="184428" cy="18442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íśļiḓê"/>
              <p:cNvSpPr/>
              <p:nvPr/>
            </p:nvSpPr>
            <p:spPr>
              <a:xfrm>
                <a:off x="2919687" y="5307417"/>
                <a:ext cx="148398" cy="14839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í$ľidè"/>
              <p:cNvSpPr/>
              <p:nvPr/>
            </p:nvSpPr>
            <p:spPr>
              <a:xfrm>
                <a:off x="2939579" y="5668982"/>
                <a:ext cx="108614" cy="10861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îṩ1îďè"/>
            <p:cNvSpPr/>
            <p:nvPr/>
          </p:nvSpPr>
          <p:spPr>
            <a:xfrm>
              <a:off x="4107999" y="1906378"/>
              <a:ext cx="1210917" cy="3498662"/>
            </a:xfrm>
            <a:custGeom>
              <a:avLst/>
              <a:gdLst>
                <a:gd name="connsiteX0" fmla="*/ 0 w 3657600"/>
                <a:gd name="connsiteY0" fmla="*/ 1828800 h 3657600"/>
                <a:gd name="connsiteX1" fmla="*/ 1828800 w 3657600"/>
                <a:gd name="connsiteY1" fmla="*/ 0 h 3657600"/>
                <a:gd name="connsiteX2" fmla="*/ 3657600 w 3657600"/>
                <a:gd name="connsiteY2" fmla="*/ 1828800 h 3657600"/>
                <a:gd name="connsiteX3" fmla="*/ 1828800 w 3657600"/>
                <a:gd name="connsiteY3" fmla="*/ 3657600 h 3657600"/>
                <a:gd name="connsiteX4" fmla="*/ 0 w 3657600"/>
                <a:gd name="connsiteY4" fmla="*/ 1828800 h 3657600"/>
                <a:gd name="connsiteX0-1" fmla="*/ 3657600 w 3749040"/>
                <a:gd name="connsiteY0-2" fmla="*/ 1828800 h 3657600"/>
                <a:gd name="connsiteX1-3" fmla="*/ 1828800 w 3749040"/>
                <a:gd name="connsiteY1-4" fmla="*/ 3657600 h 3657600"/>
                <a:gd name="connsiteX2-5" fmla="*/ 0 w 3749040"/>
                <a:gd name="connsiteY2-6" fmla="*/ 1828800 h 3657600"/>
                <a:gd name="connsiteX3-7" fmla="*/ 1828800 w 3749040"/>
                <a:gd name="connsiteY3-8" fmla="*/ 0 h 3657600"/>
                <a:gd name="connsiteX4-9" fmla="*/ 3749040 w 3749040"/>
                <a:gd name="connsiteY4-10" fmla="*/ 1920240 h 3657600"/>
                <a:gd name="connsiteX0-11" fmla="*/ 3657600 w 3657600"/>
                <a:gd name="connsiteY0-12" fmla="*/ 1828800 h 3657600"/>
                <a:gd name="connsiteX1-13" fmla="*/ 1828800 w 3657600"/>
                <a:gd name="connsiteY1-14" fmla="*/ 3657600 h 3657600"/>
                <a:gd name="connsiteX2-15" fmla="*/ 0 w 3657600"/>
                <a:gd name="connsiteY2-16" fmla="*/ 1828800 h 3657600"/>
                <a:gd name="connsiteX3-17" fmla="*/ 1828800 w 3657600"/>
                <a:gd name="connsiteY3-18" fmla="*/ 0 h 3657600"/>
                <a:gd name="connsiteX0-19" fmla="*/ 1828800 w 1828800"/>
                <a:gd name="connsiteY0-20" fmla="*/ 3657600 h 3657600"/>
                <a:gd name="connsiteX1-21" fmla="*/ 0 w 1828800"/>
                <a:gd name="connsiteY1-22" fmla="*/ 1828800 h 3657600"/>
                <a:gd name="connsiteX2-23" fmla="*/ 1828800 w 1828800"/>
                <a:gd name="connsiteY2-24" fmla="*/ 0 h 3657600"/>
              </a:gdLst>
              <a:ahLst/>
              <a:cxnLst>
                <a:cxn ang="0">
                  <a:pos x="connsiteX0-1" y="connsiteY0-2"/>
                </a:cxn>
                <a:cxn ang="0">
                  <a:pos x="connsiteX1-3" y="connsiteY1-4"/>
                </a:cxn>
                <a:cxn ang="0">
                  <a:pos x="connsiteX2-5" y="connsiteY2-6"/>
                </a:cxn>
              </a:cxnLst>
              <a:rect l="l" t="t" r="r" b="b"/>
              <a:pathLst>
                <a:path w="1828800" h="3657600">
                  <a:moveTo>
                    <a:pt x="1828800" y="3657600"/>
                  </a:moveTo>
                  <a:cubicBezTo>
                    <a:pt x="818782" y="3657600"/>
                    <a:pt x="0" y="2838818"/>
                    <a:pt x="0" y="1828800"/>
                  </a:cubicBezTo>
                  <a:cubicBezTo>
                    <a:pt x="0" y="818782"/>
                    <a:pt x="818782" y="0"/>
                    <a:pt x="1828800" y="0"/>
                  </a:cubicBezTo>
                </a:path>
              </a:pathLst>
            </a:custGeom>
            <a:noFill/>
            <a:ln>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 </a:t>
              </a:r>
              <a:endParaRPr lang="zh-CN" altLang="en-US" dirty="0"/>
            </a:p>
          </p:txBody>
        </p:sp>
        <p:sp>
          <p:nvSpPr>
            <p:cNvPr id="8" name="iśļiḋè"/>
            <p:cNvSpPr/>
            <p:nvPr/>
          </p:nvSpPr>
          <p:spPr>
            <a:xfrm>
              <a:off x="5382253" y="1658566"/>
              <a:ext cx="1070089" cy="425399"/>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rgbClr val="FFFFFF"/>
                  </a:solidFill>
                </a:rPr>
                <a:t>1</a:t>
              </a:r>
            </a:p>
          </p:txBody>
        </p:sp>
        <p:sp>
          <p:nvSpPr>
            <p:cNvPr id="9" name="ïSḷídê"/>
            <p:cNvSpPr/>
            <p:nvPr/>
          </p:nvSpPr>
          <p:spPr>
            <a:xfrm>
              <a:off x="5373354" y="3351793"/>
              <a:ext cx="1070089" cy="425399"/>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rgbClr val="FFFFFF"/>
                  </a:solidFill>
                </a:rPr>
                <a:t>2</a:t>
              </a:r>
            </a:p>
          </p:txBody>
        </p:sp>
        <p:sp>
          <p:nvSpPr>
            <p:cNvPr id="10" name="îṣlíḓé"/>
            <p:cNvSpPr/>
            <p:nvPr/>
          </p:nvSpPr>
          <p:spPr>
            <a:xfrm>
              <a:off x="5416806" y="5097091"/>
              <a:ext cx="1070089" cy="425399"/>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rgbClr val="FFFFFF"/>
                  </a:solidFill>
                </a:rPr>
                <a:t>3</a:t>
              </a:r>
            </a:p>
          </p:txBody>
        </p:sp>
        <p:grpSp>
          <p:nvGrpSpPr>
            <p:cNvPr id="13" name="i$ļïḍê"/>
            <p:cNvGrpSpPr/>
            <p:nvPr/>
          </p:nvGrpSpPr>
          <p:grpSpPr>
            <a:xfrm>
              <a:off x="6578790" y="1524402"/>
              <a:ext cx="4245207" cy="1315384"/>
              <a:chOff x="6578790" y="1524402"/>
              <a:chExt cx="4245207" cy="1315384"/>
            </a:xfrm>
          </p:grpSpPr>
          <p:cxnSp>
            <p:nvCxnSpPr>
              <p:cNvPr id="26" name="ïs1íḋê"/>
              <p:cNvCxnSpPr/>
              <p:nvPr/>
            </p:nvCxnSpPr>
            <p:spPr>
              <a:xfrm>
                <a:off x="6616700" y="1906378"/>
                <a:ext cx="2936875" cy="0"/>
              </a:xfrm>
              <a:prstGeom prst="line">
                <a:avLst/>
              </a:prstGeom>
              <a:ln w="12700">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27" name="íslîḑè"/>
              <p:cNvSpPr/>
              <p:nvPr/>
            </p:nvSpPr>
            <p:spPr>
              <a:xfrm>
                <a:off x="7224033" y="1524402"/>
                <a:ext cx="2851760"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chorCtr="0">
                <a:spAutoFit/>
              </a:bodyPr>
              <a:lstStyle/>
              <a:p>
                <a:r>
                  <a:rPr lang="zh-CN" altLang="en-US" b="1" dirty="0">
                    <a:solidFill>
                      <a:schemeClr val="tx1"/>
                    </a:solidFill>
                  </a:rPr>
                  <a:t>论文作者学术不端行为类型</a:t>
                </a:r>
                <a:endParaRPr kumimoji="1" lang="en-US" altLang="zh-CN" sz="1600" b="1" dirty="0">
                  <a:solidFill>
                    <a:schemeClr val="tx1"/>
                  </a:solidFill>
                </a:endParaRPr>
              </a:p>
            </p:txBody>
          </p:sp>
          <p:sp>
            <p:nvSpPr>
              <p:cNvPr id="28" name="í$ḷíḓe"/>
              <p:cNvSpPr txBox="1"/>
              <p:nvPr/>
            </p:nvSpPr>
            <p:spPr>
              <a:xfrm>
                <a:off x="6578790" y="1916456"/>
                <a:ext cx="4245207" cy="923330"/>
              </a:xfrm>
              <a:prstGeom prst="rect">
                <a:avLst/>
              </a:prstGeom>
              <a:noFill/>
            </p:spPr>
            <p:txBody>
              <a:bodyPr wrap="square" rtlCol="0">
                <a:spAutoFit/>
              </a:bodyPr>
              <a:lstStyle/>
              <a:p>
                <a:pPr>
                  <a:lnSpc>
                    <a:spcPct val="150000"/>
                  </a:lnSpc>
                </a:pPr>
                <a:r>
                  <a:rPr lang="zh-CN" altLang="en-US" dirty="0"/>
                  <a:t>剽窃、伪造、篡改、不当署名、不当引用、一稿多投、重复发表、违背研究伦理、其他。</a:t>
                </a:r>
                <a:endParaRPr lang="en-US" altLang="zh-CN" sz="1000" dirty="0"/>
              </a:p>
            </p:txBody>
          </p:sp>
        </p:grpSp>
        <p:grpSp>
          <p:nvGrpSpPr>
            <p:cNvPr id="15" name="îṩlïḑé"/>
            <p:cNvGrpSpPr/>
            <p:nvPr/>
          </p:nvGrpSpPr>
          <p:grpSpPr>
            <a:xfrm>
              <a:off x="6584786" y="3097180"/>
              <a:ext cx="4245209" cy="1840407"/>
              <a:chOff x="6584786" y="692118"/>
              <a:chExt cx="4245209" cy="1840407"/>
            </a:xfrm>
          </p:grpSpPr>
          <p:cxnSp>
            <p:nvCxnSpPr>
              <p:cNvPr id="20" name="íṧļîḍé"/>
              <p:cNvCxnSpPr/>
              <p:nvPr/>
            </p:nvCxnSpPr>
            <p:spPr>
              <a:xfrm>
                <a:off x="6584786" y="1169090"/>
                <a:ext cx="3301807" cy="22040"/>
              </a:xfrm>
              <a:prstGeom prst="line">
                <a:avLst/>
              </a:prstGeom>
              <a:ln w="12700">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21" name="ïš1ïḍe"/>
              <p:cNvSpPr/>
              <p:nvPr/>
            </p:nvSpPr>
            <p:spPr>
              <a:xfrm>
                <a:off x="7149309" y="692118"/>
                <a:ext cx="2911093"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chorCtr="0">
                <a:spAutoFit/>
              </a:bodyPr>
              <a:lstStyle/>
              <a:p>
                <a:r>
                  <a:rPr lang="zh-CN" altLang="en-US" b="1" dirty="0">
                    <a:solidFill>
                      <a:schemeClr val="tx1"/>
                    </a:solidFill>
                  </a:rPr>
                  <a:t>审稿专家学术不端行为类型</a:t>
                </a:r>
                <a:endParaRPr kumimoji="1" lang="en-US" altLang="zh-CN" sz="1600" b="1" dirty="0">
                  <a:solidFill>
                    <a:schemeClr val="tx1"/>
                  </a:solidFill>
                </a:endParaRPr>
              </a:p>
            </p:txBody>
          </p:sp>
          <p:sp>
            <p:nvSpPr>
              <p:cNvPr id="22" name="îṧḻíḍe"/>
              <p:cNvSpPr txBox="1"/>
              <p:nvPr/>
            </p:nvSpPr>
            <p:spPr>
              <a:xfrm>
                <a:off x="6584786" y="1193697"/>
                <a:ext cx="4245209" cy="1338828"/>
              </a:xfrm>
              <a:prstGeom prst="rect">
                <a:avLst/>
              </a:prstGeom>
              <a:noFill/>
            </p:spPr>
            <p:txBody>
              <a:bodyPr wrap="square" rtlCol="0">
                <a:spAutoFit/>
              </a:bodyPr>
              <a:lstStyle/>
              <a:p>
                <a:pPr>
                  <a:lnSpc>
                    <a:spcPct val="150000"/>
                  </a:lnSpc>
                </a:pPr>
                <a:r>
                  <a:rPr lang="zh-CN" altLang="en-US" dirty="0"/>
                  <a:t>违背学术道德的评审、干扰评审程序、违反利益冲突规定、违反保密规定、盗用稿件内容、谋取不正当利益、其他等。</a:t>
                </a:r>
                <a:endParaRPr lang="en-US" altLang="zh-CN" sz="1000" dirty="0"/>
              </a:p>
            </p:txBody>
          </p:sp>
        </p:grpSp>
        <p:grpSp>
          <p:nvGrpSpPr>
            <p:cNvPr id="16" name="išļiḓe"/>
            <p:cNvGrpSpPr/>
            <p:nvPr/>
          </p:nvGrpSpPr>
          <p:grpSpPr>
            <a:xfrm>
              <a:off x="6578790" y="5177239"/>
              <a:ext cx="4245207" cy="1710727"/>
              <a:chOff x="6578790" y="1524402"/>
              <a:chExt cx="4245207" cy="1710727"/>
            </a:xfrm>
          </p:grpSpPr>
          <p:cxnSp>
            <p:nvCxnSpPr>
              <p:cNvPr id="17" name="íṣḻíḍé"/>
              <p:cNvCxnSpPr/>
              <p:nvPr/>
            </p:nvCxnSpPr>
            <p:spPr>
              <a:xfrm>
                <a:off x="6616700" y="1906378"/>
                <a:ext cx="2936875" cy="0"/>
              </a:xfrm>
              <a:prstGeom prst="line">
                <a:avLst/>
              </a:prstGeom>
              <a:ln w="12700">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18" name="ïSļîdè"/>
              <p:cNvSpPr/>
              <p:nvPr/>
            </p:nvSpPr>
            <p:spPr>
              <a:xfrm>
                <a:off x="7224033" y="1524402"/>
                <a:ext cx="2466619"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chorCtr="0">
                <a:spAutoFit/>
              </a:bodyPr>
              <a:lstStyle/>
              <a:p>
                <a:r>
                  <a:rPr lang="zh-CN" altLang="en-US" b="1" dirty="0">
                    <a:solidFill>
                      <a:schemeClr val="tx1"/>
                    </a:solidFill>
                  </a:rPr>
                  <a:t>编辑者学术不端行为类型</a:t>
                </a:r>
                <a:endParaRPr kumimoji="1" lang="en-US" altLang="zh-CN" sz="1600" b="1" dirty="0">
                  <a:solidFill>
                    <a:schemeClr val="tx1"/>
                  </a:solidFill>
                </a:endParaRPr>
              </a:p>
            </p:txBody>
          </p:sp>
          <p:sp>
            <p:nvSpPr>
              <p:cNvPr id="19" name="iṣ1îḍé"/>
              <p:cNvSpPr txBox="1"/>
              <p:nvPr/>
            </p:nvSpPr>
            <p:spPr>
              <a:xfrm>
                <a:off x="6578790" y="1896301"/>
                <a:ext cx="4245207" cy="1338828"/>
              </a:xfrm>
              <a:prstGeom prst="rect">
                <a:avLst/>
              </a:prstGeom>
              <a:noFill/>
            </p:spPr>
            <p:txBody>
              <a:bodyPr wrap="square" rtlCol="0">
                <a:spAutoFit/>
              </a:bodyPr>
              <a:lstStyle/>
              <a:p>
                <a:pPr>
                  <a:lnSpc>
                    <a:spcPct val="150000"/>
                  </a:lnSpc>
                </a:pPr>
                <a:r>
                  <a:rPr lang="zh-CN" altLang="en-US" dirty="0"/>
                  <a:t>违背学术和伦理标准提出编辑意见、违反利益冲突规定、违反保密要求、盗用稿件内容、干扰评审、谋取不正当利益、其他等。</a:t>
                </a:r>
                <a:endParaRPr lang="en-US" altLang="zh-CN" sz="1000" dirty="0"/>
              </a:p>
            </p:txBody>
          </p:sp>
        </p:grpSp>
      </p:grpSp>
      <p:sp>
        <p:nvSpPr>
          <p:cNvPr id="32" name="标题 1"/>
          <p:cNvSpPr>
            <a:spLocks noGrp="1"/>
          </p:cNvSpPr>
          <p:nvPr>
            <p:ph type="title"/>
          </p:nvPr>
        </p:nvSpPr>
        <p:spPr>
          <a:xfrm>
            <a:off x="0" y="246513"/>
            <a:ext cx="12339687" cy="1028699"/>
          </a:xfrm>
        </p:spPr>
        <p:txBody>
          <a:bodyPr>
            <a:normAutofit/>
          </a:bodyPr>
          <a:lstStyle/>
          <a:p>
            <a:r>
              <a:rPr lang="en-US" altLang="zh-CN" sz="4900" b="1" dirty="0">
                <a:latin typeface="微软雅黑" panose="020B0503020204020204" pitchFamily="34" charset="-122"/>
                <a:ea typeface="微软雅黑" panose="020B0503020204020204" pitchFamily="34" charset="-122"/>
              </a:rPr>
              <a:t>1.2 </a:t>
            </a:r>
            <a:r>
              <a:rPr lang="zh-CN" altLang="en-US" sz="4900" b="1" dirty="0">
                <a:latin typeface="微软雅黑" panose="020B0503020204020204" pitchFamily="34" charset="-122"/>
                <a:ea typeface="微软雅黑" panose="020B0503020204020204" pitchFamily="34" charset="-122"/>
              </a:rPr>
              <a:t>学术不端的</a:t>
            </a:r>
            <a:r>
              <a:rPr lang="zh-CN" altLang="en-US" sz="4900" b="1" dirty="0" smtClean="0">
                <a:latin typeface="微软雅黑" panose="020B0503020204020204" pitchFamily="34" charset="-122"/>
                <a:ea typeface="微软雅黑" panose="020B0503020204020204" pitchFamily="34" charset="-122"/>
              </a:rPr>
              <a:t>类型</a:t>
            </a:r>
            <a:r>
              <a:rPr lang="zh-CN" altLang="en-US" sz="1600" b="1" dirty="0" smtClean="0">
                <a:latin typeface="微软雅黑" panose="020B0503020204020204" pitchFamily="34" charset="-122"/>
                <a:ea typeface="微软雅黑" panose="020B0503020204020204" pitchFamily="34" charset="-122"/>
              </a:rPr>
              <a:t>（</a:t>
            </a:r>
            <a:r>
              <a:rPr lang="zh-CN" altLang="en-US" sz="1600" dirty="0"/>
              <a:t>学术出版规范（标准）</a:t>
            </a:r>
            <a:r>
              <a:rPr lang="en-US" altLang="zh-CN" sz="1600" dirty="0"/>
              <a:t>——</a:t>
            </a:r>
            <a:r>
              <a:rPr lang="zh-CN" altLang="en-US" sz="1600" dirty="0"/>
              <a:t>期刊学术不端行为界定（</a:t>
            </a:r>
            <a:r>
              <a:rPr lang="en-US" altLang="zh-CN" sz="1600" dirty="0" smtClean="0">
                <a:solidFill>
                  <a:srgbClr val="FF0000"/>
                </a:solidFill>
              </a:rPr>
              <a:t>CY/T174—2019</a:t>
            </a:r>
            <a:r>
              <a:rPr lang="zh-CN" altLang="en-US" sz="1600" b="1" dirty="0" smtClean="0">
                <a:latin typeface="微软雅黑" panose="020B0503020204020204" pitchFamily="34" charset="-122"/>
                <a:ea typeface="微软雅黑" panose="020B0503020204020204" pitchFamily="34" charset="-122"/>
              </a:rPr>
              <a:t>）</a:t>
            </a:r>
            <a:endParaRPr lang="zh-CN" altLang="en-US" sz="1600" b="1" dirty="0">
              <a:solidFill>
                <a:srgbClr val="0523FF"/>
              </a:solidFill>
              <a:latin typeface="微软雅黑" panose="020B0503020204020204" pitchFamily="34" charset="-122"/>
              <a:ea typeface="微软雅黑" panose="020B0503020204020204" pitchFamily="34" charset="-122"/>
            </a:endParaRPr>
          </a:p>
        </p:txBody>
      </p:sp>
    </p:spTree>
    <p:custDataLst>
      <p:tags r:id="rId1"/>
    </p:custData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951225" y="1557739"/>
            <a:ext cx="10689336" cy="3662541"/>
          </a:xfrm>
          <a:prstGeom prst="rect">
            <a:avLst/>
          </a:prstGeom>
          <a:noFill/>
          <a:ln>
            <a:noFill/>
          </a:ln>
        </p:spPr>
        <p:style>
          <a:lnRef idx="0">
            <a:scrgbClr r="0" g="0" b="0"/>
          </a:lnRef>
          <a:fillRef idx="0">
            <a:scrgbClr r="0" g="0" b="0"/>
          </a:fillRef>
          <a:effectRef idx="0">
            <a:scrgbClr r="0" g="0" b="0"/>
          </a:effectRef>
          <a:fontRef idx="minor">
            <a:schemeClr val="accent2"/>
          </a:fontRef>
        </p:style>
        <p:txBody>
          <a:bodyPr wrap="square">
            <a:spAutoFit/>
          </a:bodyPr>
          <a:lstStyle/>
          <a:p>
            <a:r>
              <a:rPr lang="zh-CN" altLang="en-US" sz="3200" dirty="0">
                <a:solidFill>
                  <a:schemeClr val="tx1"/>
                </a:solidFill>
              </a:rPr>
              <a:t>检测系统：</a:t>
            </a:r>
            <a:r>
              <a:rPr lang="zh-CN" altLang="en-US" sz="2400" b="1" dirty="0">
                <a:solidFill>
                  <a:srgbClr val="0523FF"/>
                </a:solidFill>
                <a:latin typeface="楷体" panose="02010609060101010101" pitchFamily="49" charset="-122"/>
                <a:ea typeface="楷体" panose="02010609060101010101" pitchFamily="49" charset="-122"/>
              </a:rPr>
              <a:t>维普的本科生版</a:t>
            </a:r>
            <a:endParaRPr lang="en-US" altLang="zh-CN" sz="2400" dirty="0">
              <a:solidFill>
                <a:schemeClr val="tx1"/>
              </a:solidFill>
              <a:latin typeface="楷体" panose="02010609060101010101" pitchFamily="49" charset="-122"/>
              <a:ea typeface="楷体" panose="02010609060101010101" pitchFamily="49" charset="-122"/>
            </a:endParaRPr>
          </a:p>
          <a:p>
            <a:r>
              <a:rPr lang="zh-CN" altLang="en-US" sz="3200" dirty="0">
                <a:solidFill>
                  <a:schemeClr val="tx1"/>
                </a:solidFill>
              </a:rPr>
              <a:t>检测部分：</a:t>
            </a:r>
            <a:r>
              <a:rPr lang="zh-CN" altLang="en-US" sz="2400" dirty="0">
                <a:solidFill>
                  <a:schemeClr val="tx1"/>
                </a:solidFill>
                <a:latin typeface="楷体" panose="02010609060101010101" pitchFamily="49" charset="-122"/>
                <a:ea typeface="楷体" panose="02010609060101010101" pitchFamily="49" charset="-122"/>
              </a:rPr>
              <a:t>中、英文摘要、正文（前言、材料方法、结果分析、讨论、结</a:t>
            </a:r>
            <a:endParaRPr lang="en-US" altLang="zh-CN" sz="2400" dirty="0">
              <a:solidFill>
                <a:schemeClr val="tx1"/>
              </a:solidFill>
              <a:latin typeface="楷体" panose="02010609060101010101" pitchFamily="49" charset="-122"/>
              <a:ea typeface="楷体" panose="02010609060101010101" pitchFamily="49" charset="-122"/>
            </a:endParaRPr>
          </a:p>
          <a:p>
            <a:r>
              <a:rPr lang="en-US" altLang="zh-CN" sz="2400" dirty="0">
                <a:solidFill>
                  <a:schemeClr val="tx1"/>
                </a:solidFill>
                <a:latin typeface="楷体" panose="02010609060101010101" pitchFamily="49" charset="-122"/>
                <a:ea typeface="楷体" panose="02010609060101010101" pitchFamily="49" charset="-122"/>
              </a:rPr>
              <a:t>              </a:t>
            </a:r>
            <a:r>
              <a:rPr lang="zh-CN" altLang="en-US" sz="2400" dirty="0">
                <a:solidFill>
                  <a:schemeClr val="tx1"/>
                </a:solidFill>
                <a:latin typeface="楷体" panose="02010609060101010101" pitchFamily="49" charset="-122"/>
                <a:ea typeface="楷体" panose="02010609060101010101" pitchFamily="49" charset="-122"/>
              </a:rPr>
              <a:t>论）</a:t>
            </a:r>
            <a:endParaRPr lang="en-US" altLang="zh-CN" sz="2400" dirty="0">
              <a:solidFill>
                <a:schemeClr val="tx1"/>
              </a:solidFill>
              <a:latin typeface="楷体" panose="02010609060101010101" pitchFamily="49" charset="-122"/>
              <a:ea typeface="楷体" panose="02010609060101010101" pitchFamily="49" charset="-122"/>
            </a:endParaRPr>
          </a:p>
          <a:p>
            <a:r>
              <a:rPr lang="zh-CN" altLang="en-US" sz="3200" dirty="0">
                <a:solidFill>
                  <a:schemeClr val="tx1"/>
                </a:solidFill>
              </a:rPr>
              <a:t>对参考文献的要求：</a:t>
            </a:r>
            <a:r>
              <a:rPr lang="en-US" altLang="zh-CN" sz="2400" dirty="0">
                <a:solidFill>
                  <a:schemeClr val="tx1"/>
                </a:solidFill>
                <a:latin typeface="楷体" panose="02010609060101010101" pitchFamily="49" charset="-122"/>
                <a:ea typeface="楷体" panose="02010609060101010101" pitchFamily="49" charset="-122"/>
              </a:rPr>
              <a:t>1.</a:t>
            </a:r>
            <a:r>
              <a:rPr lang="zh-CN" altLang="en-US" sz="2400" dirty="0">
                <a:solidFill>
                  <a:schemeClr val="tx1"/>
                </a:solidFill>
                <a:latin typeface="楷体" panose="02010609060101010101" pitchFamily="49" charset="-122"/>
                <a:ea typeface="楷体" panose="02010609060101010101" pitchFamily="49" charset="-122"/>
              </a:rPr>
              <a:t>在正文中正确标注；</a:t>
            </a:r>
            <a:r>
              <a:rPr lang="en-US" altLang="zh-CN" sz="2400" dirty="0">
                <a:solidFill>
                  <a:schemeClr val="tx1"/>
                </a:solidFill>
                <a:latin typeface="楷体" panose="02010609060101010101" pitchFamily="49" charset="-122"/>
                <a:ea typeface="楷体" panose="02010609060101010101" pitchFamily="49" charset="-122"/>
              </a:rPr>
              <a:t>2.</a:t>
            </a:r>
            <a:r>
              <a:rPr lang="zh-CN" altLang="en-US" sz="2400" dirty="0">
                <a:solidFill>
                  <a:schemeClr val="tx1"/>
                </a:solidFill>
                <a:latin typeface="楷体" panose="02010609060101010101" pitchFamily="49" charset="-122"/>
                <a:ea typeface="楷体" panose="02010609060101010101" pitchFamily="49" charset="-122"/>
              </a:rPr>
              <a:t>在文末参考文献部分按国</a:t>
            </a:r>
            <a:endParaRPr lang="en-US" altLang="zh-CN" sz="2400" dirty="0">
              <a:solidFill>
                <a:schemeClr val="tx1"/>
              </a:solidFill>
              <a:latin typeface="楷体" panose="02010609060101010101" pitchFamily="49" charset="-122"/>
              <a:ea typeface="楷体" panose="02010609060101010101" pitchFamily="49" charset="-122"/>
            </a:endParaRPr>
          </a:p>
          <a:p>
            <a:r>
              <a:rPr lang="en-US" altLang="zh-CN" sz="2400" dirty="0">
                <a:solidFill>
                  <a:schemeClr val="tx1"/>
                </a:solidFill>
                <a:latin typeface="楷体" panose="02010609060101010101" pitchFamily="49" charset="-122"/>
                <a:ea typeface="楷体" panose="02010609060101010101" pitchFamily="49" charset="-122"/>
              </a:rPr>
              <a:t>              </a:t>
            </a:r>
            <a:r>
              <a:rPr lang="zh-CN" altLang="en-US" sz="2400" dirty="0">
                <a:solidFill>
                  <a:schemeClr val="tx1"/>
                </a:solidFill>
                <a:latin typeface="楷体" panose="02010609060101010101" pitchFamily="49" charset="-122"/>
                <a:ea typeface="楷体" panose="02010609060101010101" pitchFamily="49" charset="-122"/>
              </a:rPr>
              <a:t>标规范地表达。（在文献管理软件中把要引用的文献字段补全，</a:t>
            </a:r>
            <a:endParaRPr lang="en-US" altLang="zh-CN" sz="2400" dirty="0">
              <a:solidFill>
                <a:schemeClr val="tx1"/>
              </a:solidFill>
              <a:latin typeface="楷体" panose="02010609060101010101" pitchFamily="49" charset="-122"/>
              <a:ea typeface="楷体" panose="02010609060101010101" pitchFamily="49" charset="-122"/>
            </a:endParaRPr>
          </a:p>
          <a:p>
            <a:r>
              <a:rPr lang="en-US" altLang="zh-CN" sz="2400" dirty="0">
                <a:solidFill>
                  <a:schemeClr val="tx1"/>
                </a:solidFill>
                <a:latin typeface="楷体" panose="02010609060101010101" pitchFamily="49" charset="-122"/>
                <a:ea typeface="楷体" panose="02010609060101010101" pitchFamily="49" charset="-122"/>
              </a:rPr>
              <a:t>      </a:t>
            </a:r>
            <a:r>
              <a:rPr lang="zh-CN" altLang="en-US" sz="2400" dirty="0">
                <a:solidFill>
                  <a:schemeClr val="tx1"/>
                </a:solidFill>
                <a:latin typeface="楷体" panose="02010609060101010101" pitchFamily="49" charset="-122"/>
                <a:ea typeface="楷体" panose="02010609060101010101" pitchFamily="49" charset="-122"/>
              </a:rPr>
              <a:t>        构建样式自动生成参考文献）</a:t>
            </a:r>
            <a:r>
              <a:rPr lang="en-US" altLang="zh-CN" sz="3200" dirty="0">
                <a:solidFill>
                  <a:schemeClr val="tx1"/>
                </a:solidFill>
              </a:rPr>
              <a:t>  </a:t>
            </a:r>
          </a:p>
          <a:p>
            <a:r>
              <a:rPr lang="zh-CN" altLang="en-US" sz="3200" dirty="0">
                <a:solidFill>
                  <a:schemeClr val="tx1"/>
                </a:solidFill>
              </a:rPr>
              <a:t>华农相似性检测</a:t>
            </a:r>
            <a:r>
              <a:rPr lang="zh-CN" altLang="en-US" sz="2400" b="1" dirty="0">
                <a:solidFill>
                  <a:schemeClr val="tx1"/>
                </a:solidFill>
                <a:latin typeface="楷体" panose="02010609060101010101" pitchFamily="49" charset="-122"/>
                <a:ea typeface="楷体" panose="02010609060101010101" pitchFamily="49" charset="-122"/>
              </a:rPr>
              <a:t>（本科生院）</a:t>
            </a:r>
            <a:r>
              <a:rPr lang="zh-CN" altLang="en-US" sz="3200" dirty="0">
                <a:solidFill>
                  <a:schemeClr val="tx1"/>
                </a:solidFill>
              </a:rPr>
              <a:t>：</a:t>
            </a:r>
            <a:r>
              <a:rPr lang="en-US" altLang="zh-CN" sz="2400" dirty="0">
                <a:solidFill>
                  <a:srgbClr val="0523FF"/>
                </a:solidFill>
                <a:latin typeface="楷体" panose="02010609060101010101" pitchFamily="49" charset="-122"/>
                <a:ea typeface="楷体" panose="02010609060101010101" pitchFamily="49" charset="-122"/>
              </a:rPr>
              <a:t>&gt;50%</a:t>
            </a:r>
            <a:r>
              <a:rPr lang="zh-CN" altLang="en-US" sz="2400" dirty="0">
                <a:solidFill>
                  <a:schemeClr val="tx1"/>
                </a:solidFill>
                <a:latin typeface="楷体" panose="02010609060101010101" pitchFamily="49" charset="-122"/>
                <a:ea typeface="楷体" panose="02010609060101010101" pitchFamily="49" charset="-122"/>
              </a:rPr>
              <a:t>（不合格）；</a:t>
            </a:r>
            <a:r>
              <a:rPr lang="en-US" altLang="zh-CN" sz="2400" dirty="0">
                <a:solidFill>
                  <a:srgbClr val="0523FF"/>
                </a:solidFill>
                <a:latin typeface="楷体" panose="02010609060101010101" pitchFamily="49" charset="-122"/>
                <a:ea typeface="楷体" panose="02010609060101010101" pitchFamily="49" charset="-122"/>
              </a:rPr>
              <a:t>30%-50%</a:t>
            </a:r>
            <a:r>
              <a:rPr lang="zh-CN" altLang="en-US" sz="2400" dirty="0">
                <a:solidFill>
                  <a:schemeClr val="tx1"/>
                </a:solidFill>
                <a:latin typeface="楷体" panose="02010609060101010101" pitchFamily="49" charset="-122"/>
                <a:ea typeface="楷体" panose="02010609060101010101" pitchFamily="49" charset="-122"/>
              </a:rPr>
              <a:t>（</a:t>
            </a:r>
            <a:r>
              <a:rPr lang="zh-CN" altLang="en-US" dirty="0"/>
              <a:t>经学生本人书面陈述和导师审核同意后，由学院学位评定委员会认定是否通过检测</a:t>
            </a:r>
            <a:r>
              <a:rPr lang="zh-CN" altLang="en-US" sz="2400" dirty="0">
                <a:solidFill>
                  <a:schemeClr val="tx1"/>
                </a:solidFill>
                <a:latin typeface="楷体" panose="02010609060101010101" pitchFamily="49" charset="-122"/>
                <a:ea typeface="楷体" panose="02010609060101010101" pitchFamily="49" charset="-122"/>
              </a:rPr>
              <a:t>）；</a:t>
            </a:r>
            <a:r>
              <a:rPr lang="en-US" altLang="zh-CN" sz="2400" dirty="0">
                <a:solidFill>
                  <a:schemeClr val="tx1"/>
                </a:solidFill>
                <a:latin typeface="楷体" panose="02010609060101010101" pitchFamily="49" charset="-122"/>
                <a:ea typeface="楷体" panose="02010609060101010101" pitchFamily="49" charset="-122"/>
              </a:rPr>
              <a:t> </a:t>
            </a:r>
            <a:r>
              <a:rPr lang="en-US" altLang="zh-CN" sz="2400" dirty="0">
                <a:solidFill>
                  <a:srgbClr val="0523FF"/>
                </a:solidFill>
                <a:latin typeface="楷体" panose="02010609060101010101" pitchFamily="49" charset="-122"/>
                <a:ea typeface="楷体" panose="02010609060101010101" pitchFamily="49" charset="-122"/>
              </a:rPr>
              <a:t>30%≤</a:t>
            </a:r>
            <a:r>
              <a:rPr lang="zh-CN" altLang="en-US" sz="2400" dirty="0">
                <a:solidFill>
                  <a:schemeClr val="tx1"/>
                </a:solidFill>
                <a:latin typeface="楷体" panose="02010609060101010101" pitchFamily="49" charset="-122"/>
                <a:ea typeface="楷体" panose="02010609060101010101" pitchFamily="49" charset="-122"/>
              </a:rPr>
              <a:t>（合格）</a:t>
            </a:r>
            <a:endParaRPr lang="en-US" altLang="zh-CN" sz="2400" b="1" dirty="0">
              <a:solidFill>
                <a:schemeClr val="tx1"/>
              </a:solidFill>
              <a:latin typeface="楷体" panose="02010609060101010101" pitchFamily="49" charset="-122"/>
              <a:ea typeface="楷体" panose="02010609060101010101" pitchFamily="49" charset="-122"/>
            </a:endParaRPr>
          </a:p>
        </p:txBody>
      </p:sp>
      <p:sp>
        <p:nvSpPr>
          <p:cNvPr id="13" name="矩形 12"/>
          <p:cNvSpPr/>
          <p:nvPr/>
        </p:nvSpPr>
        <p:spPr>
          <a:xfrm>
            <a:off x="856435" y="236483"/>
            <a:ext cx="9212778" cy="769441"/>
          </a:xfrm>
          <a:prstGeom prst="rect">
            <a:avLst/>
          </a:prstGeom>
        </p:spPr>
        <p:txBody>
          <a:bodyPr wrap="none">
            <a:spAutoFit/>
          </a:bodyPr>
          <a:lstStyle/>
          <a:p>
            <a:r>
              <a:rPr lang="zh-CN" altLang="en-US" sz="4400" b="1" dirty="0">
                <a:latin typeface="微软雅黑" panose="020B0503020204020204" pitchFamily="34" charset="-122"/>
                <a:ea typeface="微软雅黑" panose="020B0503020204020204" pitchFamily="34" charset="-122"/>
                <a:cs typeface="+mj-cs"/>
                <a:sym typeface="微软雅黑" panose="020B0503020204020204" pitchFamily="34" charset="-122"/>
              </a:rPr>
              <a:t>华南农业大学对本科毕业论文的要求</a:t>
            </a:r>
          </a:p>
        </p:txBody>
      </p:sp>
    </p:spTree>
    <p:extLst>
      <p:ext uri="{BB962C8B-B14F-4D97-AF65-F5344CB8AC3E}">
        <p14:creationId xmlns:p14="http://schemas.microsoft.com/office/powerpoint/2010/main" val="210484964"/>
      </p:ext>
    </p:extLst>
  </p:cSld>
  <p:clrMapOvr>
    <a:masterClrMapping/>
  </p:clrMapOvr>
  <p:transition spd="slow" advTm="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iterate type="lt">
                                    <p:tmPct val="10000"/>
                                  </p:iterate>
                                  <p:childTnLst>
                                    <p:set>
                                      <p:cBhvr>
                                        <p:cTn id="6" dur="1" fill="hold">
                                          <p:stCondLst>
                                            <p:cond delay="0"/>
                                          </p:stCondLst>
                                        </p:cTn>
                                        <p:tgtEl>
                                          <p:spTgt spid="13"/>
                                        </p:tgtEl>
                                        <p:attrNameLst>
                                          <p:attrName>style.visibility</p:attrName>
                                        </p:attrNameLst>
                                      </p:cBhvr>
                                      <p:to>
                                        <p:strVal val="visible"/>
                                      </p:to>
                                    </p:set>
                                    <p:anim calcmode="lin" valueType="num">
                                      <p:cBhvr additive="base">
                                        <p:cTn id="7" dur="600" fill="hold"/>
                                        <p:tgtEl>
                                          <p:spTgt spid="13"/>
                                        </p:tgtEl>
                                        <p:attrNameLst>
                                          <p:attrName>ppt_x</p:attrName>
                                        </p:attrNameLst>
                                      </p:cBhvr>
                                      <p:tavLst>
                                        <p:tav tm="0">
                                          <p:val>
                                            <p:strVal val="1+#ppt_w/2"/>
                                          </p:val>
                                        </p:tav>
                                        <p:tav tm="100000">
                                          <p:val>
                                            <p:strVal val="#ppt_x"/>
                                          </p:val>
                                        </p:tav>
                                      </p:tavLst>
                                    </p:anim>
                                    <p:anim calcmode="lin" valueType="num">
                                      <p:cBhvr additive="base">
                                        <p:cTn id="8" dur="6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669925" y="1305791"/>
            <a:ext cx="10596656" cy="4893647"/>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wrap="square">
            <a:spAutoFit/>
          </a:bodyPr>
          <a:lstStyle/>
          <a:p>
            <a:r>
              <a:rPr lang="zh-CN" altLang="en-US" sz="3200" dirty="0">
                <a:solidFill>
                  <a:schemeClr val="tx1"/>
                </a:solidFill>
              </a:rPr>
              <a:t>摘要：</a:t>
            </a:r>
            <a:r>
              <a:rPr lang="zh-CN" altLang="en-US" sz="2400" dirty="0">
                <a:solidFill>
                  <a:schemeClr val="tx1"/>
                </a:solidFill>
                <a:latin typeface="楷体" panose="02010609060101010101" pitchFamily="49" charset="-122"/>
                <a:ea typeface="楷体" panose="02010609060101010101" pitchFamily="49" charset="-122"/>
              </a:rPr>
              <a:t>对内容不加注释和评论的简单陈述。研究目的、方法、结果和结论。</a:t>
            </a:r>
            <a:endParaRPr lang="en-US" altLang="zh-CN" sz="2400" dirty="0">
              <a:solidFill>
                <a:schemeClr val="tx1"/>
              </a:solidFill>
              <a:latin typeface="楷体" panose="02010609060101010101" pitchFamily="49" charset="-122"/>
              <a:ea typeface="楷体" panose="02010609060101010101" pitchFamily="49" charset="-122"/>
            </a:endParaRPr>
          </a:p>
          <a:p>
            <a:r>
              <a:rPr lang="zh-CN" altLang="en-US" sz="3200" dirty="0">
                <a:solidFill>
                  <a:schemeClr val="tx1"/>
                </a:solidFill>
              </a:rPr>
              <a:t>前言：</a:t>
            </a:r>
            <a:r>
              <a:rPr lang="zh-CN" altLang="en-US" sz="2400" dirty="0">
                <a:solidFill>
                  <a:schemeClr val="tx1"/>
                </a:solidFill>
                <a:latin typeface="楷体" panose="02010609060101010101" pitchFamily="49" charset="-122"/>
                <a:ea typeface="楷体" panose="02010609060101010101" pitchFamily="49" charset="-122"/>
              </a:rPr>
              <a:t>前人的研究成果，已经解决的问题，并适当加以评价或比较；指出前</a:t>
            </a:r>
            <a:endParaRPr lang="en-US" altLang="zh-CN" sz="2400" dirty="0">
              <a:solidFill>
                <a:schemeClr val="tx1"/>
              </a:solidFill>
              <a:latin typeface="楷体" panose="02010609060101010101" pitchFamily="49" charset="-122"/>
              <a:ea typeface="楷体" panose="02010609060101010101" pitchFamily="49" charset="-122"/>
            </a:endParaRPr>
          </a:p>
          <a:p>
            <a:r>
              <a:rPr lang="en-US" altLang="zh-CN" sz="2400" dirty="0">
                <a:solidFill>
                  <a:schemeClr val="tx1"/>
                </a:solidFill>
                <a:latin typeface="楷体" panose="02010609060101010101" pitchFamily="49" charset="-122"/>
                <a:ea typeface="楷体" panose="02010609060101010101" pitchFamily="49" charset="-122"/>
              </a:rPr>
              <a:t>        </a:t>
            </a:r>
            <a:r>
              <a:rPr lang="zh-CN" altLang="en-US" sz="2400" dirty="0">
                <a:solidFill>
                  <a:schemeClr val="tx1"/>
                </a:solidFill>
                <a:latin typeface="楷体" panose="02010609060101010101" pitchFamily="49" charset="-122"/>
                <a:ea typeface="楷体" panose="02010609060101010101" pitchFamily="49" charset="-122"/>
              </a:rPr>
              <a:t>人尚未解决的问题，留下的技术空白，提出新问题、解决这些新问题</a:t>
            </a:r>
            <a:endParaRPr lang="en-US" altLang="zh-CN" sz="2400" dirty="0">
              <a:solidFill>
                <a:schemeClr val="tx1"/>
              </a:solidFill>
              <a:latin typeface="楷体" panose="02010609060101010101" pitchFamily="49" charset="-122"/>
              <a:ea typeface="楷体" panose="02010609060101010101" pitchFamily="49" charset="-122"/>
            </a:endParaRPr>
          </a:p>
          <a:p>
            <a:r>
              <a:rPr lang="en-US" altLang="zh-CN" sz="2400" dirty="0">
                <a:solidFill>
                  <a:schemeClr val="tx1"/>
                </a:solidFill>
                <a:latin typeface="楷体" panose="02010609060101010101" pitchFamily="49" charset="-122"/>
                <a:ea typeface="楷体" panose="02010609060101010101" pitchFamily="49" charset="-122"/>
              </a:rPr>
              <a:t>        </a:t>
            </a:r>
            <a:r>
              <a:rPr lang="zh-CN" altLang="en-US" sz="2400" dirty="0">
                <a:solidFill>
                  <a:schemeClr val="tx1"/>
                </a:solidFill>
                <a:latin typeface="楷体" panose="02010609060101010101" pitchFamily="49" charset="-122"/>
                <a:ea typeface="楷体" panose="02010609060101010101" pitchFamily="49" charset="-122"/>
              </a:rPr>
              <a:t>的新方法、新思路，从而引出自己研究课题的动机与意义；说明自己</a:t>
            </a:r>
            <a:endParaRPr lang="en-US" altLang="zh-CN" sz="2400" dirty="0">
              <a:solidFill>
                <a:schemeClr val="tx1"/>
              </a:solidFill>
              <a:latin typeface="楷体" panose="02010609060101010101" pitchFamily="49" charset="-122"/>
              <a:ea typeface="楷体" panose="02010609060101010101" pitchFamily="49" charset="-122"/>
            </a:endParaRPr>
          </a:p>
          <a:p>
            <a:r>
              <a:rPr lang="en-US" altLang="zh-CN" sz="2400" dirty="0">
                <a:solidFill>
                  <a:schemeClr val="tx1"/>
                </a:solidFill>
                <a:latin typeface="楷体" panose="02010609060101010101" pitchFamily="49" charset="-122"/>
                <a:ea typeface="楷体" panose="02010609060101010101" pitchFamily="49" charset="-122"/>
              </a:rPr>
              <a:t>        </a:t>
            </a:r>
            <a:r>
              <a:rPr lang="zh-CN" altLang="en-US" sz="2400" dirty="0">
                <a:solidFill>
                  <a:schemeClr val="tx1"/>
                </a:solidFill>
                <a:latin typeface="楷体" panose="02010609060101010101" pitchFamily="49" charset="-122"/>
                <a:ea typeface="楷体" panose="02010609060101010101" pitchFamily="49" charset="-122"/>
              </a:rPr>
              <a:t>研究课题的目的（</a:t>
            </a:r>
            <a:r>
              <a:rPr lang="zh-CN" altLang="en-US" sz="2400" b="1" dirty="0">
                <a:solidFill>
                  <a:srgbClr val="0523FF"/>
                </a:solidFill>
                <a:latin typeface="楷体" panose="02010609060101010101" pitchFamily="49" charset="-122"/>
                <a:ea typeface="楷体" panose="02010609060101010101" pitchFamily="49" charset="-122"/>
              </a:rPr>
              <a:t>这部分极其容易重复</a:t>
            </a:r>
            <a:r>
              <a:rPr lang="zh-CN" altLang="en-US" sz="2400" dirty="0">
                <a:solidFill>
                  <a:schemeClr val="tx1"/>
                </a:solidFill>
                <a:latin typeface="楷体" panose="02010609060101010101" pitchFamily="49" charset="-122"/>
                <a:ea typeface="楷体" panose="02010609060101010101" pitchFamily="49" charset="-122"/>
              </a:rPr>
              <a:t>）</a:t>
            </a:r>
            <a:endParaRPr lang="en-US" altLang="zh-CN" sz="2400" dirty="0">
              <a:solidFill>
                <a:schemeClr val="tx1"/>
              </a:solidFill>
              <a:latin typeface="楷体" panose="02010609060101010101" pitchFamily="49" charset="-122"/>
              <a:ea typeface="楷体" panose="02010609060101010101" pitchFamily="49" charset="-122"/>
            </a:endParaRPr>
          </a:p>
          <a:p>
            <a:r>
              <a:rPr lang="zh-CN" altLang="en-US" sz="3200" dirty="0">
                <a:solidFill>
                  <a:schemeClr val="tx1"/>
                </a:solidFill>
              </a:rPr>
              <a:t>材料与方法：</a:t>
            </a:r>
            <a:r>
              <a:rPr lang="zh-CN" altLang="en-US" sz="2400" dirty="0">
                <a:solidFill>
                  <a:schemeClr val="tx1"/>
                </a:solidFill>
                <a:latin typeface="楷体" panose="02010609060101010101" pitchFamily="49" charset="-122"/>
                <a:ea typeface="楷体" panose="02010609060101010101" pitchFamily="49" charset="-122"/>
              </a:rPr>
              <a:t>方法都是已有的、既定的，该部分也</a:t>
            </a:r>
            <a:r>
              <a:rPr lang="zh-CN" altLang="en-US" sz="2400" b="1" dirty="0">
                <a:solidFill>
                  <a:srgbClr val="0523FF"/>
                </a:solidFill>
                <a:latin typeface="楷体" panose="02010609060101010101" pitchFamily="49" charset="-122"/>
                <a:ea typeface="楷体" panose="02010609060101010101" pitchFamily="49" charset="-122"/>
              </a:rPr>
              <a:t>极其容易重复</a:t>
            </a:r>
            <a:r>
              <a:rPr lang="zh-CN" altLang="en-US" sz="2400" dirty="0" smtClean="0">
                <a:solidFill>
                  <a:schemeClr val="tx1"/>
                </a:solidFill>
                <a:latin typeface="楷体" panose="02010609060101010101" pitchFamily="49" charset="-122"/>
                <a:ea typeface="楷体" panose="02010609060101010101" pitchFamily="49" charset="-122"/>
              </a:rPr>
              <a:t>。研究生</a:t>
            </a:r>
            <a:endParaRPr lang="en-US" altLang="zh-CN" sz="2400" dirty="0" smtClean="0">
              <a:solidFill>
                <a:schemeClr val="tx1"/>
              </a:solidFill>
              <a:latin typeface="楷体" panose="02010609060101010101" pitchFamily="49" charset="-122"/>
              <a:ea typeface="楷体" panose="02010609060101010101" pitchFamily="49" charset="-122"/>
            </a:endParaRPr>
          </a:p>
          <a:p>
            <a:r>
              <a:rPr lang="en-US" altLang="zh-CN" sz="2400" dirty="0">
                <a:solidFill>
                  <a:schemeClr val="tx1"/>
                </a:solidFill>
                <a:latin typeface="楷体" panose="02010609060101010101" pitchFamily="49" charset="-122"/>
                <a:ea typeface="楷体" panose="02010609060101010101" pitchFamily="49" charset="-122"/>
              </a:rPr>
              <a:t> </a:t>
            </a:r>
            <a:r>
              <a:rPr lang="en-US" altLang="zh-CN" sz="2400" dirty="0" smtClean="0">
                <a:solidFill>
                  <a:schemeClr val="tx1"/>
                </a:solidFill>
                <a:latin typeface="楷体" panose="02010609060101010101" pitchFamily="49" charset="-122"/>
                <a:ea typeface="楷体" panose="02010609060101010101" pitchFamily="49" charset="-122"/>
              </a:rPr>
              <a:t>       </a:t>
            </a:r>
            <a:r>
              <a:rPr lang="zh-CN" altLang="en-US" sz="2400" dirty="0" smtClean="0">
                <a:solidFill>
                  <a:schemeClr val="tx1"/>
                </a:solidFill>
                <a:latin typeface="楷体" panose="02010609060101010101" pitchFamily="49" charset="-122"/>
                <a:ea typeface="楷体" panose="02010609060101010101" pitchFamily="49" charset="-122"/>
              </a:rPr>
              <a:t>论文送检内容</a:t>
            </a:r>
            <a:r>
              <a:rPr lang="zh-CN" altLang="en-US" sz="2400" b="1" dirty="0" smtClean="0">
                <a:solidFill>
                  <a:schemeClr val="tx1"/>
                </a:solidFill>
                <a:latin typeface="楷体" panose="02010609060101010101" pitchFamily="49" charset="-122"/>
                <a:ea typeface="楷体" panose="02010609060101010101" pitchFamily="49" charset="-122"/>
              </a:rPr>
              <a:t>不包括</a:t>
            </a:r>
            <a:r>
              <a:rPr lang="zh-CN" altLang="en-US" sz="2400" dirty="0" smtClean="0">
                <a:solidFill>
                  <a:schemeClr val="tx1"/>
                </a:solidFill>
                <a:latin typeface="楷体" panose="02010609060101010101" pitchFamily="49" charset="-122"/>
                <a:ea typeface="楷体" panose="02010609060101010101" pitchFamily="49" charset="-122"/>
              </a:rPr>
              <a:t>这</a:t>
            </a:r>
            <a:r>
              <a:rPr lang="zh-CN" altLang="en-US" sz="2400" dirty="0" smtClean="0">
                <a:solidFill>
                  <a:schemeClr val="tx1"/>
                </a:solidFill>
                <a:latin typeface="楷体" panose="02010609060101010101" pitchFamily="49" charset="-122"/>
                <a:ea typeface="楷体" panose="02010609060101010101" pitchFamily="49" charset="-122"/>
              </a:rPr>
              <a:t>一部分。</a:t>
            </a:r>
            <a:endParaRPr lang="en-US" altLang="zh-CN" sz="2400" dirty="0">
              <a:solidFill>
                <a:schemeClr val="tx1"/>
              </a:solidFill>
              <a:latin typeface="楷体" panose="02010609060101010101" pitchFamily="49" charset="-122"/>
              <a:ea typeface="楷体" panose="02010609060101010101" pitchFamily="49" charset="-122"/>
            </a:endParaRPr>
          </a:p>
          <a:p>
            <a:r>
              <a:rPr lang="zh-CN" altLang="en-US" sz="3200" dirty="0">
                <a:solidFill>
                  <a:schemeClr val="tx1"/>
                </a:solidFill>
              </a:rPr>
              <a:t>结果与分析：</a:t>
            </a:r>
            <a:r>
              <a:rPr lang="zh-CN" altLang="en-US" sz="2400" dirty="0">
                <a:solidFill>
                  <a:schemeClr val="tx1"/>
                </a:solidFill>
                <a:latin typeface="楷体" panose="02010609060101010101" pitchFamily="49" charset="-122"/>
                <a:ea typeface="楷体" panose="02010609060101010101" pitchFamily="49" charset="-122"/>
              </a:rPr>
              <a:t>实验结果客观阐述，</a:t>
            </a:r>
            <a:r>
              <a:rPr lang="zh-CN" altLang="en-US" sz="2400" b="1" dirty="0">
                <a:solidFill>
                  <a:srgbClr val="0523FF"/>
                </a:solidFill>
                <a:latin typeface="楷体" panose="02010609060101010101" pitchFamily="49" charset="-122"/>
                <a:ea typeface="楷体" panose="02010609060101010101" pitchFamily="49" charset="-122"/>
              </a:rPr>
              <a:t>不容易重复</a:t>
            </a:r>
            <a:endParaRPr lang="en-US" altLang="zh-CN" sz="2400" b="1" dirty="0">
              <a:solidFill>
                <a:srgbClr val="0523FF"/>
              </a:solidFill>
              <a:latin typeface="楷体" panose="02010609060101010101" pitchFamily="49" charset="-122"/>
              <a:ea typeface="楷体" panose="02010609060101010101" pitchFamily="49" charset="-122"/>
            </a:endParaRPr>
          </a:p>
          <a:p>
            <a:r>
              <a:rPr lang="zh-CN" altLang="en-US" sz="3200" dirty="0">
                <a:solidFill>
                  <a:schemeClr val="tx1"/>
                </a:solidFill>
              </a:rPr>
              <a:t>讨论：</a:t>
            </a:r>
            <a:r>
              <a:rPr lang="zh-CN" altLang="en-US" sz="2400" dirty="0">
                <a:solidFill>
                  <a:schemeClr val="tx1"/>
                </a:solidFill>
                <a:latin typeface="楷体" panose="02010609060101010101" pitchFamily="49" charset="-122"/>
                <a:ea typeface="楷体" panose="02010609060101010101" pitchFamily="49" charset="-122"/>
              </a:rPr>
              <a:t>解释现象、阐述观点</a:t>
            </a:r>
            <a:r>
              <a:rPr lang="en-US" altLang="zh-CN" sz="2400" dirty="0">
                <a:solidFill>
                  <a:schemeClr val="tx1"/>
                </a:solidFill>
                <a:latin typeface="楷体" panose="02010609060101010101" pitchFamily="49" charset="-122"/>
                <a:ea typeface="楷体" panose="02010609060101010101" pitchFamily="49" charset="-122"/>
              </a:rPr>
              <a:t>,</a:t>
            </a:r>
            <a:r>
              <a:rPr lang="zh-CN" altLang="en-US" sz="2400" dirty="0">
                <a:solidFill>
                  <a:schemeClr val="tx1"/>
                </a:solidFill>
                <a:latin typeface="楷体" panose="02010609060101010101" pitchFamily="49" charset="-122"/>
                <a:ea typeface="楷体" panose="02010609060101010101" pitchFamily="49" charset="-122"/>
              </a:rPr>
              <a:t>说明您的调查</a:t>
            </a:r>
            <a:r>
              <a:rPr lang="en-US" altLang="zh-CN" sz="2400" dirty="0">
                <a:solidFill>
                  <a:schemeClr val="tx1"/>
                </a:solidFill>
                <a:latin typeface="楷体" panose="02010609060101010101" pitchFamily="49" charset="-122"/>
                <a:ea typeface="楷体" panose="02010609060101010101" pitchFamily="49" charset="-122"/>
              </a:rPr>
              <a:t>/</a:t>
            </a:r>
            <a:r>
              <a:rPr lang="zh-CN" altLang="en-US" sz="2400" dirty="0">
                <a:solidFill>
                  <a:schemeClr val="tx1"/>
                </a:solidFill>
                <a:latin typeface="楷体" panose="02010609060101010101" pitchFamily="49" charset="-122"/>
                <a:ea typeface="楷体" panose="02010609060101010101" pitchFamily="49" charset="-122"/>
              </a:rPr>
              <a:t>研究结果的含义</a:t>
            </a:r>
            <a:r>
              <a:rPr lang="en-US" altLang="zh-CN" sz="2400" dirty="0">
                <a:solidFill>
                  <a:schemeClr val="tx1"/>
                </a:solidFill>
                <a:latin typeface="楷体" panose="02010609060101010101" pitchFamily="49" charset="-122"/>
                <a:ea typeface="楷体" panose="02010609060101010101" pitchFamily="49" charset="-122"/>
              </a:rPr>
              <a:t>,</a:t>
            </a:r>
            <a:r>
              <a:rPr lang="zh-CN" altLang="en-US" sz="2400" dirty="0">
                <a:solidFill>
                  <a:schemeClr val="tx1"/>
                </a:solidFill>
                <a:latin typeface="楷体" panose="02010609060101010101" pitchFamily="49" charset="-122"/>
                <a:ea typeface="楷体" panose="02010609060101010101" pitchFamily="49" charset="-122"/>
              </a:rPr>
              <a:t>为后续研究提</a:t>
            </a:r>
            <a:endParaRPr lang="en-US" altLang="zh-CN" sz="2400" dirty="0">
              <a:solidFill>
                <a:schemeClr val="tx1"/>
              </a:solidFill>
              <a:latin typeface="楷体" panose="02010609060101010101" pitchFamily="49" charset="-122"/>
              <a:ea typeface="楷体" panose="02010609060101010101" pitchFamily="49" charset="-122"/>
            </a:endParaRPr>
          </a:p>
          <a:p>
            <a:r>
              <a:rPr lang="en-US" altLang="zh-CN" sz="2400" dirty="0">
                <a:solidFill>
                  <a:schemeClr val="tx1"/>
                </a:solidFill>
                <a:latin typeface="楷体" panose="02010609060101010101" pitchFamily="49" charset="-122"/>
                <a:ea typeface="楷体" panose="02010609060101010101" pitchFamily="49" charset="-122"/>
              </a:rPr>
              <a:t>        </a:t>
            </a:r>
            <a:r>
              <a:rPr lang="zh-CN" altLang="en-US" sz="2400" dirty="0">
                <a:solidFill>
                  <a:schemeClr val="tx1"/>
                </a:solidFill>
                <a:latin typeface="楷体" panose="02010609060101010101" pitchFamily="49" charset="-122"/>
                <a:ea typeface="楷体" panose="02010609060101010101" pitchFamily="49" charset="-122"/>
              </a:rPr>
              <a:t>出建议（引经据典验证自己的实验成果，</a:t>
            </a:r>
            <a:r>
              <a:rPr lang="zh-CN" altLang="en-US" sz="2400" b="1" dirty="0">
                <a:solidFill>
                  <a:srgbClr val="0523FF"/>
                </a:solidFill>
                <a:latin typeface="楷体" panose="02010609060101010101" pitchFamily="49" charset="-122"/>
                <a:ea typeface="楷体" panose="02010609060101010101" pitchFamily="49" charset="-122"/>
              </a:rPr>
              <a:t>容易重复</a:t>
            </a:r>
            <a:r>
              <a:rPr lang="zh-CN" altLang="en-US" sz="2400" dirty="0">
                <a:solidFill>
                  <a:schemeClr val="tx1"/>
                </a:solidFill>
                <a:latin typeface="楷体" panose="02010609060101010101" pitchFamily="49" charset="-122"/>
                <a:ea typeface="楷体" panose="02010609060101010101" pitchFamily="49" charset="-122"/>
              </a:rPr>
              <a:t>）。</a:t>
            </a:r>
            <a:endParaRPr lang="en-US" altLang="zh-CN" sz="2400" dirty="0">
              <a:solidFill>
                <a:schemeClr val="tx1"/>
              </a:solidFill>
              <a:latin typeface="楷体" panose="02010609060101010101" pitchFamily="49" charset="-122"/>
              <a:ea typeface="楷体" panose="02010609060101010101" pitchFamily="49" charset="-122"/>
            </a:endParaRPr>
          </a:p>
          <a:p>
            <a:r>
              <a:rPr lang="zh-CN" altLang="en-US" sz="3200" dirty="0">
                <a:solidFill>
                  <a:schemeClr val="tx1"/>
                </a:solidFill>
              </a:rPr>
              <a:t>结论：</a:t>
            </a:r>
            <a:r>
              <a:rPr lang="zh-CN" altLang="en-US" sz="2400" dirty="0">
                <a:solidFill>
                  <a:schemeClr val="tx1"/>
                </a:solidFill>
                <a:latin typeface="楷体" panose="02010609060101010101" pitchFamily="49" charset="-122"/>
                <a:ea typeface="楷体" panose="02010609060101010101" pitchFamily="49" charset="-122"/>
              </a:rPr>
              <a:t>对正文内容重点进行分析、概括，突出作者观点（</a:t>
            </a:r>
            <a:r>
              <a:rPr lang="zh-CN" altLang="en-US" sz="2400" b="1" dirty="0">
                <a:solidFill>
                  <a:srgbClr val="0523FF"/>
                </a:solidFill>
                <a:latin typeface="楷体" panose="02010609060101010101" pitchFamily="49" charset="-122"/>
                <a:ea typeface="楷体" panose="02010609060101010101" pitchFamily="49" charset="-122"/>
              </a:rPr>
              <a:t>不容易重复</a:t>
            </a:r>
            <a:r>
              <a:rPr lang="zh-CN" altLang="en-US" sz="2400" dirty="0">
                <a:solidFill>
                  <a:schemeClr val="tx1"/>
                </a:solidFill>
                <a:latin typeface="楷体" panose="02010609060101010101" pitchFamily="49" charset="-122"/>
                <a:ea typeface="楷体" panose="02010609060101010101" pitchFamily="49" charset="-122"/>
              </a:rPr>
              <a:t>）。</a:t>
            </a:r>
            <a:endParaRPr lang="en-US" altLang="zh-CN" sz="2400" dirty="0">
              <a:solidFill>
                <a:schemeClr val="tx1"/>
              </a:solidFill>
              <a:latin typeface="楷体" panose="02010609060101010101" pitchFamily="49" charset="-122"/>
              <a:ea typeface="楷体" panose="02010609060101010101" pitchFamily="49" charset="-122"/>
            </a:endParaRPr>
          </a:p>
        </p:txBody>
      </p:sp>
      <p:sp>
        <p:nvSpPr>
          <p:cNvPr id="13" name="矩形 12"/>
          <p:cNvSpPr/>
          <p:nvPr/>
        </p:nvSpPr>
        <p:spPr>
          <a:xfrm>
            <a:off x="911853" y="191505"/>
            <a:ext cx="7520007" cy="769441"/>
          </a:xfrm>
          <a:prstGeom prst="rect">
            <a:avLst/>
          </a:prstGeom>
        </p:spPr>
        <p:txBody>
          <a:bodyPr wrap="none">
            <a:spAutoFit/>
          </a:bodyPr>
          <a:lstStyle/>
          <a:p>
            <a:r>
              <a:rPr lang="zh-CN" altLang="en-US" sz="4400" b="1" dirty="0">
                <a:latin typeface="微软雅黑" panose="020B0503020204020204" pitchFamily="34" charset="-122"/>
                <a:ea typeface="微软雅黑" panose="020B0503020204020204" pitchFamily="34" charset="-122"/>
                <a:cs typeface="+mj-cs"/>
                <a:sym typeface="微软雅黑" panose="020B0503020204020204" pitchFamily="34" charset="-122"/>
              </a:rPr>
              <a:t>对各部分的相似性可能性分析</a:t>
            </a:r>
          </a:p>
        </p:txBody>
      </p:sp>
    </p:spTree>
    <p:extLst>
      <p:ext uri="{BB962C8B-B14F-4D97-AF65-F5344CB8AC3E}">
        <p14:creationId xmlns:p14="http://schemas.microsoft.com/office/powerpoint/2010/main" val="465299382"/>
      </p:ext>
    </p:extLst>
  </p:cSld>
  <p:clrMapOvr>
    <a:masterClrMapping/>
  </p:clrMapOvr>
  <p:transition spd="slow" advTm="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iterate type="lt">
                                    <p:tmPct val="10000"/>
                                  </p:iterate>
                                  <p:childTnLst>
                                    <p:set>
                                      <p:cBhvr>
                                        <p:cTn id="6" dur="1" fill="hold">
                                          <p:stCondLst>
                                            <p:cond delay="0"/>
                                          </p:stCondLst>
                                        </p:cTn>
                                        <p:tgtEl>
                                          <p:spTgt spid="13"/>
                                        </p:tgtEl>
                                        <p:attrNameLst>
                                          <p:attrName>style.visibility</p:attrName>
                                        </p:attrNameLst>
                                      </p:cBhvr>
                                      <p:to>
                                        <p:strVal val="visible"/>
                                      </p:to>
                                    </p:set>
                                    <p:anim calcmode="lin" valueType="num">
                                      <p:cBhvr additive="base">
                                        <p:cTn id="7" dur="600" fill="hold"/>
                                        <p:tgtEl>
                                          <p:spTgt spid="13"/>
                                        </p:tgtEl>
                                        <p:attrNameLst>
                                          <p:attrName>ppt_x</p:attrName>
                                        </p:attrNameLst>
                                      </p:cBhvr>
                                      <p:tavLst>
                                        <p:tav tm="0">
                                          <p:val>
                                            <p:strVal val="1+#ppt_w/2"/>
                                          </p:val>
                                        </p:tav>
                                        <p:tav tm="100000">
                                          <p:val>
                                            <p:strVal val="#ppt_x"/>
                                          </p:val>
                                        </p:tav>
                                      </p:tavLst>
                                    </p:anim>
                                    <p:anim calcmode="lin" valueType="num">
                                      <p:cBhvr additive="base">
                                        <p:cTn id="8" dur="6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îṣḻíďè"/>
          <p:cNvSpPr/>
          <p:nvPr/>
        </p:nvSpPr>
        <p:spPr>
          <a:xfrm>
            <a:off x="439015" y="259259"/>
            <a:ext cx="11208039" cy="7694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b" anchorCtr="0">
            <a:spAutoFit/>
          </a:bodyPr>
          <a:lstStyle/>
          <a:p>
            <a:pPr algn="ctr">
              <a:buSzPct val="25000"/>
            </a:pPr>
            <a:r>
              <a:rPr lang="zh-CN" altLang="en-US" sz="4400" b="1" dirty="0">
                <a:solidFill>
                  <a:srgbClr val="FF0000"/>
                </a:solidFill>
                <a:latin typeface="微软雅黑" panose="020B0503020204020204" pitchFamily="34" charset="-122"/>
                <a:ea typeface="微软雅黑" panose="020B0503020204020204" pitchFamily="34" charset="-122"/>
                <a:cs typeface="+mj-cs"/>
              </a:rPr>
              <a:t>备注：</a:t>
            </a:r>
            <a:r>
              <a:rPr lang="zh-CN" altLang="en-US" sz="2800" b="1" dirty="0">
                <a:solidFill>
                  <a:schemeClr val="tx1"/>
                </a:solidFill>
                <a:latin typeface="微软雅黑" panose="020B0503020204020204" pitchFamily="34" charset="-122"/>
                <a:ea typeface="微软雅黑" panose="020B0503020204020204" pitchFamily="34" charset="-122"/>
                <a:cs typeface="+mj-cs"/>
              </a:rPr>
              <a:t>若学校对大学生有具体的要求，那必须按照学校所要求的来</a:t>
            </a:r>
            <a:endParaRPr lang="en-US" altLang="zh-CN" sz="2800" b="1" dirty="0">
              <a:solidFill>
                <a:schemeClr val="tx1"/>
              </a:solidFill>
              <a:latin typeface="微软雅黑" panose="020B0503020204020204" pitchFamily="34" charset="-122"/>
              <a:ea typeface="微软雅黑" panose="020B0503020204020204" pitchFamily="34" charset="-122"/>
              <a:cs typeface="+mj-cs"/>
            </a:endParaRPr>
          </a:p>
        </p:txBody>
      </p:sp>
      <p:sp>
        <p:nvSpPr>
          <p:cNvPr id="3" name="ïs1ïḋê"/>
          <p:cNvSpPr/>
          <p:nvPr/>
        </p:nvSpPr>
        <p:spPr>
          <a:xfrm>
            <a:off x="706585" y="1369066"/>
            <a:ext cx="3370523" cy="4117333"/>
          </a:xfrm>
          <a:prstGeom prst="roundRect">
            <a:avLst>
              <a:gd name="adj" fmla="val 5758"/>
            </a:avLst>
          </a:prstGeom>
          <a:solidFill>
            <a:schemeClr val="accent1">
              <a:alpha val="2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300" dirty="0">
                <a:solidFill>
                  <a:schemeClr val="tx1"/>
                </a:solidFill>
              </a:rPr>
              <a:t>例</a:t>
            </a:r>
            <a:r>
              <a:rPr lang="en-US" altLang="zh-CN" sz="1300" dirty="0">
                <a:solidFill>
                  <a:schemeClr val="tx1"/>
                </a:solidFill>
              </a:rPr>
              <a:t>1</a:t>
            </a:r>
            <a:r>
              <a:rPr lang="zh-CN" altLang="en-US" sz="1300" dirty="0">
                <a:solidFill>
                  <a:schemeClr val="tx1"/>
                </a:solidFill>
              </a:rPr>
              <a:t>：清华大学</a:t>
            </a:r>
            <a:endParaRPr lang="en-US" altLang="zh-CN" sz="1300" dirty="0">
              <a:solidFill>
                <a:schemeClr val="tx1"/>
              </a:solidFill>
            </a:endParaRPr>
          </a:p>
          <a:p>
            <a:r>
              <a:rPr lang="zh-CN" altLang="en-US" sz="1300" dirty="0">
                <a:solidFill>
                  <a:schemeClr val="tx1"/>
                </a:solidFill>
              </a:rPr>
              <a:t>博士毕业论文查重标准</a:t>
            </a:r>
            <a:br>
              <a:rPr lang="zh-CN" altLang="en-US" sz="1300" dirty="0">
                <a:solidFill>
                  <a:schemeClr val="tx1"/>
                </a:solidFill>
              </a:rPr>
            </a:br>
            <a:r>
              <a:rPr lang="en-US" altLang="zh-CN" sz="1300" dirty="0">
                <a:solidFill>
                  <a:schemeClr val="tx1"/>
                </a:solidFill>
              </a:rPr>
              <a:t>1</a:t>
            </a:r>
            <a:r>
              <a:rPr lang="zh-CN" altLang="en-US" sz="1300" dirty="0">
                <a:solidFill>
                  <a:schemeClr val="tx1"/>
                </a:solidFill>
              </a:rPr>
              <a:t>、查重率</a:t>
            </a:r>
            <a:r>
              <a:rPr lang="en-US" altLang="zh-CN" sz="1300" b="1" dirty="0">
                <a:solidFill>
                  <a:srgbClr val="FF0000"/>
                </a:solidFill>
              </a:rPr>
              <a:t>&lt;10%</a:t>
            </a:r>
            <a:r>
              <a:rPr lang="zh-CN" altLang="en-US" sz="1300" b="1" dirty="0">
                <a:solidFill>
                  <a:srgbClr val="FF0000"/>
                </a:solidFill>
              </a:rPr>
              <a:t>（合格）</a:t>
            </a:r>
            <a:r>
              <a:rPr lang="en-US" altLang="zh-CN" sz="1300" b="1" dirty="0">
                <a:solidFill>
                  <a:srgbClr val="FF0000"/>
                </a:solidFill>
              </a:rPr>
              <a:t>;</a:t>
            </a:r>
            <a:r>
              <a:rPr lang="zh-CN" altLang="en-US" sz="1300" b="1" dirty="0">
                <a:solidFill>
                  <a:srgbClr val="FF0000"/>
                </a:solidFill>
              </a:rPr>
              <a:t/>
            </a:r>
            <a:br>
              <a:rPr lang="zh-CN" altLang="en-US" sz="1300" b="1" dirty="0">
                <a:solidFill>
                  <a:srgbClr val="FF0000"/>
                </a:solidFill>
              </a:rPr>
            </a:br>
            <a:r>
              <a:rPr lang="en-US" altLang="zh-CN" sz="1300" dirty="0">
                <a:solidFill>
                  <a:schemeClr val="tx1"/>
                </a:solidFill>
              </a:rPr>
              <a:t>2</a:t>
            </a:r>
            <a:r>
              <a:rPr lang="zh-CN" altLang="en-US" sz="1300" dirty="0">
                <a:solidFill>
                  <a:schemeClr val="tx1"/>
                </a:solidFill>
              </a:rPr>
              <a:t>、</a:t>
            </a:r>
            <a:r>
              <a:rPr lang="zh-CN" altLang="en-US" sz="1300" b="1" dirty="0">
                <a:solidFill>
                  <a:srgbClr val="FF0000"/>
                </a:solidFill>
              </a:rPr>
              <a:t>查重率</a:t>
            </a:r>
            <a:r>
              <a:rPr lang="en-US" altLang="zh-CN" sz="1300" b="1" dirty="0">
                <a:solidFill>
                  <a:srgbClr val="FF0000"/>
                </a:solidFill>
              </a:rPr>
              <a:t>&lt;20%</a:t>
            </a:r>
            <a:r>
              <a:rPr lang="zh-CN" altLang="en-US" sz="1300" b="1" dirty="0">
                <a:solidFill>
                  <a:srgbClr val="FF0000"/>
                </a:solidFill>
              </a:rPr>
              <a:t>，</a:t>
            </a:r>
            <a:r>
              <a:rPr lang="zh-CN" altLang="en-US" sz="1300" dirty="0">
                <a:solidFill>
                  <a:schemeClr val="tx1"/>
                </a:solidFill>
              </a:rPr>
              <a:t>会被导师审查确定论文中是否有存在学术不端行为的</a:t>
            </a:r>
            <a:r>
              <a:rPr lang="en-US" altLang="zh-CN" sz="1300" dirty="0">
                <a:solidFill>
                  <a:schemeClr val="tx1"/>
                </a:solidFill>
              </a:rPr>
              <a:t>;</a:t>
            </a:r>
            <a:r>
              <a:rPr lang="zh-CN" altLang="en-US" sz="1300" dirty="0">
                <a:solidFill>
                  <a:schemeClr val="tx1"/>
                </a:solidFill>
              </a:rPr>
              <a:t/>
            </a:r>
            <a:br>
              <a:rPr lang="zh-CN" altLang="en-US" sz="1300" dirty="0">
                <a:solidFill>
                  <a:schemeClr val="tx1"/>
                </a:solidFill>
              </a:rPr>
            </a:br>
            <a:r>
              <a:rPr lang="en-US" altLang="zh-CN" sz="1300" dirty="0">
                <a:solidFill>
                  <a:schemeClr val="tx1"/>
                </a:solidFill>
              </a:rPr>
              <a:t>3</a:t>
            </a:r>
            <a:r>
              <a:rPr lang="zh-CN" altLang="en-US" sz="1300" dirty="0">
                <a:solidFill>
                  <a:schemeClr val="tx1"/>
                </a:solidFill>
              </a:rPr>
              <a:t>、</a:t>
            </a:r>
            <a:r>
              <a:rPr lang="zh-CN" altLang="en-US" sz="1300" b="1" dirty="0">
                <a:solidFill>
                  <a:srgbClr val="FF0000"/>
                </a:solidFill>
              </a:rPr>
              <a:t>查重率</a:t>
            </a:r>
            <a:r>
              <a:rPr lang="en-US" altLang="zh-CN" sz="1300" b="1" dirty="0">
                <a:solidFill>
                  <a:srgbClr val="FF0000"/>
                </a:solidFill>
              </a:rPr>
              <a:t>&gt;35%</a:t>
            </a:r>
            <a:r>
              <a:rPr lang="zh-CN" altLang="en-US" sz="1300" dirty="0">
                <a:solidFill>
                  <a:schemeClr val="tx1"/>
                </a:solidFill>
              </a:rPr>
              <a:t>，学位评估小组会根据论文内容确定学术不端行为和性质，进行</a:t>
            </a:r>
            <a:r>
              <a:rPr lang="zh-CN" altLang="en-US" sz="1300" b="1" dirty="0">
                <a:solidFill>
                  <a:srgbClr val="FF0000"/>
                </a:solidFill>
              </a:rPr>
              <a:t>延迟答辩</a:t>
            </a:r>
            <a:r>
              <a:rPr lang="zh-CN" altLang="en-US" sz="1300" dirty="0">
                <a:solidFill>
                  <a:schemeClr val="tx1"/>
                </a:solidFill>
              </a:rPr>
              <a:t>处理。</a:t>
            </a:r>
            <a:endParaRPr lang="en-US" altLang="zh-CN" sz="1300" dirty="0">
              <a:solidFill>
                <a:schemeClr val="tx1"/>
              </a:solidFill>
            </a:endParaRPr>
          </a:p>
          <a:p>
            <a:pPr marL="228600" indent="-228600">
              <a:buAutoNum type="arabicPeriod" startAt="4"/>
            </a:pPr>
            <a:r>
              <a:rPr lang="zh-CN" altLang="en-US" sz="1300" dirty="0">
                <a:solidFill>
                  <a:schemeClr val="tx1"/>
                </a:solidFill>
              </a:rPr>
              <a:t>如果论文判定有剽窃抄袭或者篡改抄袭等情形的。学位授予单位可以取消其学位申请资格</a:t>
            </a:r>
            <a:r>
              <a:rPr lang="en-US" altLang="zh-CN" sz="1300" dirty="0">
                <a:solidFill>
                  <a:schemeClr val="tx1"/>
                </a:solidFill>
              </a:rPr>
              <a:t>;</a:t>
            </a:r>
            <a:r>
              <a:rPr lang="zh-CN" altLang="en-US" sz="1300" dirty="0">
                <a:solidFill>
                  <a:schemeClr val="tx1"/>
                </a:solidFill>
              </a:rPr>
              <a:t>已经获得学位的，学位授予单位可以依法撤销其学位，并注销学位证书。</a:t>
            </a:r>
            <a:endParaRPr lang="en-US" altLang="zh-CN" sz="1300" dirty="0">
              <a:solidFill>
                <a:schemeClr val="tx1"/>
              </a:solidFill>
            </a:endParaRPr>
          </a:p>
          <a:p>
            <a:r>
              <a:rPr lang="zh-CN" altLang="en-US" sz="1300" dirty="0">
                <a:solidFill>
                  <a:schemeClr val="tx1"/>
                </a:solidFill>
              </a:rPr>
              <a:t>硕士：</a:t>
            </a:r>
            <a:endParaRPr lang="en-US" altLang="zh-CN" sz="1300" dirty="0">
              <a:solidFill>
                <a:schemeClr val="tx1"/>
              </a:solidFill>
            </a:endParaRPr>
          </a:p>
          <a:p>
            <a:r>
              <a:rPr lang="en-US" altLang="zh-CN" sz="1300" dirty="0">
                <a:solidFill>
                  <a:schemeClr val="tx1"/>
                </a:solidFill>
              </a:rPr>
              <a:t>    </a:t>
            </a:r>
            <a:r>
              <a:rPr lang="zh-CN" altLang="en-US" sz="1300" dirty="0">
                <a:solidFill>
                  <a:schemeClr val="tx1"/>
                </a:solidFill>
              </a:rPr>
              <a:t>低于</a:t>
            </a:r>
            <a:r>
              <a:rPr lang="en-US" altLang="zh-CN" sz="1300" b="1" dirty="0">
                <a:solidFill>
                  <a:srgbClr val="FF0000"/>
                </a:solidFill>
              </a:rPr>
              <a:t>20%</a:t>
            </a:r>
            <a:r>
              <a:rPr lang="zh-CN" altLang="en-US" sz="1300" dirty="0">
                <a:solidFill>
                  <a:schemeClr val="tx1"/>
                </a:solidFill>
              </a:rPr>
              <a:t>，可直接申请答辩。</a:t>
            </a:r>
            <a:endParaRPr lang="en-US" altLang="zh-CN" sz="1300" dirty="0">
              <a:solidFill>
                <a:schemeClr val="tx1"/>
              </a:solidFill>
            </a:endParaRPr>
          </a:p>
          <a:p>
            <a:r>
              <a:rPr lang="zh-CN" altLang="en-US" sz="1300" dirty="0">
                <a:solidFill>
                  <a:schemeClr val="tx1"/>
                </a:solidFill>
              </a:rPr>
              <a:t>本科：</a:t>
            </a:r>
            <a:endParaRPr lang="en-US" altLang="zh-CN" sz="1300" dirty="0">
              <a:solidFill>
                <a:schemeClr val="tx1"/>
              </a:solidFill>
            </a:endParaRPr>
          </a:p>
          <a:p>
            <a:r>
              <a:rPr lang="en-US" altLang="zh-CN" sz="1300" dirty="0">
                <a:solidFill>
                  <a:schemeClr val="tx1"/>
                </a:solidFill>
              </a:rPr>
              <a:t>   </a:t>
            </a:r>
            <a:r>
              <a:rPr lang="zh-CN" altLang="en-US" sz="1300" dirty="0">
                <a:solidFill>
                  <a:schemeClr val="tx1"/>
                </a:solidFill>
              </a:rPr>
              <a:t>低于</a:t>
            </a:r>
            <a:r>
              <a:rPr lang="en-US" altLang="zh-CN" sz="1300" b="1" dirty="0">
                <a:solidFill>
                  <a:srgbClr val="FF0000"/>
                </a:solidFill>
              </a:rPr>
              <a:t>30%</a:t>
            </a:r>
            <a:r>
              <a:rPr lang="zh-CN" altLang="en-US" sz="1300" dirty="0">
                <a:solidFill>
                  <a:schemeClr val="tx1"/>
                </a:solidFill>
              </a:rPr>
              <a:t/>
            </a:r>
            <a:br>
              <a:rPr lang="zh-CN" altLang="en-US" sz="1300" dirty="0">
                <a:solidFill>
                  <a:schemeClr val="tx1"/>
                </a:solidFill>
              </a:rPr>
            </a:br>
            <a:endParaRPr lang="zh-CN" altLang="en-US" sz="1300" dirty="0">
              <a:solidFill>
                <a:schemeClr val="tx1"/>
              </a:solidFill>
            </a:endParaRPr>
          </a:p>
        </p:txBody>
      </p:sp>
      <p:sp>
        <p:nvSpPr>
          <p:cNvPr id="4" name="ïs1ïḋê"/>
          <p:cNvSpPr/>
          <p:nvPr/>
        </p:nvSpPr>
        <p:spPr>
          <a:xfrm>
            <a:off x="4613567" y="1369066"/>
            <a:ext cx="3370523" cy="4117333"/>
          </a:xfrm>
          <a:prstGeom prst="roundRect">
            <a:avLst>
              <a:gd name="adj" fmla="val 5758"/>
            </a:avLst>
          </a:prstGeom>
          <a:solidFill>
            <a:schemeClr val="accent1">
              <a:alpha val="2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300" dirty="0">
                <a:solidFill>
                  <a:schemeClr val="tx1"/>
                </a:solidFill>
              </a:rPr>
              <a:t>例</a:t>
            </a:r>
            <a:r>
              <a:rPr lang="en-US" altLang="zh-CN" sz="1300" dirty="0">
                <a:solidFill>
                  <a:schemeClr val="tx1"/>
                </a:solidFill>
              </a:rPr>
              <a:t>2</a:t>
            </a:r>
            <a:r>
              <a:rPr lang="zh-CN" altLang="en-US" sz="1300" dirty="0">
                <a:solidFill>
                  <a:schemeClr val="tx1"/>
                </a:solidFill>
              </a:rPr>
              <a:t>：北京大学</a:t>
            </a:r>
            <a:endParaRPr lang="en-US" altLang="zh-CN" sz="1300" dirty="0">
              <a:solidFill>
                <a:schemeClr val="tx1"/>
              </a:solidFill>
            </a:endParaRPr>
          </a:p>
          <a:p>
            <a:r>
              <a:rPr lang="zh-CN" altLang="en-US" sz="1300" dirty="0">
                <a:solidFill>
                  <a:schemeClr val="tx1"/>
                </a:solidFill>
              </a:rPr>
              <a:t>博士毕业论文查重标准</a:t>
            </a:r>
            <a:br>
              <a:rPr lang="zh-CN" altLang="en-US" sz="1300" dirty="0">
                <a:solidFill>
                  <a:schemeClr val="tx1"/>
                </a:solidFill>
              </a:rPr>
            </a:br>
            <a:r>
              <a:rPr lang="en-US" altLang="zh-CN" sz="1300" dirty="0">
                <a:solidFill>
                  <a:schemeClr val="tx1"/>
                </a:solidFill>
              </a:rPr>
              <a:t>1</a:t>
            </a:r>
            <a:r>
              <a:rPr lang="zh-CN" altLang="en-US" sz="1300" dirty="0">
                <a:solidFill>
                  <a:schemeClr val="tx1"/>
                </a:solidFill>
              </a:rPr>
              <a:t>、查重率</a:t>
            </a:r>
            <a:r>
              <a:rPr lang="en-US" altLang="zh-CN" sz="1300" b="1" dirty="0">
                <a:solidFill>
                  <a:srgbClr val="FF0000"/>
                </a:solidFill>
              </a:rPr>
              <a:t>&lt;10%</a:t>
            </a:r>
            <a:r>
              <a:rPr lang="zh-CN" altLang="en-US" sz="1300" b="1" dirty="0">
                <a:solidFill>
                  <a:srgbClr val="FF0000"/>
                </a:solidFill>
              </a:rPr>
              <a:t>（合格）</a:t>
            </a:r>
            <a:r>
              <a:rPr lang="en-US" altLang="zh-CN" sz="1300" b="1" dirty="0">
                <a:solidFill>
                  <a:srgbClr val="FF0000"/>
                </a:solidFill>
              </a:rPr>
              <a:t>;</a:t>
            </a:r>
            <a:r>
              <a:rPr lang="zh-CN" altLang="en-US" sz="1300" b="1" dirty="0">
                <a:solidFill>
                  <a:srgbClr val="FF0000"/>
                </a:solidFill>
              </a:rPr>
              <a:t/>
            </a:r>
            <a:br>
              <a:rPr lang="zh-CN" altLang="en-US" sz="1300" b="1" dirty="0">
                <a:solidFill>
                  <a:srgbClr val="FF0000"/>
                </a:solidFill>
              </a:rPr>
            </a:br>
            <a:r>
              <a:rPr lang="en-US" altLang="zh-CN" sz="1300" dirty="0">
                <a:solidFill>
                  <a:schemeClr val="tx1"/>
                </a:solidFill>
              </a:rPr>
              <a:t>2</a:t>
            </a:r>
            <a:r>
              <a:rPr lang="zh-CN" altLang="en-US" sz="1300" dirty="0">
                <a:solidFill>
                  <a:schemeClr val="tx1"/>
                </a:solidFill>
              </a:rPr>
              <a:t>、</a:t>
            </a:r>
            <a:r>
              <a:rPr lang="zh-CN" altLang="en-US" sz="1300" b="1" dirty="0">
                <a:solidFill>
                  <a:srgbClr val="FF0000"/>
                </a:solidFill>
              </a:rPr>
              <a:t>查重率</a:t>
            </a:r>
            <a:r>
              <a:rPr lang="en-US" altLang="zh-CN" sz="1300" b="1" dirty="0">
                <a:solidFill>
                  <a:srgbClr val="FF0000"/>
                </a:solidFill>
              </a:rPr>
              <a:t>&lt;20%</a:t>
            </a:r>
            <a:r>
              <a:rPr lang="zh-CN" altLang="en-US" sz="1300" b="1" dirty="0">
                <a:solidFill>
                  <a:srgbClr val="FF0000"/>
                </a:solidFill>
              </a:rPr>
              <a:t>，</a:t>
            </a:r>
            <a:r>
              <a:rPr lang="zh-CN" altLang="en-US" sz="1300" dirty="0">
                <a:solidFill>
                  <a:schemeClr val="tx1"/>
                </a:solidFill>
              </a:rPr>
              <a:t>会被导师审查确定论文中是否有存在学术不端行为的</a:t>
            </a:r>
            <a:r>
              <a:rPr lang="en-US" altLang="zh-CN" sz="1300" dirty="0">
                <a:solidFill>
                  <a:schemeClr val="tx1"/>
                </a:solidFill>
              </a:rPr>
              <a:t>;</a:t>
            </a:r>
            <a:r>
              <a:rPr lang="zh-CN" altLang="en-US" sz="1300" dirty="0">
                <a:solidFill>
                  <a:schemeClr val="tx1"/>
                </a:solidFill>
              </a:rPr>
              <a:t/>
            </a:r>
            <a:br>
              <a:rPr lang="zh-CN" altLang="en-US" sz="1300" dirty="0">
                <a:solidFill>
                  <a:schemeClr val="tx1"/>
                </a:solidFill>
              </a:rPr>
            </a:br>
            <a:r>
              <a:rPr lang="en-US" altLang="zh-CN" sz="1300" dirty="0">
                <a:solidFill>
                  <a:schemeClr val="tx1"/>
                </a:solidFill>
              </a:rPr>
              <a:t>3</a:t>
            </a:r>
            <a:r>
              <a:rPr lang="zh-CN" altLang="en-US" sz="1300" dirty="0">
                <a:solidFill>
                  <a:schemeClr val="tx1"/>
                </a:solidFill>
              </a:rPr>
              <a:t>、</a:t>
            </a:r>
            <a:r>
              <a:rPr lang="zh-CN" altLang="en-US" sz="1300" b="1" dirty="0">
                <a:solidFill>
                  <a:srgbClr val="FF0000"/>
                </a:solidFill>
              </a:rPr>
              <a:t>查重率</a:t>
            </a:r>
            <a:r>
              <a:rPr lang="en-US" altLang="zh-CN" sz="1300" b="1" dirty="0">
                <a:solidFill>
                  <a:srgbClr val="FF0000"/>
                </a:solidFill>
              </a:rPr>
              <a:t>&gt;35%</a:t>
            </a:r>
            <a:r>
              <a:rPr lang="zh-CN" altLang="en-US" sz="1300" dirty="0">
                <a:solidFill>
                  <a:schemeClr val="tx1"/>
                </a:solidFill>
              </a:rPr>
              <a:t>，学位评估小组会根据论文内容确定学术不端行为和性质，进行</a:t>
            </a:r>
            <a:r>
              <a:rPr lang="zh-CN" altLang="en-US" sz="1300" b="1" dirty="0">
                <a:solidFill>
                  <a:srgbClr val="FF0000"/>
                </a:solidFill>
              </a:rPr>
              <a:t>延迟答辩</a:t>
            </a:r>
            <a:r>
              <a:rPr lang="zh-CN" altLang="en-US" sz="1300" dirty="0">
                <a:solidFill>
                  <a:schemeClr val="tx1"/>
                </a:solidFill>
              </a:rPr>
              <a:t>处理。</a:t>
            </a:r>
            <a:endParaRPr lang="en-US" altLang="zh-CN" sz="1300" dirty="0">
              <a:solidFill>
                <a:schemeClr val="tx1"/>
              </a:solidFill>
            </a:endParaRPr>
          </a:p>
          <a:p>
            <a:pPr marL="228600" indent="-228600">
              <a:buAutoNum type="arabicPeriod" startAt="4"/>
            </a:pPr>
            <a:r>
              <a:rPr lang="zh-CN" altLang="en-US" sz="1300" dirty="0">
                <a:solidFill>
                  <a:schemeClr val="tx1"/>
                </a:solidFill>
              </a:rPr>
              <a:t>如果论文判定有剽窃抄袭或者篡改抄袭等情形的。学位授予单位可以取消其学位申请资格</a:t>
            </a:r>
            <a:r>
              <a:rPr lang="en-US" altLang="zh-CN" sz="1300" dirty="0">
                <a:solidFill>
                  <a:schemeClr val="tx1"/>
                </a:solidFill>
              </a:rPr>
              <a:t>;</a:t>
            </a:r>
            <a:r>
              <a:rPr lang="zh-CN" altLang="en-US" sz="1300" dirty="0">
                <a:solidFill>
                  <a:schemeClr val="tx1"/>
                </a:solidFill>
              </a:rPr>
              <a:t>已经获得学位的，学位授予单位可以依法撤销其学位，并注销学位证书。</a:t>
            </a:r>
            <a:endParaRPr lang="en-US" altLang="zh-CN" sz="1300" dirty="0">
              <a:solidFill>
                <a:schemeClr val="tx1"/>
              </a:solidFill>
            </a:endParaRPr>
          </a:p>
          <a:p>
            <a:r>
              <a:rPr lang="zh-CN" altLang="en-US" sz="1300" dirty="0">
                <a:solidFill>
                  <a:schemeClr val="tx1"/>
                </a:solidFill>
              </a:rPr>
              <a:t>硕士：</a:t>
            </a:r>
            <a:endParaRPr lang="en-US" altLang="zh-CN" sz="1300" dirty="0">
              <a:solidFill>
                <a:schemeClr val="tx1"/>
              </a:solidFill>
            </a:endParaRPr>
          </a:p>
          <a:p>
            <a:r>
              <a:rPr lang="en-US" altLang="zh-CN" sz="1300" dirty="0">
                <a:solidFill>
                  <a:schemeClr val="tx1"/>
                </a:solidFill>
              </a:rPr>
              <a:t>    </a:t>
            </a:r>
            <a:r>
              <a:rPr lang="zh-CN" altLang="en-US" sz="1300" dirty="0">
                <a:solidFill>
                  <a:schemeClr val="tx1"/>
                </a:solidFill>
              </a:rPr>
              <a:t>低于</a:t>
            </a:r>
            <a:r>
              <a:rPr lang="en-US" altLang="zh-CN" sz="1300" b="1" dirty="0">
                <a:solidFill>
                  <a:srgbClr val="FF0000"/>
                </a:solidFill>
              </a:rPr>
              <a:t>20%</a:t>
            </a:r>
            <a:r>
              <a:rPr lang="zh-CN" altLang="en-US" sz="1300" b="1" dirty="0">
                <a:solidFill>
                  <a:srgbClr val="FF0000"/>
                </a:solidFill>
              </a:rPr>
              <a:t>（合格）</a:t>
            </a:r>
            <a:r>
              <a:rPr lang="zh-CN" altLang="en-US" sz="1300" dirty="0">
                <a:solidFill>
                  <a:schemeClr val="tx1"/>
                </a:solidFill>
              </a:rPr>
              <a:t>，可直接申请答辩。</a:t>
            </a:r>
            <a:endParaRPr lang="en-US" altLang="zh-CN" sz="1300" dirty="0">
              <a:solidFill>
                <a:schemeClr val="tx1"/>
              </a:solidFill>
            </a:endParaRPr>
          </a:p>
          <a:p>
            <a:r>
              <a:rPr lang="zh-CN" altLang="en-US" sz="1300" dirty="0">
                <a:solidFill>
                  <a:schemeClr val="tx1"/>
                </a:solidFill>
              </a:rPr>
              <a:t>本科：</a:t>
            </a:r>
            <a:endParaRPr lang="en-US" altLang="zh-CN" sz="1300" dirty="0">
              <a:solidFill>
                <a:schemeClr val="tx1"/>
              </a:solidFill>
            </a:endParaRPr>
          </a:p>
          <a:p>
            <a:r>
              <a:rPr lang="en-US" altLang="zh-CN" sz="1300" dirty="0">
                <a:solidFill>
                  <a:schemeClr val="tx1"/>
                </a:solidFill>
              </a:rPr>
              <a:t>   </a:t>
            </a:r>
            <a:r>
              <a:rPr lang="zh-CN" altLang="en-US" sz="1300" dirty="0">
                <a:solidFill>
                  <a:schemeClr val="tx1"/>
                </a:solidFill>
              </a:rPr>
              <a:t>低于</a:t>
            </a:r>
            <a:r>
              <a:rPr lang="en-US" altLang="zh-CN" sz="1300" b="1" dirty="0">
                <a:solidFill>
                  <a:srgbClr val="FF0000"/>
                </a:solidFill>
              </a:rPr>
              <a:t>30%</a:t>
            </a:r>
            <a:r>
              <a:rPr lang="zh-CN" altLang="en-US" sz="1300" b="1" dirty="0">
                <a:solidFill>
                  <a:srgbClr val="FF0000"/>
                </a:solidFill>
              </a:rPr>
              <a:t>（合格）</a:t>
            </a:r>
            <a:r>
              <a:rPr lang="zh-CN" altLang="en-US" sz="1300" dirty="0">
                <a:solidFill>
                  <a:schemeClr val="tx1"/>
                </a:solidFill>
              </a:rPr>
              <a:t/>
            </a:r>
            <a:br>
              <a:rPr lang="zh-CN" altLang="en-US" sz="1300" dirty="0">
                <a:solidFill>
                  <a:schemeClr val="tx1"/>
                </a:solidFill>
              </a:rPr>
            </a:br>
            <a:endParaRPr lang="zh-CN" altLang="en-US" sz="1300" dirty="0">
              <a:solidFill>
                <a:schemeClr val="tx1"/>
              </a:solidFill>
            </a:endParaRPr>
          </a:p>
        </p:txBody>
      </p:sp>
      <p:sp>
        <p:nvSpPr>
          <p:cNvPr id="5" name="ïs1ïḋê"/>
          <p:cNvSpPr/>
          <p:nvPr/>
        </p:nvSpPr>
        <p:spPr>
          <a:xfrm>
            <a:off x="8188039" y="1369067"/>
            <a:ext cx="3370523" cy="1420316"/>
          </a:xfrm>
          <a:prstGeom prst="roundRect">
            <a:avLst>
              <a:gd name="adj" fmla="val 5758"/>
            </a:avLst>
          </a:prstGeom>
          <a:solidFill>
            <a:schemeClr val="accent1">
              <a:alpha val="2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300" dirty="0">
                <a:solidFill>
                  <a:schemeClr val="tx1"/>
                </a:solidFill>
              </a:rPr>
              <a:t>例</a:t>
            </a:r>
            <a:r>
              <a:rPr lang="en-US" altLang="zh-CN" sz="1300" dirty="0">
                <a:solidFill>
                  <a:schemeClr val="tx1"/>
                </a:solidFill>
              </a:rPr>
              <a:t>3</a:t>
            </a:r>
            <a:r>
              <a:rPr lang="zh-CN" altLang="en-US" sz="1300" dirty="0">
                <a:solidFill>
                  <a:schemeClr val="tx1"/>
                </a:solidFill>
              </a:rPr>
              <a:t>：中国科学技术大学（知网）</a:t>
            </a:r>
            <a:endParaRPr lang="en-US" altLang="zh-CN" sz="1300" dirty="0">
              <a:solidFill>
                <a:schemeClr val="tx1"/>
              </a:solidFill>
            </a:endParaRPr>
          </a:p>
          <a:p>
            <a:r>
              <a:rPr lang="zh-CN" altLang="en-US" sz="1300" dirty="0">
                <a:solidFill>
                  <a:schemeClr val="tx1"/>
                </a:solidFill>
              </a:rPr>
              <a:t>博硕士论文查重标准</a:t>
            </a:r>
            <a:br>
              <a:rPr lang="zh-CN" altLang="en-US" sz="1300" dirty="0">
                <a:solidFill>
                  <a:schemeClr val="tx1"/>
                </a:solidFill>
              </a:rPr>
            </a:br>
            <a:r>
              <a:rPr lang="en-US" altLang="zh-CN" sz="1300" dirty="0">
                <a:solidFill>
                  <a:schemeClr val="tx1"/>
                </a:solidFill>
              </a:rPr>
              <a:t>    </a:t>
            </a:r>
            <a:r>
              <a:rPr lang="zh-CN" altLang="en-US" sz="1300" dirty="0">
                <a:solidFill>
                  <a:schemeClr val="tx1"/>
                </a:solidFill>
              </a:rPr>
              <a:t>低于</a:t>
            </a:r>
            <a:r>
              <a:rPr lang="en-US" altLang="zh-CN" sz="1300" b="1" dirty="0">
                <a:solidFill>
                  <a:srgbClr val="FF0000"/>
                </a:solidFill>
              </a:rPr>
              <a:t>6%</a:t>
            </a:r>
            <a:r>
              <a:rPr lang="zh-CN" altLang="en-US" sz="1300" b="1" dirty="0">
                <a:solidFill>
                  <a:srgbClr val="FF0000"/>
                </a:solidFill>
              </a:rPr>
              <a:t>（合格）</a:t>
            </a:r>
            <a:r>
              <a:rPr lang="en-US" altLang="zh-CN" sz="1300" b="1" dirty="0">
                <a:solidFill>
                  <a:srgbClr val="FF0000"/>
                </a:solidFill>
              </a:rPr>
              <a:t>;</a:t>
            </a:r>
            <a:r>
              <a:rPr lang="zh-CN" altLang="en-US" sz="1300" b="1" dirty="0">
                <a:solidFill>
                  <a:srgbClr val="FF0000"/>
                </a:solidFill>
              </a:rPr>
              <a:t/>
            </a:r>
            <a:br>
              <a:rPr lang="zh-CN" altLang="en-US" sz="1300" b="1" dirty="0">
                <a:solidFill>
                  <a:srgbClr val="FF0000"/>
                </a:solidFill>
              </a:rPr>
            </a:br>
            <a:r>
              <a:rPr lang="zh-CN" altLang="en-US" sz="1300" dirty="0">
                <a:solidFill>
                  <a:schemeClr val="tx1"/>
                </a:solidFill>
              </a:rPr>
              <a:t>本科：</a:t>
            </a:r>
            <a:endParaRPr lang="en-US" altLang="zh-CN" sz="1300" dirty="0">
              <a:solidFill>
                <a:schemeClr val="tx1"/>
              </a:solidFill>
            </a:endParaRPr>
          </a:p>
          <a:p>
            <a:r>
              <a:rPr lang="en-US" altLang="zh-CN" sz="1300" dirty="0">
                <a:solidFill>
                  <a:schemeClr val="tx1"/>
                </a:solidFill>
              </a:rPr>
              <a:t>    </a:t>
            </a:r>
            <a:r>
              <a:rPr lang="zh-CN" altLang="en-US" sz="1300" dirty="0">
                <a:solidFill>
                  <a:schemeClr val="tx1"/>
                </a:solidFill>
              </a:rPr>
              <a:t>低于</a:t>
            </a:r>
            <a:r>
              <a:rPr lang="en-US" altLang="zh-CN" sz="1300" b="1" dirty="0">
                <a:solidFill>
                  <a:srgbClr val="FF0000"/>
                </a:solidFill>
              </a:rPr>
              <a:t>27%</a:t>
            </a:r>
            <a:r>
              <a:rPr lang="zh-CN" altLang="en-US" sz="1300" b="1" dirty="0">
                <a:solidFill>
                  <a:srgbClr val="FF0000"/>
                </a:solidFill>
              </a:rPr>
              <a:t>（合格）</a:t>
            </a:r>
            <a:r>
              <a:rPr lang="zh-CN" altLang="en-US" sz="1300" dirty="0">
                <a:solidFill>
                  <a:schemeClr val="tx1"/>
                </a:solidFill>
              </a:rPr>
              <a:t/>
            </a:r>
            <a:br>
              <a:rPr lang="zh-CN" altLang="en-US" sz="1300" dirty="0">
                <a:solidFill>
                  <a:schemeClr val="tx1"/>
                </a:solidFill>
              </a:rPr>
            </a:br>
            <a:endParaRPr lang="zh-CN" altLang="en-US" sz="1300" dirty="0">
              <a:solidFill>
                <a:schemeClr val="tx1"/>
              </a:solidFill>
            </a:endParaRPr>
          </a:p>
        </p:txBody>
      </p:sp>
      <p:sp>
        <p:nvSpPr>
          <p:cNvPr id="6" name="ïs1ïḋê"/>
          <p:cNvSpPr/>
          <p:nvPr/>
        </p:nvSpPr>
        <p:spPr>
          <a:xfrm>
            <a:off x="8188039" y="2902304"/>
            <a:ext cx="3370523" cy="1420316"/>
          </a:xfrm>
          <a:prstGeom prst="roundRect">
            <a:avLst>
              <a:gd name="adj" fmla="val 5758"/>
            </a:avLst>
          </a:prstGeom>
          <a:solidFill>
            <a:schemeClr val="accent1">
              <a:alpha val="2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300" dirty="0">
                <a:solidFill>
                  <a:schemeClr val="tx1"/>
                </a:solidFill>
              </a:rPr>
              <a:t>例</a:t>
            </a:r>
            <a:r>
              <a:rPr lang="en-US" altLang="zh-CN" sz="1300" dirty="0">
                <a:solidFill>
                  <a:schemeClr val="tx1"/>
                </a:solidFill>
              </a:rPr>
              <a:t>4</a:t>
            </a:r>
            <a:r>
              <a:rPr lang="zh-CN" altLang="en-US" sz="1300" dirty="0">
                <a:solidFill>
                  <a:schemeClr val="tx1"/>
                </a:solidFill>
              </a:rPr>
              <a:t>：浙江大学（知网）</a:t>
            </a:r>
            <a:endParaRPr lang="en-US" altLang="zh-CN" sz="1300" dirty="0">
              <a:solidFill>
                <a:schemeClr val="tx1"/>
              </a:solidFill>
            </a:endParaRPr>
          </a:p>
          <a:p>
            <a:r>
              <a:rPr lang="zh-CN" altLang="en-US" sz="1300" dirty="0">
                <a:solidFill>
                  <a:schemeClr val="tx1"/>
                </a:solidFill>
              </a:rPr>
              <a:t>博硕士论文查重标准</a:t>
            </a:r>
            <a:br>
              <a:rPr lang="zh-CN" altLang="en-US" sz="1300" dirty="0">
                <a:solidFill>
                  <a:schemeClr val="tx1"/>
                </a:solidFill>
              </a:rPr>
            </a:br>
            <a:r>
              <a:rPr lang="en-US" altLang="zh-CN" sz="1300" dirty="0">
                <a:solidFill>
                  <a:schemeClr val="tx1"/>
                </a:solidFill>
              </a:rPr>
              <a:t>    </a:t>
            </a:r>
            <a:r>
              <a:rPr lang="zh-CN" altLang="en-US" sz="1300" dirty="0">
                <a:solidFill>
                  <a:schemeClr val="tx1"/>
                </a:solidFill>
              </a:rPr>
              <a:t>低于</a:t>
            </a:r>
            <a:r>
              <a:rPr lang="en-US" altLang="zh-CN" sz="1300" b="1" dirty="0">
                <a:solidFill>
                  <a:srgbClr val="FF0000"/>
                </a:solidFill>
              </a:rPr>
              <a:t>10%</a:t>
            </a:r>
            <a:r>
              <a:rPr lang="zh-CN" altLang="en-US" sz="1300" b="1" dirty="0">
                <a:solidFill>
                  <a:srgbClr val="FF0000"/>
                </a:solidFill>
              </a:rPr>
              <a:t>（合格）</a:t>
            </a:r>
            <a:r>
              <a:rPr lang="en-US" altLang="zh-CN" sz="1300" b="1" dirty="0">
                <a:solidFill>
                  <a:srgbClr val="FF0000"/>
                </a:solidFill>
              </a:rPr>
              <a:t>;</a:t>
            </a:r>
            <a:r>
              <a:rPr lang="zh-CN" altLang="en-US" sz="1300" b="1" dirty="0">
                <a:solidFill>
                  <a:srgbClr val="FF0000"/>
                </a:solidFill>
              </a:rPr>
              <a:t/>
            </a:r>
            <a:br>
              <a:rPr lang="zh-CN" altLang="en-US" sz="1300" b="1" dirty="0">
                <a:solidFill>
                  <a:srgbClr val="FF0000"/>
                </a:solidFill>
              </a:rPr>
            </a:br>
            <a:r>
              <a:rPr lang="zh-CN" altLang="en-US" sz="1300" dirty="0">
                <a:solidFill>
                  <a:schemeClr val="tx1"/>
                </a:solidFill>
              </a:rPr>
              <a:t>本科：</a:t>
            </a:r>
            <a:endParaRPr lang="en-US" altLang="zh-CN" sz="1300" dirty="0">
              <a:solidFill>
                <a:schemeClr val="tx1"/>
              </a:solidFill>
            </a:endParaRPr>
          </a:p>
          <a:p>
            <a:r>
              <a:rPr lang="en-US" altLang="zh-CN" sz="1300" dirty="0">
                <a:solidFill>
                  <a:schemeClr val="tx1"/>
                </a:solidFill>
              </a:rPr>
              <a:t>    </a:t>
            </a:r>
            <a:r>
              <a:rPr lang="zh-CN" altLang="en-US" sz="1300" dirty="0">
                <a:solidFill>
                  <a:schemeClr val="tx1"/>
                </a:solidFill>
              </a:rPr>
              <a:t>低于</a:t>
            </a:r>
            <a:r>
              <a:rPr lang="en-US" altLang="zh-CN" sz="1300" b="1" dirty="0">
                <a:solidFill>
                  <a:srgbClr val="FF0000"/>
                </a:solidFill>
              </a:rPr>
              <a:t>30%</a:t>
            </a:r>
            <a:r>
              <a:rPr lang="zh-CN" altLang="en-US" sz="1300" b="1" dirty="0">
                <a:solidFill>
                  <a:srgbClr val="FF0000"/>
                </a:solidFill>
              </a:rPr>
              <a:t>（合格）</a:t>
            </a:r>
            <a:r>
              <a:rPr lang="zh-CN" altLang="en-US" sz="1300" dirty="0">
                <a:solidFill>
                  <a:schemeClr val="tx1"/>
                </a:solidFill>
              </a:rPr>
              <a:t/>
            </a:r>
            <a:br>
              <a:rPr lang="zh-CN" altLang="en-US" sz="1300" dirty="0">
                <a:solidFill>
                  <a:schemeClr val="tx1"/>
                </a:solidFill>
              </a:rPr>
            </a:br>
            <a:endParaRPr lang="zh-CN" altLang="en-US" sz="1300" dirty="0">
              <a:solidFill>
                <a:schemeClr val="tx1"/>
              </a:solidFill>
            </a:endParaRPr>
          </a:p>
        </p:txBody>
      </p:sp>
      <p:sp>
        <p:nvSpPr>
          <p:cNvPr id="7" name="ïs1ïḋê"/>
          <p:cNvSpPr/>
          <p:nvPr/>
        </p:nvSpPr>
        <p:spPr>
          <a:xfrm>
            <a:off x="8197275" y="4481724"/>
            <a:ext cx="3370523" cy="1420316"/>
          </a:xfrm>
          <a:prstGeom prst="roundRect">
            <a:avLst>
              <a:gd name="adj" fmla="val 5758"/>
            </a:avLst>
          </a:prstGeom>
          <a:solidFill>
            <a:schemeClr val="accent1">
              <a:alpha val="2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300" dirty="0">
                <a:solidFill>
                  <a:schemeClr val="tx1"/>
                </a:solidFill>
              </a:rPr>
              <a:t>例</a:t>
            </a:r>
            <a:r>
              <a:rPr lang="en-US" altLang="zh-CN" sz="1300" dirty="0">
                <a:solidFill>
                  <a:schemeClr val="tx1"/>
                </a:solidFill>
              </a:rPr>
              <a:t>5</a:t>
            </a:r>
            <a:r>
              <a:rPr lang="zh-CN" altLang="en-US" sz="1300" dirty="0">
                <a:solidFill>
                  <a:schemeClr val="tx1"/>
                </a:solidFill>
              </a:rPr>
              <a:t>：上海交大（知网）</a:t>
            </a:r>
            <a:endParaRPr lang="en-US" altLang="zh-CN" sz="1300" dirty="0">
              <a:solidFill>
                <a:schemeClr val="tx1"/>
              </a:solidFill>
            </a:endParaRPr>
          </a:p>
          <a:p>
            <a:r>
              <a:rPr lang="zh-CN" altLang="en-US" sz="1300" dirty="0">
                <a:solidFill>
                  <a:schemeClr val="tx1"/>
                </a:solidFill>
              </a:rPr>
              <a:t>博硕士论文查重标准</a:t>
            </a:r>
            <a:br>
              <a:rPr lang="zh-CN" altLang="en-US" sz="1300" dirty="0">
                <a:solidFill>
                  <a:schemeClr val="tx1"/>
                </a:solidFill>
              </a:rPr>
            </a:br>
            <a:r>
              <a:rPr lang="en-US" altLang="zh-CN" sz="1300" dirty="0">
                <a:solidFill>
                  <a:schemeClr val="tx1"/>
                </a:solidFill>
              </a:rPr>
              <a:t>    </a:t>
            </a:r>
            <a:r>
              <a:rPr lang="zh-CN" altLang="en-US" sz="1300" dirty="0">
                <a:solidFill>
                  <a:schemeClr val="tx1"/>
                </a:solidFill>
              </a:rPr>
              <a:t>低于</a:t>
            </a:r>
            <a:r>
              <a:rPr lang="en-US" altLang="zh-CN" sz="1300" b="1" dirty="0">
                <a:solidFill>
                  <a:srgbClr val="FF0000"/>
                </a:solidFill>
              </a:rPr>
              <a:t>20%</a:t>
            </a:r>
            <a:r>
              <a:rPr lang="zh-CN" altLang="en-US" sz="1300" b="1" dirty="0">
                <a:solidFill>
                  <a:srgbClr val="FF0000"/>
                </a:solidFill>
              </a:rPr>
              <a:t>（合格）</a:t>
            </a:r>
            <a:r>
              <a:rPr lang="en-US" altLang="zh-CN" sz="1300" b="1" dirty="0">
                <a:solidFill>
                  <a:srgbClr val="FF0000"/>
                </a:solidFill>
              </a:rPr>
              <a:t>;</a:t>
            </a:r>
            <a:r>
              <a:rPr lang="zh-CN" altLang="en-US" sz="1300" b="1" dirty="0">
                <a:solidFill>
                  <a:srgbClr val="FF0000"/>
                </a:solidFill>
              </a:rPr>
              <a:t/>
            </a:r>
            <a:br>
              <a:rPr lang="zh-CN" altLang="en-US" sz="1300" b="1" dirty="0">
                <a:solidFill>
                  <a:srgbClr val="FF0000"/>
                </a:solidFill>
              </a:rPr>
            </a:br>
            <a:r>
              <a:rPr lang="zh-CN" altLang="en-US" sz="1300" dirty="0">
                <a:solidFill>
                  <a:schemeClr val="tx1"/>
                </a:solidFill>
              </a:rPr>
              <a:t>本科：</a:t>
            </a:r>
            <a:endParaRPr lang="en-US" altLang="zh-CN" sz="1300" dirty="0">
              <a:solidFill>
                <a:schemeClr val="tx1"/>
              </a:solidFill>
            </a:endParaRPr>
          </a:p>
          <a:p>
            <a:r>
              <a:rPr lang="en-US" altLang="zh-CN" sz="1300" dirty="0">
                <a:solidFill>
                  <a:schemeClr val="tx1"/>
                </a:solidFill>
              </a:rPr>
              <a:t>    </a:t>
            </a:r>
            <a:r>
              <a:rPr lang="zh-CN" altLang="en-US" sz="1300" dirty="0">
                <a:solidFill>
                  <a:schemeClr val="tx1"/>
                </a:solidFill>
              </a:rPr>
              <a:t>低于</a:t>
            </a:r>
            <a:r>
              <a:rPr lang="en-US" altLang="zh-CN" sz="1300" b="1" dirty="0">
                <a:solidFill>
                  <a:srgbClr val="FF0000"/>
                </a:solidFill>
              </a:rPr>
              <a:t>30%</a:t>
            </a:r>
            <a:r>
              <a:rPr lang="zh-CN" altLang="en-US" sz="1300" b="1" dirty="0">
                <a:solidFill>
                  <a:srgbClr val="FF0000"/>
                </a:solidFill>
              </a:rPr>
              <a:t>（合格）</a:t>
            </a:r>
            <a:r>
              <a:rPr lang="zh-CN" altLang="en-US" sz="1300" dirty="0">
                <a:solidFill>
                  <a:schemeClr val="tx1"/>
                </a:solidFill>
              </a:rPr>
              <a:t/>
            </a:r>
            <a:br>
              <a:rPr lang="zh-CN" altLang="en-US" sz="1300" dirty="0">
                <a:solidFill>
                  <a:schemeClr val="tx1"/>
                </a:solidFill>
              </a:rPr>
            </a:br>
            <a:endParaRPr lang="zh-CN" altLang="en-US" sz="1300" dirty="0">
              <a:solidFill>
                <a:schemeClr val="tx1"/>
              </a:solidFill>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792473" y="1285870"/>
            <a:ext cx="10284021" cy="4784992"/>
            <a:chOff x="660399" y="1878112"/>
            <a:chExt cx="7827817" cy="3803016"/>
          </a:xfrm>
        </p:grpSpPr>
        <p:grpSp>
          <p:nvGrpSpPr>
            <p:cNvPr id="4" name="iśḻïďê"/>
            <p:cNvGrpSpPr/>
            <p:nvPr/>
          </p:nvGrpSpPr>
          <p:grpSpPr>
            <a:xfrm>
              <a:off x="660400" y="2754522"/>
              <a:ext cx="7361420" cy="2926606"/>
              <a:chOff x="660400" y="2754522"/>
              <a:chExt cx="5463848" cy="2926606"/>
            </a:xfrm>
          </p:grpSpPr>
          <p:grpSp>
            <p:nvGrpSpPr>
              <p:cNvPr id="8" name="îṩḻíḋé"/>
              <p:cNvGrpSpPr/>
              <p:nvPr/>
            </p:nvGrpSpPr>
            <p:grpSpPr>
              <a:xfrm>
                <a:off x="660400" y="2754522"/>
                <a:ext cx="2501695" cy="2926606"/>
                <a:chOff x="1894833" y="2529307"/>
                <a:chExt cx="2666893" cy="2926606"/>
              </a:xfrm>
            </p:grpSpPr>
            <p:sp>
              <p:nvSpPr>
                <p:cNvPr id="19" name="ïs1ïḋê"/>
                <p:cNvSpPr/>
                <p:nvPr/>
              </p:nvSpPr>
              <p:spPr>
                <a:xfrm>
                  <a:off x="1894833" y="2529307"/>
                  <a:ext cx="2666893" cy="2926606"/>
                </a:xfrm>
                <a:prstGeom prst="roundRect">
                  <a:avLst>
                    <a:gd name="adj" fmla="val 5758"/>
                  </a:avLst>
                </a:prstGeom>
                <a:solidFill>
                  <a:schemeClr val="accent1">
                    <a:alpha val="2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ï$ḷïḍè"/>
                <p:cNvSpPr txBox="1"/>
                <p:nvPr/>
              </p:nvSpPr>
              <p:spPr>
                <a:xfrm>
                  <a:off x="2233651" y="2536753"/>
                  <a:ext cx="949209" cy="646331"/>
                </a:xfrm>
                <a:prstGeom prst="rect">
                  <a:avLst/>
                </a:prstGeom>
                <a:noFill/>
              </p:spPr>
              <p:txBody>
                <a:bodyPr wrap="square" lIns="108000" rIns="108000">
                  <a:spAutoFit/>
                </a:bodyPr>
                <a:lstStyle/>
                <a:p>
                  <a:r>
                    <a:rPr kumimoji="1" lang="zh-CN" altLang="en-US" sz="3600" b="1" dirty="0">
                      <a:solidFill>
                        <a:schemeClr val="accent1"/>
                      </a:solidFill>
                    </a:rPr>
                    <a:t>国内</a:t>
                  </a:r>
                </a:p>
              </p:txBody>
            </p:sp>
            <p:sp>
              <p:nvSpPr>
                <p:cNvPr id="21" name="íṧliḍe"/>
                <p:cNvSpPr txBox="1"/>
                <p:nvPr/>
              </p:nvSpPr>
              <p:spPr>
                <a:xfrm>
                  <a:off x="2004159" y="3183084"/>
                  <a:ext cx="2448241" cy="2128148"/>
                </a:xfrm>
                <a:prstGeom prst="rect">
                  <a:avLst/>
                </a:prstGeom>
                <a:noFill/>
              </p:spPr>
              <p:txBody>
                <a:bodyPr wrap="square">
                  <a:spAutoFit/>
                </a:bodyPr>
                <a:lstStyle/>
                <a:p>
                  <a:r>
                    <a:rPr lang="zh-CN" altLang="en-US" sz="2400" dirty="0"/>
                    <a:t>大部分都要求知网查重，不同期刊要求不一样。如有些规定稍微宽松一点，相似度一般在</a:t>
                  </a:r>
                  <a:r>
                    <a:rPr lang="en-US" altLang="zh-CN" sz="2400" b="1" dirty="0">
                      <a:solidFill>
                        <a:srgbClr val="FF0000"/>
                      </a:solidFill>
                    </a:rPr>
                    <a:t>25%</a:t>
                  </a:r>
                  <a:r>
                    <a:rPr lang="zh-CN" altLang="en-US" sz="2400" b="1" dirty="0">
                      <a:solidFill>
                        <a:srgbClr val="FF0000"/>
                      </a:solidFill>
                    </a:rPr>
                    <a:t>以内</a:t>
                  </a:r>
                  <a:r>
                    <a:rPr lang="zh-CN" altLang="en-US" sz="2400" dirty="0"/>
                    <a:t>，但是也有的要求相似度</a:t>
                  </a:r>
                  <a:r>
                    <a:rPr lang="zh-CN" altLang="en-US" sz="2400" b="1" dirty="0">
                      <a:solidFill>
                        <a:srgbClr val="FF0000"/>
                      </a:solidFill>
                    </a:rPr>
                    <a:t>不能超过</a:t>
                  </a:r>
                  <a:r>
                    <a:rPr lang="en-US" altLang="zh-CN" sz="2400" b="1" dirty="0">
                      <a:solidFill>
                        <a:srgbClr val="FF0000"/>
                      </a:solidFill>
                    </a:rPr>
                    <a:t>15%</a:t>
                  </a:r>
                  <a:r>
                    <a:rPr lang="zh-CN" altLang="en-US" sz="2400" dirty="0"/>
                    <a:t>，超过</a:t>
                  </a:r>
                  <a:r>
                    <a:rPr lang="en-US" altLang="zh-CN" sz="2400" dirty="0"/>
                    <a:t>15%</a:t>
                  </a:r>
                  <a:r>
                    <a:rPr lang="zh-CN" altLang="en-US" sz="2400" dirty="0"/>
                    <a:t>的论文就无法进行发表，单文献引用率不能超过</a:t>
                  </a:r>
                  <a:r>
                    <a:rPr lang="en-US" altLang="zh-CN" sz="2400" b="1" dirty="0">
                      <a:solidFill>
                        <a:srgbClr val="FF0000"/>
                      </a:solidFill>
                    </a:rPr>
                    <a:t>3%</a:t>
                  </a:r>
                  <a:r>
                    <a:rPr lang="zh-CN" altLang="en-US" sz="2400" dirty="0"/>
                    <a:t>。</a:t>
                  </a:r>
                  <a:endParaRPr kumimoji="1" lang="en-US" altLang="zh-CN" sz="2400" b="1" dirty="0"/>
                </a:p>
              </p:txBody>
            </p:sp>
          </p:grpSp>
          <p:grpSp>
            <p:nvGrpSpPr>
              <p:cNvPr id="9" name="ísḷíḍé"/>
              <p:cNvGrpSpPr/>
              <p:nvPr/>
            </p:nvGrpSpPr>
            <p:grpSpPr>
              <a:xfrm>
                <a:off x="3421446" y="2754522"/>
                <a:ext cx="2702802" cy="2926606"/>
                <a:chOff x="5044434" y="2529307"/>
                <a:chExt cx="2881280" cy="2926606"/>
              </a:xfrm>
            </p:grpSpPr>
            <p:sp>
              <p:nvSpPr>
                <p:cNvPr id="15" name="îṩḷíḋé"/>
                <p:cNvSpPr/>
                <p:nvPr/>
              </p:nvSpPr>
              <p:spPr>
                <a:xfrm>
                  <a:off x="5044434" y="2529307"/>
                  <a:ext cx="2881280" cy="2926606"/>
                </a:xfrm>
                <a:prstGeom prst="roundRect">
                  <a:avLst>
                    <a:gd name="adj" fmla="val 5758"/>
                  </a:avLst>
                </a:prstGeom>
                <a:solidFill>
                  <a:schemeClr val="tx2">
                    <a:alpha val="2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iśļide"/>
                <p:cNvSpPr txBox="1"/>
                <p:nvPr/>
              </p:nvSpPr>
              <p:spPr>
                <a:xfrm>
                  <a:off x="5303754" y="2529307"/>
                  <a:ext cx="949209" cy="646331"/>
                </a:xfrm>
                <a:prstGeom prst="rect">
                  <a:avLst/>
                </a:prstGeom>
                <a:noFill/>
              </p:spPr>
              <p:txBody>
                <a:bodyPr wrap="square" lIns="108000" rIns="108000">
                  <a:spAutoFit/>
                </a:bodyPr>
                <a:lstStyle/>
                <a:p>
                  <a:r>
                    <a:rPr kumimoji="1" lang="zh-CN" altLang="en-US" sz="3600" b="1" dirty="0"/>
                    <a:t>国际</a:t>
                  </a:r>
                </a:p>
              </p:txBody>
            </p:sp>
            <p:sp>
              <p:nvSpPr>
                <p:cNvPr id="17" name="ïśḻîḍe"/>
                <p:cNvSpPr txBox="1"/>
                <p:nvPr/>
              </p:nvSpPr>
              <p:spPr>
                <a:xfrm>
                  <a:off x="5197904" y="3104933"/>
                  <a:ext cx="2551811" cy="2128148"/>
                </a:xfrm>
                <a:prstGeom prst="rect">
                  <a:avLst/>
                </a:prstGeom>
                <a:noFill/>
              </p:spPr>
              <p:txBody>
                <a:bodyPr wrap="square">
                  <a:spAutoFit/>
                </a:bodyPr>
                <a:lstStyle/>
                <a:p>
                  <a:r>
                    <a:rPr lang="zh-CN" altLang="en-US" sz="2400" dirty="0"/>
                    <a:t>通常相似度指数</a:t>
                  </a:r>
                  <a:r>
                    <a:rPr lang="zh-CN" altLang="en-US" sz="2400" b="1" dirty="0">
                      <a:solidFill>
                        <a:srgbClr val="FF0000"/>
                      </a:solidFill>
                    </a:rPr>
                    <a:t>大于</a:t>
                  </a:r>
                  <a:r>
                    <a:rPr lang="en-US" altLang="zh-CN" sz="2400" b="1" dirty="0">
                      <a:solidFill>
                        <a:srgbClr val="FF0000"/>
                      </a:solidFill>
                    </a:rPr>
                    <a:t>30%</a:t>
                  </a:r>
                  <a:r>
                    <a:rPr lang="zh-CN" altLang="en-US" sz="2400" dirty="0"/>
                    <a:t>的投稿文章会被直接拒稿。目前国际上比较认同的重复率控制</a:t>
                  </a:r>
                  <a:r>
                    <a:rPr lang="zh-CN" altLang="en-US" sz="2400" dirty="0" smtClean="0"/>
                    <a:t>标准：</a:t>
                  </a:r>
                  <a:r>
                    <a:rPr lang="zh-CN" altLang="en-US" sz="2400" dirty="0"/>
                    <a:t>总重复率不能超过百分</a:t>
                  </a:r>
                  <a:r>
                    <a:rPr lang="en-US" altLang="zh-CN" sz="2400" b="1" dirty="0">
                      <a:solidFill>
                        <a:srgbClr val="FF0000"/>
                      </a:solidFill>
                    </a:rPr>
                    <a:t>20%</a:t>
                  </a:r>
                  <a:r>
                    <a:rPr lang="zh-CN" altLang="en-US" sz="2400" dirty="0"/>
                    <a:t>（数理，计算机类的除外），单文献引用率不能超过</a:t>
                  </a:r>
                  <a:r>
                    <a:rPr lang="en-US" altLang="zh-CN" sz="2400" b="1" dirty="0">
                      <a:solidFill>
                        <a:srgbClr val="FF0000"/>
                      </a:solidFill>
                    </a:rPr>
                    <a:t>3%</a:t>
                  </a:r>
                  <a:r>
                    <a:rPr lang="zh-CN" altLang="en-US" sz="2400" b="1" dirty="0">
                      <a:solidFill>
                        <a:srgbClr val="FF0000"/>
                      </a:solidFill>
                    </a:rPr>
                    <a:t>（不同期刊看具体要求）</a:t>
                  </a:r>
                  <a:r>
                    <a:rPr lang="zh-CN" altLang="en-US" sz="2400" dirty="0"/>
                    <a:t>。</a:t>
                  </a:r>
                  <a:endParaRPr kumimoji="1" lang="en-US" altLang="zh-CN" sz="2400" b="1" dirty="0"/>
                </a:p>
              </p:txBody>
            </p:sp>
          </p:grpSp>
        </p:grpSp>
        <p:sp>
          <p:nvSpPr>
            <p:cNvPr id="6" name="îṣḻíďè"/>
            <p:cNvSpPr/>
            <p:nvPr/>
          </p:nvSpPr>
          <p:spPr>
            <a:xfrm>
              <a:off x="660399" y="1878112"/>
              <a:ext cx="7827817" cy="4616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b" anchorCtr="0">
              <a:spAutoFit/>
            </a:bodyPr>
            <a:lstStyle/>
            <a:p>
              <a:pPr algn="ctr">
                <a:buSzPct val="25000"/>
              </a:pPr>
              <a:r>
                <a:rPr lang="zh-CN" altLang="en-US" sz="2400" dirty="0">
                  <a:solidFill>
                    <a:srgbClr val="FF0000"/>
                  </a:solidFill>
                </a:rPr>
                <a:t>若目标期刊有其特殊的要求，那必须按照期刊所要求的来</a:t>
              </a:r>
              <a:endParaRPr lang="en-US" altLang="zh-CN" sz="2400" b="1" dirty="0">
                <a:solidFill>
                  <a:srgbClr val="FF0000"/>
                </a:solidFill>
              </a:endParaRPr>
            </a:p>
          </p:txBody>
        </p:sp>
      </p:grpSp>
      <p:sp>
        <p:nvSpPr>
          <p:cNvPr id="23" name="标题 22"/>
          <p:cNvSpPr>
            <a:spLocks noGrp="1"/>
          </p:cNvSpPr>
          <p:nvPr>
            <p:ph type="title"/>
          </p:nvPr>
        </p:nvSpPr>
        <p:spPr>
          <a:xfrm>
            <a:off x="669924" y="326969"/>
            <a:ext cx="7981672" cy="701731"/>
          </a:xfrm>
          <a:prstGeom prst="rect">
            <a:avLst/>
          </a:prstGeom>
        </p:spPr>
        <p:txBody>
          <a:bodyPr wrap="none">
            <a:spAutoFit/>
          </a:bodyPr>
          <a:lstStyle/>
          <a:p>
            <a:r>
              <a:rPr lang="en-US" altLang="zh-CN" sz="4400" b="1" dirty="0">
                <a:latin typeface="微软雅黑" panose="020B0503020204020204" pitchFamily="34" charset="-122"/>
                <a:ea typeface="微软雅黑" panose="020B0503020204020204" pitchFamily="34" charset="-122"/>
                <a:cs typeface="+mj-cs"/>
                <a:sym typeface="微软雅黑" panose="020B0503020204020204" pitchFamily="34" charset="-122"/>
              </a:rPr>
              <a:t>2.3 </a:t>
            </a:r>
            <a:r>
              <a:rPr lang="zh-CN" altLang="en-US" sz="4400" b="1" dirty="0">
                <a:latin typeface="微软雅黑" panose="020B0503020204020204" pitchFamily="34" charset="-122"/>
                <a:ea typeface="微软雅黑" panose="020B0503020204020204" pitchFamily="34" charset="-122"/>
                <a:cs typeface="+mj-cs"/>
                <a:sym typeface="微软雅黑" panose="020B0503020204020204" pitchFamily="34" charset="-122"/>
              </a:rPr>
              <a:t>学术论文相似性检测要求：</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iterate type="lt">
                                    <p:tmPct val="10000"/>
                                  </p:iterate>
                                  <p:childTnLst>
                                    <p:set>
                                      <p:cBhvr>
                                        <p:cTn id="6" dur="1" fill="hold">
                                          <p:stCondLst>
                                            <p:cond delay="0"/>
                                          </p:stCondLst>
                                        </p:cTn>
                                        <p:tgtEl>
                                          <p:spTgt spid="23"/>
                                        </p:tgtEl>
                                        <p:attrNameLst>
                                          <p:attrName>style.visibility</p:attrName>
                                        </p:attrNameLst>
                                      </p:cBhvr>
                                      <p:to>
                                        <p:strVal val="visible"/>
                                      </p:to>
                                    </p:set>
                                    <p:anim calcmode="lin" valueType="num">
                                      <p:cBhvr additive="base">
                                        <p:cTn id="7" dur="600" fill="hold"/>
                                        <p:tgtEl>
                                          <p:spTgt spid="23"/>
                                        </p:tgtEl>
                                        <p:attrNameLst>
                                          <p:attrName>ppt_x</p:attrName>
                                        </p:attrNameLst>
                                      </p:cBhvr>
                                      <p:tavLst>
                                        <p:tav tm="0">
                                          <p:val>
                                            <p:strVal val="1+#ppt_w/2"/>
                                          </p:val>
                                        </p:tav>
                                        <p:tav tm="100000">
                                          <p:val>
                                            <p:strVal val="#ppt_x"/>
                                          </p:val>
                                        </p:tav>
                                      </p:tavLst>
                                    </p:anim>
                                    <p:anim calcmode="lin" valueType="num">
                                      <p:cBhvr additive="base">
                                        <p:cTn id="8" dur="6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a:xfrm>
            <a:off x="2005934" y="2859247"/>
            <a:ext cx="4705952" cy="895350"/>
          </a:xfrm>
        </p:spPr>
        <p:txBody>
          <a:bodyPr>
            <a:normAutofit fontScale="90000"/>
          </a:bodyPr>
          <a:lstStyle/>
          <a:p>
            <a:r>
              <a:rPr lang="zh-CN" altLang="en-US" dirty="0"/>
              <a:t>国内外常用</a:t>
            </a:r>
            <a:r>
              <a:rPr lang="zh-CN" altLang="en-US" dirty="0" smtClean="0"/>
              <a:t>的</a:t>
            </a:r>
            <a:r>
              <a:rPr lang="en-US" altLang="zh-CN" dirty="0" smtClean="0"/>
              <a:t/>
            </a:r>
            <a:br>
              <a:rPr lang="en-US" altLang="zh-CN" dirty="0" smtClean="0"/>
            </a:br>
            <a:r>
              <a:rPr lang="en-US" altLang="zh-CN" dirty="0"/>
              <a:t> </a:t>
            </a:r>
            <a:r>
              <a:rPr lang="en-US" altLang="zh-CN" dirty="0" smtClean="0"/>
              <a:t>    </a:t>
            </a:r>
            <a:r>
              <a:rPr lang="zh-CN" altLang="en-US" dirty="0" smtClean="0"/>
              <a:t>  </a:t>
            </a:r>
            <a:r>
              <a:rPr lang="zh-CN" altLang="en-US" b="1" dirty="0" smtClean="0"/>
              <a:t>检测</a:t>
            </a:r>
            <a:r>
              <a:rPr lang="zh-CN" altLang="en-US" b="1" dirty="0"/>
              <a:t>系统</a:t>
            </a:r>
          </a:p>
        </p:txBody>
      </p:sp>
      <p:sp>
        <p:nvSpPr>
          <p:cNvPr id="6" name="文本占位符 5"/>
          <p:cNvSpPr>
            <a:spLocks noGrp="1"/>
          </p:cNvSpPr>
          <p:nvPr>
            <p:ph type="body" idx="1"/>
          </p:nvPr>
        </p:nvSpPr>
        <p:spPr>
          <a:xfrm>
            <a:off x="2007049" y="3754597"/>
            <a:ext cx="6120951" cy="1015623"/>
          </a:xfrm>
        </p:spPr>
        <p:txBody>
          <a:bodyPr>
            <a:normAutofit/>
          </a:bodyPr>
          <a:lstStyle/>
          <a:p>
            <a:pPr marL="171450" lvl="0" indent="-171450">
              <a:buFont typeface="Arial" panose="020B0604020202020204" pitchFamily="34" charset="0"/>
              <a:buChar char="•"/>
            </a:pPr>
            <a:r>
              <a:rPr lang="zh-CN" altLang="en-US" dirty="0">
                <a:solidFill>
                  <a:schemeClr val="tx1"/>
                </a:solidFill>
              </a:rPr>
              <a:t>国内：维普，万方，中国知网</a:t>
            </a:r>
            <a:endParaRPr lang="en-US" altLang="zh-CN" dirty="0">
              <a:solidFill>
                <a:schemeClr val="tx1"/>
              </a:solidFill>
            </a:endParaRPr>
          </a:p>
          <a:p>
            <a:pPr marL="171450" lvl="0" indent="-171450">
              <a:buFont typeface="Arial" panose="020B0604020202020204" pitchFamily="34" charset="0"/>
              <a:buChar char="•"/>
            </a:pPr>
            <a:r>
              <a:rPr lang="zh-CN" altLang="en-US" dirty="0">
                <a:solidFill>
                  <a:schemeClr val="tx1"/>
                </a:solidFill>
              </a:rPr>
              <a:t>国外</a:t>
            </a:r>
            <a:r>
              <a:rPr lang="zh-CN" altLang="en-US" b="1" dirty="0">
                <a:solidFill>
                  <a:schemeClr val="tx1"/>
                </a:solidFill>
              </a:rPr>
              <a:t>： </a:t>
            </a:r>
            <a:r>
              <a:rPr lang="en-US" altLang="zh-CN" b="1" dirty="0">
                <a:solidFill>
                  <a:schemeClr val="tx1"/>
                </a:solidFill>
              </a:rPr>
              <a:t>I</a:t>
            </a:r>
            <a:r>
              <a:rPr lang="zh-CN" altLang="en-US" b="1" dirty="0">
                <a:solidFill>
                  <a:schemeClr val="tx1"/>
                </a:solidFill>
              </a:rPr>
              <a:t>thenticate</a:t>
            </a:r>
            <a:r>
              <a:rPr lang="en-US" altLang="zh-CN" b="1" dirty="0">
                <a:solidFill>
                  <a:schemeClr val="tx1"/>
                </a:solidFill>
              </a:rPr>
              <a:t>/</a:t>
            </a:r>
            <a:r>
              <a:rPr lang="en-US" altLang="zh-CN" b="1" dirty="0" err="1">
                <a:solidFill>
                  <a:schemeClr val="tx1"/>
                </a:solidFill>
              </a:rPr>
              <a:t>CrossCheck</a:t>
            </a:r>
            <a:r>
              <a:rPr lang="zh-CN" altLang="en-US" b="1" dirty="0">
                <a:solidFill>
                  <a:schemeClr val="tx1"/>
                </a:solidFill>
              </a:rPr>
              <a:t>，</a:t>
            </a:r>
            <a:r>
              <a:rPr lang="en-US" altLang="zh-CN" b="1" dirty="0" err="1">
                <a:solidFill>
                  <a:schemeClr val="tx1"/>
                </a:solidFill>
              </a:rPr>
              <a:t>Turnitin</a:t>
            </a:r>
            <a:r>
              <a:rPr lang="en-US" altLang="zh-CN" dirty="0">
                <a:solidFill>
                  <a:schemeClr val="tx1">
                    <a:lumMod val="65000"/>
                    <a:lumOff val="35000"/>
                  </a:schemeClr>
                </a:solidFill>
              </a:rPr>
              <a:t>.</a:t>
            </a:r>
            <a:endParaRPr lang="zh-CN" altLang="en-US" dirty="0">
              <a:solidFill>
                <a:schemeClr val="tx1">
                  <a:lumMod val="65000"/>
                  <a:lumOff val="35000"/>
                </a:schemeClr>
              </a:solidFill>
            </a:endParaRPr>
          </a:p>
        </p:txBody>
      </p:sp>
      <p:sp>
        <p:nvSpPr>
          <p:cNvPr id="9" name="文本框 8"/>
          <p:cNvSpPr txBox="1"/>
          <p:nvPr/>
        </p:nvSpPr>
        <p:spPr>
          <a:xfrm>
            <a:off x="863450" y="2164886"/>
            <a:ext cx="1023516" cy="889909"/>
          </a:xfrm>
          <a:prstGeom prst="rect">
            <a:avLst/>
          </a:prstGeom>
          <a:noFill/>
          <a:ln w="117475">
            <a:noFill/>
          </a:ln>
        </p:spPr>
        <p:txBody>
          <a:bodyPr wrap="none" rtlCol="0">
            <a:prstTxWarp prst="textPlain">
              <a:avLst/>
            </a:prstTxWarp>
            <a:spAutoFit/>
          </a:bodyPr>
          <a:lstStyle/>
          <a:p>
            <a:r>
              <a:rPr lang="en-US" altLang="zh-CN" spc="100" dirty="0">
                <a:solidFill>
                  <a:schemeClr val="accent1"/>
                </a:solidFill>
                <a:latin typeface="Impact" panose="020B0806030902050204" pitchFamily="34" charset="0"/>
                <a:cs typeface="Arial" panose="020B0604020202020204" pitchFamily="34" charset="0"/>
              </a:rPr>
              <a:t>/03</a:t>
            </a:r>
            <a:endParaRPr lang="zh-CN" altLang="en-US" spc="100" dirty="0">
              <a:solidFill>
                <a:schemeClr val="accent1"/>
              </a:solidFill>
              <a:latin typeface="Impact" panose="020B0806030902050204" pitchFamily="34" charset="0"/>
              <a:cs typeface="Arial" panose="020B0604020202020204" pitchFamily="34" charset="0"/>
            </a:endParaRPr>
          </a:p>
        </p:txBody>
      </p:sp>
    </p:spTree>
    <p:custDataLst>
      <p:tags r:id="rId1"/>
    </p:custData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标题 32"/>
          <p:cNvSpPr>
            <a:spLocks noGrp="1"/>
          </p:cNvSpPr>
          <p:nvPr>
            <p:ph type="title"/>
          </p:nvPr>
        </p:nvSpPr>
        <p:spPr>
          <a:xfrm>
            <a:off x="669924" y="328295"/>
            <a:ext cx="6227445" cy="700405"/>
          </a:xfrm>
          <a:prstGeom prst="rect">
            <a:avLst/>
          </a:prstGeom>
        </p:spPr>
        <p:txBody>
          <a:bodyPr wrap="none">
            <a:spAutoFit/>
          </a:bodyPr>
          <a:lstStyle/>
          <a:p>
            <a:pPr algn="l"/>
            <a:r>
              <a:rPr lang="en-US" altLang="zh-CN" sz="4400" dirty="0">
                <a:latin typeface="微软雅黑" panose="020B0503020204020204" pitchFamily="34" charset="-122"/>
                <a:ea typeface="微软雅黑" panose="020B0503020204020204" pitchFamily="34" charset="-122"/>
                <a:sym typeface="微软雅黑" panose="020B0503020204020204" pitchFamily="34" charset="-122"/>
              </a:rPr>
              <a:t>3.1 </a:t>
            </a:r>
            <a:r>
              <a:rPr lang="zh-CN" altLang="en-US" sz="4400" dirty="0">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国内</a:t>
            </a:r>
            <a:r>
              <a:rPr lang="zh-CN" altLang="en-US" sz="4400" dirty="0">
                <a:latin typeface="微软雅黑" panose="020B0503020204020204" pitchFamily="34" charset="-122"/>
                <a:ea typeface="微软雅黑" panose="020B0503020204020204" pitchFamily="34" charset="-122"/>
                <a:sym typeface="微软雅黑" panose="020B0503020204020204" pitchFamily="34" charset="-122"/>
              </a:rPr>
              <a:t>常用的检测系统</a:t>
            </a:r>
          </a:p>
        </p:txBody>
      </p:sp>
      <p:grpSp>
        <p:nvGrpSpPr>
          <p:cNvPr id="40" name="组合 39"/>
          <p:cNvGrpSpPr/>
          <p:nvPr/>
        </p:nvGrpSpPr>
        <p:grpSpPr>
          <a:xfrm>
            <a:off x="661987" y="1130303"/>
            <a:ext cx="10890832" cy="4596242"/>
            <a:chOff x="661987" y="1130302"/>
            <a:chExt cx="10890832" cy="5191989"/>
          </a:xfrm>
        </p:grpSpPr>
        <p:grpSp>
          <p:nvGrpSpPr>
            <p:cNvPr id="9" name="íṣ1îḍê"/>
            <p:cNvGrpSpPr/>
            <p:nvPr/>
          </p:nvGrpSpPr>
          <p:grpSpPr>
            <a:xfrm>
              <a:off x="661987" y="1130302"/>
              <a:ext cx="10858500" cy="957021"/>
              <a:chOff x="660400" y="1130300"/>
              <a:chExt cx="10858500" cy="1185226"/>
            </a:xfrm>
          </p:grpSpPr>
          <p:sp>
            <p:nvSpPr>
              <p:cNvPr id="28" name="íślidè"/>
              <p:cNvSpPr/>
              <p:nvPr/>
            </p:nvSpPr>
            <p:spPr>
              <a:xfrm>
                <a:off x="660400" y="1130300"/>
                <a:ext cx="10858500" cy="1116153"/>
              </a:xfrm>
              <a:prstGeom prst="roundRect">
                <a:avLst>
                  <a:gd name="adj" fmla="val 0"/>
                </a:avLst>
              </a:prstGeom>
              <a:solidFill>
                <a:schemeClr val="bg1"/>
              </a:solidFill>
              <a:ln w="12700" cap="rnd">
                <a:solidFill>
                  <a:schemeClr val="tx2">
                    <a:alpha val="50000"/>
                  </a:schemeClr>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a:solidFill>
                    <a:schemeClr val="bg1"/>
                  </a:solidFill>
                </a:endParaRPr>
              </a:p>
            </p:txBody>
          </p:sp>
          <p:grpSp>
            <p:nvGrpSpPr>
              <p:cNvPr id="29" name="î$1îḑè"/>
              <p:cNvGrpSpPr/>
              <p:nvPr/>
            </p:nvGrpSpPr>
            <p:grpSpPr>
              <a:xfrm>
                <a:off x="1145592" y="1282152"/>
                <a:ext cx="10022783" cy="1033374"/>
                <a:chOff x="7161436" y="1282152"/>
                <a:chExt cx="10022783" cy="1033374"/>
              </a:xfrm>
            </p:grpSpPr>
            <p:sp>
              <p:nvSpPr>
                <p:cNvPr id="30" name="îsḷïḓe"/>
                <p:cNvSpPr/>
                <p:nvPr/>
              </p:nvSpPr>
              <p:spPr>
                <a:xfrm flipH="1">
                  <a:off x="9073600" y="1282152"/>
                  <a:ext cx="8110619" cy="1033374"/>
                </a:xfrm>
                <a:prstGeom prst="rect">
                  <a:avLst/>
                </a:prstGeom>
                <a:ln>
                  <a:noFill/>
                </a:ln>
              </p:spPr>
              <p:txBody>
                <a:bodyPr wrap="square" lIns="91440" tIns="45720" rIns="91440" bIns="45720" anchor="t">
                  <a:spAutoFit/>
                </a:bodyPr>
                <a:lstStyle/>
                <a:p>
                  <a:pPr marL="0" marR="0" lvl="0" indent="0" defTabSz="913765" rtl="0" eaLnBrk="1" fontAlgn="auto" latinLnBrk="0" hangingPunct="1">
                    <a:lnSpc>
                      <a:spcPct val="150000"/>
                    </a:lnSpc>
                    <a:spcBef>
                      <a:spcPts val="0"/>
                    </a:spcBef>
                    <a:spcAft>
                      <a:spcPts val="0"/>
                    </a:spcAft>
                    <a:buClrTx/>
                    <a:buSzPct val="25000"/>
                    <a:buFontTx/>
                    <a:buNone/>
                    <a:defRPr/>
                  </a:pPr>
                  <a:r>
                    <a:rPr kumimoji="0" lang="zh-CN" altLang="en-US" sz="1400" b="0" i="0" u="none" strike="noStrike" kern="1200" cap="none" spc="0" normalizeH="0" baseline="0" noProof="0" dirty="0">
                      <a:ln>
                        <a:noFill/>
                      </a:ln>
                      <a:effectLst/>
                      <a:uLnTx/>
                      <a:uFillTx/>
                    </a:rPr>
                    <a:t>与国内大多高校一样，我校研究生用该系统，研究生院跟其有协议，对毕业研究生有</a:t>
                  </a:r>
                  <a:r>
                    <a:rPr kumimoji="0" lang="en-US" altLang="zh-CN" sz="1400" b="0" i="0" u="none" strike="noStrike" kern="1200" cap="none" spc="0" normalizeH="0" baseline="0" noProof="0" dirty="0">
                      <a:ln>
                        <a:noFill/>
                      </a:ln>
                      <a:effectLst/>
                      <a:uLnTx/>
                      <a:uFillTx/>
                    </a:rPr>
                    <a:t>2-3</a:t>
                  </a:r>
                  <a:r>
                    <a:rPr kumimoji="0" lang="zh-CN" altLang="en-US" sz="1400" b="0" i="0" u="none" strike="noStrike" kern="1200" cap="none" spc="0" normalizeH="0" baseline="0" noProof="0" dirty="0">
                      <a:ln>
                        <a:noFill/>
                      </a:ln>
                      <a:effectLst/>
                      <a:uLnTx/>
                      <a:uFillTx/>
                    </a:rPr>
                    <a:t>次免费检测机会，</a:t>
                  </a:r>
                  <a:r>
                    <a:rPr kumimoji="0" lang="en-US" altLang="zh-CN" sz="1400" b="0" i="0" u="none" strike="noStrike" kern="1200" cap="none" spc="0" normalizeH="0" baseline="0" noProof="0" dirty="0">
                      <a:ln>
                        <a:noFill/>
                      </a:ln>
                      <a:effectLst/>
                      <a:uLnTx/>
                      <a:uFillTx/>
                    </a:rPr>
                    <a:t>2022</a:t>
                  </a:r>
                  <a:r>
                    <a:rPr kumimoji="0" lang="zh-CN" altLang="en-US" sz="1400" b="0" i="0" u="none" strike="noStrike" kern="1200" cap="none" spc="0" normalizeH="0" baseline="0" noProof="0" dirty="0">
                      <a:ln>
                        <a:noFill/>
                      </a:ln>
                      <a:effectLst/>
                      <a:uLnTx/>
                      <a:uFillTx/>
                    </a:rPr>
                    <a:t>年春开始针对个人用户开放。</a:t>
                  </a:r>
                  <a:r>
                    <a:rPr lang="zh-CN" altLang="en-US" sz="1400" noProof="0" dirty="0"/>
                    <a:t>国内期刊发表大多用该检测系统。</a:t>
                  </a:r>
                  <a:endParaRPr kumimoji="0" lang="en-US" altLang="zh-CN" sz="1400" b="0" i="0" u="none" strike="noStrike" kern="1200" cap="none" spc="0" normalizeH="0" baseline="0" noProof="0" dirty="0">
                    <a:ln>
                      <a:noFill/>
                    </a:ln>
                    <a:effectLst/>
                    <a:uLnTx/>
                    <a:uFillTx/>
                  </a:endParaRPr>
                </a:p>
              </p:txBody>
            </p:sp>
            <p:sp>
              <p:nvSpPr>
                <p:cNvPr id="31" name="íṣľïḍé"/>
                <p:cNvSpPr/>
                <p:nvPr/>
              </p:nvSpPr>
              <p:spPr>
                <a:xfrm>
                  <a:off x="7161436" y="1375519"/>
                  <a:ext cx="625712" cy="62571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t>01</a:t>
                  </a:r>
                  <a:endParaRPr lang="zh-CN" altLang="en-US" b="1" dirty="0"/>
                </a:p>
              </p:txBody>
            </p:sp>
            <p:sp>
              <p:nvSpPr>
                <p:cNvPr id="32" name="íŝļidê"/>
                <p:cNvSpPr txBox="1"/>
                <p:nvPr/>
              </p:nvSpPr>
              <p:spPr>
                <a:xfrm>
                  <a:off x="8014842" y="1334816"/>
                  <a:ext cx="1074033" cy="380810"/>
                </a:xfrm>
                <a:prstGeom prst="rect">
                  <a:avLst/>
                </a:prstGeom>
                <a:noFill/>
              </p:spPr>
              <p:txBody>
                <a:bodyPr wrap="square" rtlCol="0">
                  <a:spAutoFit/>
                </a:bodyPr>
                <a:lstStyle/>
                <a:p>
                  <a:pPr>
                    <a:lnSpc>
                      <a:spcPct val="130000"/>
                    </a:lnSpc>
                  </a:pPr>
                  <a:r>
                    <a:rPr kumimoji="1" lang="zh-CN" altLang="en-US" sz="1600" b="1" dirty="0"/>
                    <a:t>中国知网</a:t>
                  </a:r>
                  <a:endParaRPr kumimoji="1" lang="en-US" altLang="zh-CN" sz="1600" b="1" dirty="0">
                    <a:solidFill>
                      <a:schemeClr val="tx1"/>
                    </a:solidFill>
                  </a:endParaRPr>
                </a:p>
              </p:txBody>
            </p:sp>
          </p:grpSp>
        </p:grpSp>
        <p:grpSp>
          <p:nvGrpSpPr>
            <p:cNvPr id="10" name="îṣliḓê"/>
            <p:cNvGrpSpPr/>
            <p:nvPr/>
          </p:nvGrpSpPr>
          <p:grpSpPr>
            <a:xfrm>
              <a:off x="661987" y="2176673"/>
              <a:ext cx="10858500" cy="901247"/>
              <a:chOff x="660400" y="2426182"/>
              <a:chExt cx="10858500" cy="1116153"/>
            </a:xfrm>
          </p:grpSpPr>
          <p:sp>
            <p:nvSpPr>
              <p:cNvPr id="23" name="i$1íde"/>
              <p:cNvSpPr/>
              <p:nvPr/>
            </p:nvSpPr>
            <p:spPr>
              <a:xfrm>
                <a:off x="660400" y="2426182"/>
                <a:ext cx="10858500" cy="1116153"/>
              </a:xfrm>
              <a:prstGeom prst="roundRect">
                <a:avLst>
                  <a:gd name="adj" fmla="val 0"/>
                </a:avLst>
              </a:prstGeom>
              <a:solidFill>
                <a:schemeClr val="bg1"/>
              </a:solidFill>
              <a:ln w="12700" cap="rnd">
                <a:solidFill>
                  <a:schemeClr val="tx2">
                    <a:alpha val="50000"/>
                  </a:schemeClr>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a:solidFill>
                    <a:schemeClr val="bg1"/>
                  </a:solidFill>
                </a:endParaRPr>
              </a:p>
            </p:txBody>
          </p:sp>
          <p:grpSp>
            <p:nvGrpSpPr>
              <p:cNvPr id="24" name="ïṧḷíḓe"/>
              <p:cNvGrpSpPr/>
              <p:nvPr/>
            </p:nvGrpSpPr>
            <p:grpSpPr>
              <a:xfrm>
                <a:off x="1145592" y="2614623"/>
                <a:ext cx="10078913" cy="738665"/>
                <a:chOff x="7161436" y="2614623"/>
                <a:chExt cx="10078913" cy="738665"/>
              </a:xfrm>
            </p:grpSpPr>
            <p:sp>
              <p:nvSpPr>
                <p:cNvPr id="25" name="îṣḷïdê"/>
                <p:cNvSpPr/>
                <p:nvPr/>
              </p:nvSpPr>
              <p:spPr>
                <a:xfrm flipH="1">
                  <a:off x="9017469" y="2614623"/>
                  <a:ext cx="8222880" cy="738665"/>
                </a:xfrm>
                <a:prstGeom prst="rect">
                  <a:avLst/>
                </a:prstGeom>
                <a:ln>
                  <a:noFill/>
                </a:ln>
              </p:spPr>
              <p:txBody>
                <a:bodyPr wrap="square" lIns="91440" tIns="45720" rIns="91440" bIns="45720" anchor="t">
                  <a:spAutoFit/>
                </a:bodyPr>
                <a:lstStyle/>
                <a:p>
                  <a:pPr marL="0" marR="0" lvl="0" indent="0" defTabSz="913765" rtl="0" eaLnBrk="1" fontAlgn="auto" latinLnBrk="0" hangingPunct="1">
                    <a:lnSpc>
                      <a:spcPct val="150000"/>
                    </a:lnSpc>
                    <a:spcBef>
                      <a:spcPts val="0"/>
                    </a:spcBef>
                    <a:spcAft>
                      <a:spcPts val="0"/>
                    </a:spcAft>
                    <a:buClrTx/>
                    <a:buSzPct val="25000"/>
                    <a:buFontTx/>
                    <a:buNone/>
                    <a:defRPr/>
                  </a:pPr>
                  <a:r>
                    <a:rPr lang="zh-CN" altLang="en-US" sz="1400" dirty="0"/>
                    <a:t>我校本科生用该系统的本科生版。我校研究生院购买了该系统，毕业本科生答辩前有一次免费检测机会。针对个人用户开放。</a:t>
                  </a:r>
                  <a:r>
                    <a:rPr lang="en-US" altLang="zh-CN" sz="1400" dirty="0"/>
                    <a:t>.</a:t>
                  </a:r>
                </a:p>
              </p:txBody>
            </p:sp>
            <p:sp>
              <p:nvSpPr>
                <p:cNvPr id="26" name="íṡḻîḑè"/>
                <p:cNvSpPr/>
                <p:nvPr/>
              </p:nvSpPr>
              <p:spPr>
                <a:xfrm>
                  <a:off x="7161436" y="2671401"/>
                  <a:ext cx="625712" cy="62571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t>02</a:t>
                  </a:r>
                  <a:endParaRPr lang="zh-CN" altLang="en-US" b="1" dirty="0"/>
                </a:p>
              </p:txBody>
            </p:sp>
            <p:sp>
              <p:nvSpPr>
                <p:cNvPr id="27" name="ïṩ1ide"/>
                <p:cNvSpPr txBox="1"/>
                <p:nvPr/>
              </p:nvSpPr>
              <p:spPr>
                <a:xfrm>
                  <a:off x="8014843" y="2784886"/>
                  <a:ext cx="1074033" cy="379078"/>
                </a:xfrm>
                <a:prstGeom prst="rect">
                  <a:avLst/>
                </a:prstGeom>
                <a:noFill/>
              </p:spPr>
              <p:txBody>
                <a:bodyPr wrap="square" rtlCol="0">
                  <a:spAutoFit/>
                </a:bodyPr>
                <a:lstStyle/>
                <a:p>
                  <a:pPr>
                    <a:lnSpc>
                      <a:spcPct val="130000"/>
                    </a:lnSpc>
                  </a:pPr>
                  <a:r>
                    <a:rPr kumimoji="1" lang="zh-CN" altLang="en-US" sz="1600" b="1" dirty="0">
                      <a:solidFill>
                        <a:schemeClr val="tx1"/>
                      </a:solidFill>
                    </a:rPr>
                    <a:t>维普</a:t>
                  </a:r>
                  <a:endParaRPr kumimoji="1" lang="en-US" altLang="zh-CN" sz="1600" b="1" dirty="0">
                    <a:solidFill>
                      <a:schemeClr val="tx1"/>
                    </a:solidFill>
                  </a:endParaRPr>
                </a:p>
              </p:txBody>
            </p:sp>
          </p:grpSp>
        </p:grpSp>
        <p:grpSp>
          <p:nvGrpSpPr>
            <p:cNvPr id="11" name="ïṣľïḓé"/>
            <p:cNvGrpSpPr/>
            <p:nvPr/>
          </p:nvGrpSpPr>
          <p:grpSpPr>
            <a:xfrm>
              <a:off x="661987" y="3223044"/>
              <a:ext cx="10858500" cy="901247"/>
              <a:chOff x="660400" y="3722064"/>
              <a:chExt cx="10858500" cy="1116153"/>
            </a:xfrm>
          </p:grpSpPr>
          <p:sp>
            <p:nvSpPr>
              <p:cNvPr id="18" name="i$ļíďé"/>
              <p:cNvSpPr/>
              <p:nvPr/>
            </p:nvSpPr>
            <p:spPr>
              <a:xfrm>
                <a:off x="660400" y="3722064"/>
                <a:ext cx="10858500" cy="1116153"/>
              </a:xfrm>
              <a:prstGeom prst="roundRect">
                <a:avLst>
                  <a:gd name="adj" fmla="val 0"/>
                </a:avLst>
              </a:prstGeom>
              <a:solidFill>
                <a:schemeClr val="bg1"/>
              </a:solidFill>
              <a:ln w="12700" cap="rnd">
                <a:solidFill>
                  <a:schemeClr val="tx2">
                    <a:alpha val="50000"/>
                  </a:schemeClr>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a:solidFill>
                    <a:schemeClr val="bg1"/>
                  </a:solidFill>
                </a:endParaRPr>
              </a:p>
            </p:txBody>
          </p:sp>
          <p:grpSp>
            <p:nvGrpSpPr>
              <p:cNvPr id="19" name="ïSḻíḍè"/>
              <p:cNvGrpSpPr/>
              <p:nvPr/>
            </p:nvGrpSpPr>
            <p:grpSpPr>
              <a:xfrm>
                <a:off x="1145592" y="3966690"/>
                <a:ext cx="10102711" cy="625712"/>
                <a:chOff x="7161436" y="3966690"/>
                <a:chExt cx="10102711" cy="625712"/>
              </a:xfrm>
            </p:grpSpPr>
            <p:sp>
              <p:nvSpPr>
                <p:cNvPr id="20" name="iṥļíḑè"/>
                <p:cNvSpPr/>
                <p:nvPr/>
              </p:nvSpPr>
              <p:spPr>
                <a:xfrm flipH="1">
                  <a:off x="9041268" y="4017407"/>
                  <a:ext cx="8222879" cy="527451"/>
                </a:xfrm>
                <a:prstGeom prst="rect">
                  <a:avLst/>
                </a:prstGeom>
                <a:ln>
                  <a:noFill/>
                </a:ln>
              </p:spPr>
              <p:txBody>
                <a:bodyPr wrap="square" lIns="91440" tIns="45720" rIns="91440" bIns="45720" anchor="t">
                  <a:spAutoFit/>
                </a:bodyPr>
                <a:lstStyle/>
                <a:p>
                  <a:pPr marL="0" marR="0" lvl="0" indent="0" defTabSz="913765" rtl="0" eaLnBrk="1" fontAlgn="auto" latinLnBrk="0" hangingPunct="1">
                    <a:lnSpc>
                      <a:spcPct val="150000"/>
                    </a:lnSpc>
                    <a:spcBef>
                      <a:spcPts val="0"/>
                    </a:spcBef>
                    <a:spcAft>
                      <a:spcPts val="0"/>
                    </a:spcAft>
                    <a:buClrTx/>
                    <a:buSzPct val="25000"/>
                    <a:buFontTx/>
                    <a:buNone/>
                    <a:defRPr/>
                  </a:pPr>
                  <a:r>
                    <a:rPr lang="zh-CN" altLang="en-US" sz="1400" dirty="0"/>
                    <a:t>也针对个人开放。</a:t>
                  </a:r>
                  <a:endParaRPr lang="en-US" altLang="zh-CN" sz="1400" dirty="0"/>
                </a:p>
              </p:txBody>
            </p:sp>
            <p:sp>
              <p:nvSpPr>
                <p:cNvPr id="21" name="ïṩļîḍé"/>
                <p:cNvSpPr/>
                <p:nvPr/>
              </p:nvSpPr>
              <p:spPr>
                <a:xfrm>
                  <a:off x="7161436" y="3966690"/>
                  <a:ext cx="625712" cy="62571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t>03</a:t>
                  </a:r>
                  <a:endParaRPr lang="zh-CN" altLang="en-US" b="1" dirty="0"/>
                </a:p>
              </p:txBody>
            </p:sp>
            <p:sp>
              <p:nvSpPr>
                <p:cNvPr id="22" name="iŝḷïḍe"/>
                <p:cNvSpPr txBox="1"/>
                <p:nvPr/>
              </p:nvSpPr>
              <p:spPr>
                <a:xfrm>
                  <a:off x="8014843" y="4080175"/>
                  <a:ext cx="1074033" cy="379078"/>
                </a:xfrm>
                <a:prstGeom prst="rect">
                  <a:avLst/>
                </a:prstGeom>
                <a:noFill/>
              </p:spPr>
              <p:txBody>
                <a:bodyPr wrap="square" rtlCol="0">
                  <a:spAutoFit/>
                </a:bodyPr>
                <a:lstStyle/>
                <a:p>
                  <a:pPr>
                    <a:lnSpc>
                      <a:spcPct val="130000"/>
                    </a:lnSpc>
                  </a:pPr>
                  <a:r>
                    <a:rPr kumimoji="1" lang="zh-CN" altLang="en-US" sz="1600" b="1" dirty="0"/>
                    <a:t>万方</a:t>
                  </a:r>
                  <a:endParaRPr kumimoji="1" lang="en-US" altLang="zh-CN" sz="1600" b="1" dirty="0">
                    <a:solidFill>
                      <a:schemeClr val="tx1"/>
                    </a:solidFill>
                  </a:endParaRPr>
                </a:p>
              </p:txBody>
            </p:sp>
          </p:grpSp>
        </p:grpSp>
        <p:grpSp>
          <p:nvGrpSpPr>
            <p:cNvPr id="12" name="ïšḻiḓê"/>
            <p:cNvGrpSpPr/>
            <p:nvPr/>
          </p:nvGrpSpPr>
          <p:grpSpPr>
            <a:xfrm>
              <a:off x="661987" y="4261881"/>
              <a:ext cx="10858500" cy="901247"/>
              <a:chOff x="660400" y="5017947"/>
              <a:chExt cx="10858500" cy="1116153"/>
            </a:xfrm>
          </p:grpSpPr>
          <p:sp>
            <p:nvSpPr>
              <p:cNvPr id="13" name="ísļíḓé"/>
              <p:cNvSpPr/>
              <p:nvPr/>
            </p:nvSpPr>
            <p:spPr>
              <a:xfrm>
                <a:off x="660400" y="5017947"/>
                <a:ext cx="10858500" cy="1116153"/>
              </a:xfrm>
              <a:prstGeom prst="roundRect">
                <a:avLst>
                  <a:gd name="adj" fmla="val 0"/>
                </a:avLst>
              </a:prstGeom>
              <a:solidFill>
                <a:schemeClr val="bg1"/>
              </a:solidFill>
              <a:ln w="12700" cap="rnd">
                <a:solidFill>
                  <a:schemeClr val="tx2">
                    <a:alpha val="50000"/>
                  </a:schemeClr>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a:solidFill>
                    <a:schemeClr val="bg1"/>
                  </a:solidFill>
                </a:endParaRPr>
              </a:p>
            </p:txBody>
          </p:sp>
          <p:grpSp>
            <p:nvGrpSpPr>
              <p:cNvPr id="14" name="îṩ1îdè"/>
              <p:cNvGrpSpPr/>
              <p:nvPr/>
            </p:nvGrpSpPr>
            <p:grpSpPr>
              <a:xfrm>
                <a:off x="1145592" y="5257697"/>
                <a:ext cx="10236643" cy="625712"/>
                <a:chOff x="7161436" y="5257697"/>
                <a:chExt cx="10236643" cy="625712"/>
              </a:xfrm>
            </p:grpSpPr>
            <p:sp>
              <p:nvSpPr>
                <p:cNvPr id="15" name="íṥ1ïďè"/>
                <p:cNvSpPr/>
                <p:nvPr/>
              </p:nvSpPr>
              <p:spPr>
                <a:xfrm flipH="1">
                  <a:off x="9073600" y="5407698"/>
                  <a:ext cx="8324479" cy="307776"/>
                </a:xfrm>
                <a:prstGeom prst="rect">
                  <a:avLst/>
                </a:prstGeom>
                <a:ln>
                  <a:noFill/>
                </a:ln>
              </p:spPr>
              <p:txBody>
                <a:bodyPr wrap="square" lIns="91440" tIns="45720" rIns="91440" bIns="45720" anchor="t">
                  <a:spAutoFit/>
                </a:bodyPr>
                <a:lstStyle/>
                <a:p>
                  <a:r>
                    <a:rPr lang="zh-CN" altLang="en-US" sz="1400" dirty="0"/>
                    <a:t>可免费看重复率，深入了解具体的重复内容则收费。</a:t>
                  </a:r>
                  <a:endParaRPr lang="en-US" altLang="zh-CN" sz="1400" dirty="0"/>
                </a:p>
              </p:txBody>
            </p:sp>
            <p:sp>
              <p:nvSpPr>
                <p:cNvPr id="16" name="ïṥḷïḋe"/>
                <p:cNvSpPr/>
                <p:nvPr/>
              </p:nvSpPr>
              <p:spPr>
                <a:xfrm>
                  <a:off x="7161436" y="5257697"/>
                  <a:ext cx="625712" cy="62571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t>04</a:t>
                  </a:r>
                  <a:endParaRPr lang="zh-CN" altLang="en-US" b="1" dirty="0"/>
                </a:p>
              </p:txBody>
            </p:sp>
            <p:sp>
              <p:nvSpPr>
                <p:cNvPr id="17" name="ïSļîḑè"/>
                <p:cNvSpPr txBox="1"/>
                <p:nvPr/>
              </p:nvSpPr>
              <p:spPr>
                <a:xfrm>
                  <a:off x="8014842" y="5371182"/>
                  <a:ext cx="1074033" cy="380810"/>
                </a:xfrm>
                <a:prstGeom prst="rect">
                  <a:avLst/>
                </a:prstGeom>
                <a:noFill/>
              </p:spPr>
              <p:txBody>
                <a:bodyPr wrap="square" rtlCol="0">
                  <a:spAutoFit/>
                </a:bodyPr>
                <a:lstStyle/>
                <a:p>
                  <a:pPr>
                    <a:lnSpc>
                      <a:spcPct val="130000"/>
                    </a:lnSpc>
                  </a:pPr>
                  <a:r>
                    <a:rPr kumimoji="1" lang="zh-CN" altLang="en-US" sz="1600" b="1" dirty="0">
                      <a:solidFill>
                        <a:schemeClr val="tx1"/>
                      </a:solidFill>
                    </a:rPr>
                    <a:t>读秀大雅</a:t>
                  </a:r>
                  <a:endParaRPr kumimoji="1" lang="en-US" altLang="zh-CN" sz="1600" b="1" dirty="0">
                    <a:solidFill>
                      <a:schemeClr val="tx1"/>
                    </a:solidFill>
                  </a:endParaRPr>
                </a:p>
              </p:txBody>
            </p:sp>
          </p:grpSp>
        </p:grpSp>
        <p:grpSp>
          <p:nvGrpSpPr>
            <p:cNvPr id="34" name="ïšḻiḓê"/>
            <p:cNvGrpSpPr/>
            <p:nvPr/>
          </p:nvGrpSpPr>
          <p:grpSpPr>
            <a:xfrm>
              <a:off x="694319" y="5421044"/>
              <a:ext cx="10858500" cy="901247"/>
              <a:chOff x="660400" y="5017947"/>
              <a:chExt cx="10858500" cy="1116153"/>
            </a:xfrm>
          </p:grpSpPr>
          <p:sp>
            <p:nvSpPr>
              <p:cNvPr id="35" name="ísļíḓé"/>
              <p:cNvSpPr/>
              <p:nvPr/>
            </p:nvSpPr>
            <p:spPr>
              <a:xfrm>
                <a:off x="660400" y="5017947"/>
                <a:ext cx="10858500" cy="1116153"/>
              </a:xfrm>
              <a:prstGeom prst="roundRect">
                <a:avLst>
                  <a:gd name="adj" fmla="val 0"/>
                </a:avLst>
              </a:prstGeom>
              <a:solidFill>
                <a:schemeClr val="bg1"/>
              </a:solidFill>
              <a:ln w="12700" cap="rnd">
                <a:solidFill>
                  <a:schemeClr val="tx2">
                    <a:alpha val="50000"/>
                  </a:schemeClr>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a:solidFill>
                    <a:schemeClr val="bg1"/>
                  </a:solidFill>
                </a:endParaRPr>
              </a:p>
            </p:txBody>
          </p:sp>
          <p:grpSp>
            <p:nvGrpSpPr>
              <p:cNvPr id="36" name="îṩ1îdè"/>
              <p:cNvGrpSpPr/>
              <p:nvPr/>
            </p:nvGrpSpPr>
            <p:grpSpPr>
              <a:xfrm>
                <a:off x="1145592" y="5257697"/>
                <a:ext cx="10204311" cy="858563"/>
                <a:chOff x="7161436" y="5257697"/>
                <a:chExt cx="10204311" cy="858563"/>
              </a:xfrm>
            </p:grpSpPr>
            <p:sp>
              <p:nvSpPr>
                <p:cNvPr id="37" name="íṥ1ïďè"/>
                <p:cNvSpPr/>
                <p:nvPr/>
              </p:nvSpPr>
              <p:spPr>
                <a:xfrm flipH="1">
                  <a:off x="9041268" y="5313289"/>
                  <a:ext cx="8324479" cy="802971"/>
                </a:xfrm>
                <a:prstGeom prst="rect">
                  <a:avLst/>
                </a:prstGeom>
                <a:ln>
                  <a:noFill/>
                </a:ln>
              </p:spPr>
              <p:txBody>
                <a:bodyPr wrap="square" lIns="91440" tIns="45720" rIns="91440" bIns="45720" anchor="t">
                  <a:spAutoFit/>
                </a:bodyPr>
                <a:lstStyle/>
                <a:p>
                  <a:r>
                    <a:rPr lang="zh-CN" altLang="en-US" sz="1400" dirty="0"/>
                    <a:t>基于上述数据库系统而衍生出来的检索平台。如</a:t>
                  </a:r>
                  <a:r>
                    <a:rPr lang="en-US" altLang="zh-CN" sz="1400" dirty="0" err="1"/>
                    <a:t>PaperYY</a:t>
                  </a:r>
                  <a:r>
                    <a:rPr lang="zh-CN" altLang="en-US" sz="1400" dirty="0"/>
                    <a:t>（</a:t>
                  </a:r>
                  <a:r>
                    <a:rPr lang="en-US" altLang="zh-CN" sz="1400" dirty="0">
                      <a:hlinkClick r:id="rId3"/>
                    </a:rPr>
                    <a:t>https://www.paperyy.com.cn/</a:t>
                  </a:r>
                  <a:r>
                    <a:rPr lang="zh-CN" altLang="en-US" sz="1400" dirty="0">
                      <a:hlinkClick r:id="rId3"/>
                    </a:rPr>
                    <a:t>）、</a:t>
                  </a:r>
                  <a:r>
                    <a:rPr lang="en-US" altLang="zh-CN" sz="1400" dirty="0" err="1">
                      <a:hlinkClick r:id="rId3"/>
                    </a:rPr>
                    <a:t>paperEra</a:t>
                  </a:r>
                  <a:r>
                    <a:rPr lang="zh-CN" altLang="en-US" sz="1400" dirty="0">
                      <a:hlinkClick r:id="rId3"/>
                    </a:rPr>
                    <a:t>（</a:t>
                  </a:r>
                  <a:r>
                    <a:rPr lang="en-US" altLang="zh-CN" sz="1400" dirty="0">
                      <a:hlinkClick r:id="rId3"/>
                    </a:rPr>
                    <a:t>https://www.paperera.com/</a:t>
                  </a:r>
                  <a:r>
                    <a:rPr lang="zh-CN" altLang="en-US" sz="1400" dirty="0"/>
                    <a:t>）等免费查重系统。</a:t>
                  </a:r>
                  <a:endParaRPr lang="en-US" altLang="zh-CN" sz="1400" dirty="0"/>
                </a:p>
              </p:txBody>
            </p:sp>
            <p:sp>
              <p:nvSpPr>
                <p:cNvPr id="38" name="ïṥḷïḋe"/>
                <p:cNvSpPr/>
                <p:nvPr/>
              </p:nvSpPr>
              <p:spPr>
                <a:xfrm>
                  <a:off x="7161436" y="5257697"/>
                  <a:ext cx="625712" cy="62571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t>05</a:t>
                  </a:r>
                  <a:endParaRPr lang="zh-CN" altLang="en-US" b="1" dirty="0"/>
                </a:p>
              </p:txBody>
            </p:sp>
            <p:sp>
              <p:nvSpPr>
                <p:cNvPr id="39" name="ïSļîḑè"/>
                <p:cNvSpPr txBox="1"/>
                <p:nvPr/>
              </p:nvSpPr>
              <p:spPr>
                <a:xfrm>
                  <a:off x="8014842" y="5371182"/>
                  <a:ext cx="1074033" cy="469471"/>
                </a:xfrm>
                <a:prstGeom prst="rect">
                  <a:avLst/>
                </a:prstGeom>
                <a:noFill/>
              </p:spPr>
              <p:txBody>
                <a:bodyPr wrap="square" rtlCol="0">
                  <a:spAutoFit/>
                </a:bodyPr>
                <a:lstStyle/>
                <a:p>
                  <a:pPr>
                    <a:lnSpc>
                      <a:spcPct val="130000"/>
                    </a:lnSpc>
                  </a:pPr>
                  <a:r>
                    <a:rPr kumimoji="1" lang="zh-CN" altLang="en-US" sz="1600" b="1" dirty="0">
                      <a:solidFill>
                        <a:schemeClr val="tx1"/>
                      </a:solidFill>
                    </a:rPr>
                    <a:t>其他</a:t>
                  </a:r>
                  <a:endParaRPr kumimoji="1" lang="en-US" altLang="zh-CN" sz="1600" b="1" dirty="0">
                    <a:solidFill>
                      <a:schemeClr val="tx1"/>
                    </a:solidFill>
                  </a:endParaRPr>
                </a:p>
              </p:txBody>
            </p:sp>
          </p:grpSp>
        </p:grpSp>
      </p:grpSp>
      <p:sp>
        <p:nvSpPr>
          <p:cNvPr id="41" name="矩形 40"/>
          <p:cNvSpPr/>
          <p:nvPr/>
        </p:nvSpPr>
        <p:spPr>
          <a:xfrm>
            <a:off x="669924" y="5659821"/>
            <a:ext cx="10404476" cy="923330"/>
          </a:xfrm>
          <a:prstGeom prst="rect">
            <a:avLst/>
          </a:prstGeom>
        </p:spPr>
        <p:txBody>
          <a:bodyPr wrap="square">
            <a:spAutoFit/>
          </a:bodyPr>
          <a:lstStyle/>
          <a:p>
            <a:r>
              <a:rPr lang="zh-CN" altLang="en-US" b="1" dirty="0">
                <a:solidFill>
                  <a:srgbClr val="0000FF"/>
                </a:solidFill>
              </a:rPr>
              <a:t>备注：</a:t>
            </a:r>
            <a:endParaRPr lang="en-US" altLang="zh-CN" b="1" dirty="0">
              <a:solidFill>
                <a:srgbClr val="0000FF"/>
              </a:solidFill>
            </a:endParaRPr>
          </a:p>
          <a:p>
            <a:r>
              <a:rPr lang="en-US" altLang="zh-CN" b="1" dirty="0">
                <a:solidFill>
                  <a:srgbClr val="FF0000"/>
                </a:solidFill>
              </a:rPr>
              <a:t>    </a:t>
            </a:r>
            <a:r>
              <a:rPr lang="en-US" altLang="zh-CN" b="1" dirty="0"/>
              <a:t>1.</a:t>
            </a:r>
            <a:r>
              <a:rPr lang="zh-CN" altLang="en-US" b="1" dirty="0"/>
              <a:t>不同数据库其数据源不同，相似度检测结果也不同，建议根据机构要求选择相应的检测平台；</a:t>
            </a:r>
            <a:endParaRPr lang="en-US" altLang="zh-CN" b="1" dirty="0"/>
          </a:p>
          <a:p>
            <a:r>
              <a:rPr lang="en-US" altLang="zh-CN" b="1" dirty="0"/>
              <a:t>    2.</a:t>
            </a:r>
            <a:r>
              <a:rPr lang="zh-CN" altLang="en-US" b="1" dirty="0"/>
              <a:t>检测有风险，免费检测需谨慎，自己保留相关原创证据。要分清系统</a:t>
            </a:r>
            <a:r>
              <a:rPr lang="zh-CN" altLang="en-US" b="1" dirty="0">
                <a:solidFill>
                  <a:srgbClr val="FF0000"/>
                </a:solidFill>
              </a:rPr>
              <a:t>官网</a:t>
            </a:r>
            <a:r>
              <a:rPr lang="zh-CN" altLang="en-US" b="1" dirty="0"/>
              <a:t>和非官网，谨防受骗。</a:t>
            </a:r>
            <a:endParaRPr lang="zh-CN" altLang="zh-CN" b="1"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iterate type="lt">
                                    <p:tmPct val="10000"/>
                                  </p:iterate>
                                  <p:childTnLst>
                                    <p:set>
                                      <p:cBhvr>
                                        <p:cTn id="6" dur="1" fill="hold">
                                          <p:stCondLst>
                                            <p:cond delay="0"/>
                                          </p:stCondLst>
                                        </p:cTn>
                                        <p:tgtEl>
                                          <p:spTgt spid="33"/>
                                        </p:tgtEl>
                                        <p:attrNameLst>
                                          <p:attrName>style.visibility</p:attrName>
                                        </p:attrNameLst>
                                      </p:cBhvr>
                                      <p:to>
                                        <p:strVal val="visible"/>
                                      </p:to>
                                    </p:set>
                                    <p:anim calcmode="lin" valueType="num">
                                      <p:cBhvr additive="base">
                                        <p:cTn id="7" dur="600" fill="hold"/>
                                        <p:tgtEl>
                                          <p:spTgt spid="33"/>
                                        </p:tgtEl>
                                        <p:attrNameLst>
                                          <p:attrName>ppt_x</p:attrName>
                                        </p:attrNameLst>
                                      </p:cBhvr>
                                      <p:tavLst>
                                        <p:tav tm="0">
                                          <p:val>
                                            <p:strVal val="1+#ppt_w/2"/>
                                          </p:val>
                                        </p:tav>
                                        <p:tav tm="100000">
                                          <p:val>
                                            <p:strVal val="#ppt_x"/>
                                          </p:val>
                                        </p:tav>
                                      </p:tavLst>
                                    </p:anim>
                                    <p:anim calcmode="lin" valueType="num">
                                      <p:cBhvr additive="base">
                                        <p:cTn id="8" dur="600" fill="hold"/>
                                        <p:tgtEl>
                                          <p:spTgt spid="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764071" y="259259"/>
            <a:ext cx="7175362" cy="769441"/>
          </a:xfrm>
          <a:prstGeom prst="rect">
            <a:avLst/>
          </a:prstGeom>
        </p:spPr>
        <p:txBody>
          <a:bodyPr wrap="none">
            <a:spAutoFit/>
          </a:bodyPr>
          <a:lstStyle/>
          <a:p>
            <a:r>
              <a:rPr lang="en-US" altLang="zh-CN" sz="4400" dirty="0">
                <a:hlinkClick r:id="rId3"/>
              </a:rPr>
              <a:t>CNKI</a:t>
            </a:r>
            <a:r>
              <a:rPr lang="zh-CN" altLang="en-US" sz="4400" dirty="0">
                <a:hlinkClick r:id="rId3"/>
              </a:rPr>
              <a:t>学术不端个人查重系统</a:t>
            </a:r>
            <a:endParaRPr lang="zh-CN" altLang="en-US" sz="4400"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5" name="图片 4"/>
          <p:cNvPicPr>
            <a:picLocks noChangeAspect="1"/>
          </p:cNvPicPr>
          <p:nvPr/>
        </p:nvPicPr>
        <p:blipFill>
          <a:blip r:embed="rId4"/>
          <a:stretch>
            <a:fillRect/>
          </a:stretch>
        </p:blipFill>
        <p:spPr>
          <a:xfrm>
            <a:off x="83128" y="1130300"/>
            <a:ext cx="12237190" cy="5677350"/>
          </a:xfrm>
          <a:prstGeom prst="rect">
            <a:avLst/>
          </a:prstGeom>
        </p:spPr>
      </p:pic>
    </p:spTree>
  </p:cSld>
  <p:clrMapOvr>
    <a:masterClrMapping/>
  </p:clrMapOvr>
  <p:transition spd="slow" advTm="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iterate type="lt">
                                    <p:tmPct val="10000"/>
                                  </p:iterate>
                                  <p:childTnLst>
                                    <p:set>
                                      <p:cBhvr>
                                        <p:cTn id="6" dur="1" fill="hold">
                                          <p:stCondLst>
                                            <p:cond delay="0"/>
                                          </p:stCondLst>
                                        </p:cTn>
                                        <p:tgtEl>
                                          <p:spTgt spid="13"/>
                                        </p:tgtEl>
                                        <p:attrNameLst>
                                          <p:attrName>style.visibility</p:attrName>
                                        </p:attrNameLst>
                                      </p:cBhvr>
                                      <p:to>
                                        <p:strVal val="visible"/>
                                      </p:to>
                                    </p:set>
                                    <p:anim calcmode="lin" valueType="num">
                                      <p:cBhvr additive="base">
                                        <p:cTn id="7" dur="600" fill="hold"/>
                                        <p:tgtEl>
                                          <p:spTgt spid="13"/>
                                        </p:tgtEl>
                                        <p:attrNameLst>
                                          <p:attrName>ppt_x</p:attrName>
                                        </p:attrNameLst>
                                      </p:cBhvr>
                                      <p:tavLst>
                                        <p:tav tm="0">
                                          <p:val>
                                            <p:strVal val="1+#ppt_w/2"/>
                                          </p:val>
                                        </p:tav>
                                        <p:tav tm="100000">
                                          <p:val>
                                            <p:strVal val="#ppt_x"/>
                                          </p:val>
                                        </p:tav>
                                      </p:tavLst>
                                    </p:anim>
                                    <p:anim calcmode="lin" valueType="num">
                                      <p:cBhvr additive="base">
                                        <p:cTn id="8" dur="6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764071" y="259259"/>
            <a:ext cx="6046848" cy="769441"/>
          </a:xfrm>
          <a:prstGeom prst="rect">
            <a:avLst/>
          </a:prstGeom>
        </p:spPr>
        <p:txBody>
          <a:bodyPr wrap="none">
            <a:spAutoFit/>
          </a:bodyPr>
          <a:lstStyle/>
          <a:p>
            <a:r>
              <a:rPr lang="en-US" altLang="zh-CN" sz="4400" dirty="0">
                <a:hlinkClick r:id="rId3"/>
              </a:rPr>
              <a:t>CNKI</a:t>
            </a:r>
            <a:r>
              <a:rPr lang="zh-CN" altLang="en-US" sz="4400" dirty="0">
                <a:hlinkClick r:id="rId3"/>
              </a:rPr>
              <a:t>学术不端检测系统</a:t>
            </a:r>
            <a:endParaRPr lang="zh-CN" altLang="en-US" sz="4400"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4" name="图片 3"/>
          <p:cNvPicPr>
            <a:picLocks noChangeAspect="1"/>
          </p:cNvPicPr>
          <p:nvPr/>
        </p:nvPicPr>
        <p:blipFill>
          <a:blip r:embed="rId4"/>
          <a:stretch>
            <a:fillRect/>
          </a:stretch>
        </p:blipFill>
        <p:spPr>
          <a:xfrm>
            <a:off x="0" y="1028701"/>
            <a:ext cx="11896435" cy="5750790"/>
          </a:xfrm>
          <a:prstGeom prst="rect">
            <a:avLst/>
          </a:prstGeom>
        </p:spPr>
      </p:pic>
      <p:sp>
        <p:nvSpPr>
          <p:cNvPr id="2" name="文本框 1"/>
          <p:cNvSpPr txBox="1"/>
          <p:nvPr/>
        </p:nvSpPr>
        <p:spPr>
          <a:xfrm>
            <a:off x="6068289" y="1487054"/>
            <a:ext cx="2512291"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zh-CN" altLang="en-US" dirty="0"/>
              <a:t>    </a:t>
            </a:r>
            <a:r>
              <a:rPr lang="zh-CN" altLang="en-US" b="1" dirty="0"/>
              <a:t>个人可以注册，也可以直接微信登录。</a:t>
            </a:r>
          </a:p>
        </p:txBody>
      </p:sp>
    </p:spTree>
  </p:cSld>
  <p:clrMapOvr>
    <a:masterClrMapping/>
  </p:clrMapOvr>
  <p:transition spd="slow" advTm="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iterate type="lt">
                                    <p:tmPct val="10000"/>
                                  </p:iterate>
                                  <p:childTnLst>
                                    <p:set>
                                      <p:cBhvr>
                                        <p:cTn id="6" dur="1" fill="hold">
                                          <p:stCondLst>
                                            <p:cond delay="0"/>
                                          </p:stCondLst>
                                        </p:cTn>
                                        <p:tgtEl>
                                          <p:spTgt spid="13"/>
                                        </p:tgtEl>
                                        <p:attrNameLst>
                                          <p:attrName>style.visibility</p:attrName>
                                        </p:attrNameLst>
                                      </p:cBhvr>
                                      <p:to>
                                        <p:strVal val="visible"/>
                                      </p:to>
                                    </p:set>
                                    <p:anim calcmode="lin" valueType="num">
                                      <p:cBhvr additive="base">
                                        <p:cTn id="7" dur="600" fill="hold"/>
                                        <p:tgtEl>
                                          <p:spTgt spid="13"/>
                                        </p:tgtEl>
                                        <p:attrNameLst>
                                          <p:attrName>ppt_x</p:attrName>
                                        </p:attrNameLst>
                                      </p:cBhvr>
                                      <p:tavLst>
                                        <p:tav tm="0">
                                          <p:val>
                                            <p:strVal val="1+#ppt_w/2"/>
                                          </p:val>
                                        </p:tav>
                                        <p:tav tm="100000">
                                          <p:val>
                                            <p:strVal val="#ppt_x"/>
                                          </p:val>
                                        </p:tav>
                                      </p:tavLst>
                                    </p:anim>
                                    <p:anim calcmode="lin" valueType="num">
                                      <p:cBhvr additive="base">
                                        <p:cTn id="8" dur="6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764071" y="259259"/>
            <a:ext cx="6046848" cy="769441"/>
          </a:xfrm>
          <a:prstGeom prst="rect">
            <a:avLst/>
          </a:prstGeom>
        </p:spPr>
        <p:txBody>
          <a:bodyPr wrap="none">
            <a:spAutoFit/>
          </a:bodyPr>
          <a:lstStyle/>
          <a:p>
            <a:r>
              <a:rPr lang="en-US" altLang="zh-CN" sz="4400" dirty="0">
                <a:hlinkClick r:id="rId3"/>
              </a:rPr>
              <a:t>CNKI</a:t>
            </a:r>
            <a:r>
              <a:rPr lang="zh-CN" altLang="en-US" sz="4400" dirty="0">
                <a:hlinkClick r:id="rId3"/>
              </a:rPr>
              <a:t>学术不端检测系统</a:t>
            </a:r>
            <a:endParaRPr lang="zh-CN" altLang="en-US" sz="4400"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3" name="图片 2"/>
          <p:cNvPicPr>
            <a:picLocks noChangeAspect="1"/>
          </p:cNvPicPr>
          <p:nvPr/>
        </p:nvPicPr>
        <p:blipFill>
          <a:blip r:embed="rId4"/>
          <a:stretch>
            <a:fillRect/>
          </a:stretch>
        </p:blipFill>
        <p:spPr>
          <a:xfrm>
            <a:off x="-522597" y="1130300"/>
            <a:ext cx="13514286" cy="6009524"/>
          </a:xfrm>
          <a:prstGeom prst="rect">
            <a:avLst/>
          </a:prstGeom>
        </p:spPr>
      </p:pic>
      <p:sp>
        <p:nvSpPr>
          <p:cNvPr id="2" name="文本框 1"/>
          <p:cNvSpPr txBox="1"/>
          <p:nvPr/>
        </p:nvSpPr>
        <p:spPr>
          <a:xfrm>
            <a:off x="1275204" y="2771849"/>
            <a:ext cx="2512291" cy="92333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zh-CN" altLang="en-US" b="1" dirty="0"/>
              <a:t>    微信登录之后进入个人查重服务界面，点击“同意并继续”。</a:t>
            </a:r>
          </a:p>
        </p:txBody>
      </p:sp>
    </p:spTree>
  </p:cSld>
  <p:clrMapOvr>
    <a:masterClrMapping/>
  </p:clrMapOvr>
  <p:transition spd="slow" advTm="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iterate type="lt">
                                    <p:tmPct val="10000"/>
                                  </p:iterate>
                                  <p:childTnLst>
                                    <p:set>
                                      <p:cBhvr>
                                        <p:cTn id="6" dur="1" fill="hold">
                                          <p:stCondLst>
                                            <p:cond delay="0"/>
                                          </p:stCondLst>
                                        </p:cTn>
                                        <p:tgtEl>
                                          <p:spTgt spid="13"/>
                                        </p:tgtEl>
                                        <p:attrNameLst>
                                          <p:attrName>style.visibility</p:attrName>
                                        </p:attrNameLst>
                                      </p:cBhvr>
                                      <p:to>
                                        <p:strVal val="visible"/>
                                      </p:to>
                                    </p:set>
                                    <p:anim calcmode="lin" valueType="num">
                                      <p:cBhvr additive="base">
                                        <p:cTn id="7" dur="600" fill="hold"/>
                                        <p:tgtEl>
                                          <p:spTgt spid="13"/>
                                        </p:tgtEl>
                                        <p:attrNameLst>
                                          <p:attrName>ppt_x</p:attrName>
                                        </p:attrNameLst>
                                      </p:cBhvr>
                                      <p:tavLst>
                                        <p:tav tm="0">
                                          <p:val>
                                            <p:strVal val="1+#ppt_w/2"/>
                                          </p:val>
                                        </p:tav>
                                        <p:tav tm="100000">
                                          <p:val>
                                            <p:strVal val="#ppt_x"/>
                                          </p:val>
                                        </p:tav>
                                      </p:tavLst>
                                    </p:anim>
                                    <p:anim calcmode="lin" valueType="num">
                                      <p:cBhvr additive="base">
                                        <p:cTn id="8" dur="6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764071" y="259259"/>
            <a:ext cx="6046848" cy="769441"/>
          </a:xfrm>
          <a:prstGeom prst="rect">
            <a:avLst/>
          </a:prstGeom>
        </p:spPr>
        <p:txBody>
          <a:bodyPr wrap="none">
            <a:spAutoFit/>
          </a:bodyPr>
          <a:lstStyle/>
          <a:p>
            <a:r>
              <a:rPr lang="en-US" altLang="zh-CN" sz="4400" dirty="0">
                <a:hlinkClick r:id="rId3"/>
              </a:rPr>
              <a:t>CNKI</a:t>
            </a:r>
            <a:r>
              <a:rPr lang="zh-CN" altLang="en-US" sz="4400" dirty="0">
                <a:hlinkClick r:id="rId3"/>
              </a:rPr>
              <a:t>学术不端检测系统</a:t>
            </a:r>
            <a:endParaRPr lang="zh-CN" altLang="en-US" sz="4400"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4" name="图片 3"/>
          <p:cNvPicPr>
            <a:picLocks noChangeAspect="1"/>
          </p:cNvPicPr>
          <p:nvPr/>
        </p:nvPicPr>
        <p:blipFill>
          <a:blip r:embed="rId4"/>
          <a:stretch>
            <a:fillRect/>
          </a:stretch>
        </p:blipFill>
        <p:spPr>
          <a:xfrm>
            <a:off x="196706" y="1440873"/>
            <a:ext cx="11884458" cy="4585702"/>
          </a:xfrm>
          <a:prstGeom prst="rect">
            <a:avLst/>
          </a:prstGeom>
        </p:spPr>
      </p:pic>
      <p:sp>
        <p:nvSpPr>
          <p:cNvPr id="2" name="文本框 1"/>
          <p:cNvSpPr txBox="1"/>
          <p:nvPr/>
        </p:nvSpPr>
        <p:spPr>
          <a:xfrm>
            <a:off x="5757973" y="1782618"/>
            <a:ext cx="3284427" cy="92333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zh-CN" altLang="en-US" b="1" dirty="0"/>
              <a:t>    微信登录之后进入个人查重服务界面，点击“同意并继续”后，上传待检测文献即可。</a:t>
            </a:r>
          </a:p>
        </p:txBody>
      </p:sp>
    </p:spTree>
  </p:cSld>
  <p:clrMapOvr>
    <a:masterClrMapping/>
  </p:clrMapOvr>
  <p:transition spd="slow" advTm="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iterate type="lt">
                                    <p:tmPct val="10000"/>
                                  </p:iterate>
                                  <p:childTnLst>
                                    <p:set>
                                      <p:cBhvr>
                                        <p:cTn id="6" dur="1" fill="hold">
                                          <p:stCondLst>
                                            <p:cond delay="0"/>
                                          </p:stCondLst>
                                        </p:cTn>
                                        <p:tgtEl>
                                          <p:spTgt spid="13"/>
                                        </p:tgtEl>
                                        <p:attrNameLst>
                                          <p:attrName>style.visibility</p:attrName>
                                        </p:attrNameLst>
                                      </p:cBhvr>
                                      <p:to>
                                        <p:strVal val="visible"/>
                                      </p:to>
                                    </p:set>
                                    <p:anim calcmode="lin" valueType="num">
                                      <p:cBhvr additive="base">
                                        <p:cTn id="7" dur="600" fill="hold"/>
                                        <p:tgtEl>
                                          <p:spTgt spid="13"/>
                                        </p:tgtEl>
                                        <p:attrNameLst>
                                          <p:attrName>ppt_x</p:attrName>
                                        </p:attrNameLst>
                                      </p:cBhvr>
                                      <p:tavLst>
                                        <p:tav tm="0">
                                          <p:val>
                                            <p:strVal val="1+#ppt_w/2"/>
                                          </p:val>
                                        </p:tav>
                                        <p:tav tm="100000">
                                          <p:val>
                                            <p:strVal val="#ppt_x"/>
                                          </p:val>
                                        </p:tav>
                                      </p:tavLst>
                                    </p:anim>
                                    <p:anim calcmode="lin" valueType="num">
                                      <p:cBhvr additive="base">
                                        <p:cTn id="8" dur="6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69924" y="0"/>
            <a:ext cx="10515600" cy="1325563"/>
          </a:xfrm>
        </p:spPr>
        <p:txBody>
          <a:bodyPr>
            <a:normAutofit/>
          </a:bodyPr>
          <a:lstStyle/>
          <a:p>
            <a:r>
              <a:rPr lang="en-US" altLang="zh-CN" sz="4400" b="1" dirty="0">
                <a:latin typeface="微软雅黑" panose="020B0503020204020204" pitchFamily="34" charset="-122"/>
                <a:ea typeface="微软雅黑" panose="020B0503020204020204" pitchFamily="34" charset="-122"/>
              </a:rPr>
              <a:t>1.3 </a:t>
            </a:r>
            <a:r>
              <a:rPr lang="zh-CN" altLang="en-US" sz="4400" b="1" dirty="0">
                <a:latin typeface="微软雅黑" panose="020B0503020204020204" pitchFamily="34" charset="-122"/>
                <a:ea typeface="微软雅黑" panose="020B0503020204020204" pitchFamily="34" charset="-122"/>
              </a:rPr>
              <a:t>论文作者的学术不端行为类型</a:t>
            </a:r>
          </a:p>
        </p:txBody>
      </p:sp>
      <p:sp>
        <p:nvSpPr>
          <p:cNvPr id="3" name="页脚占位符 2"/>
          <p:cNvSpPr>
            <a:spLocks noGrp="1"/>
          </p:cNvSpPr>
          <p:nvPr>
            <p:ph type="ftr" sz="quarter" idx="11"/>
          </p:nvPr>
        </p:nvSpPr>
        <p:spPr>
          <a:xfrm>
            <a:off x="669924" y="6240463"/>
            <a:ext cx="4140201" cy="206381"/>
          </a:xfrm>
        </p:spPr>
        <p:txBody>
          <a:bodyPr/>
          <a:lstStyle/>
          <a:p>
            <a:r>
              <a:rPr lang="en-US" altLang="zh-CN" dirty="0"/>
              <a:t>Lib.scau.edu.cn</a:t>
            </a:r>
            <a:endParaRPr lang="zh-CN" altLang="en-US" dirty="0"/>
          </a:p>
        </p:txBody>
      </p:sp>
      <p:sp>
        <p:nvSpPr>
          <p:cNvPr id="4" name="灯片编号占位符 3"/>
          <p:cNvSpPr>
            <a:spLocks noGrp="1"/>
          </p:cNvSpPr>
          <p:nvPr>
            <p:ph type="sldNum" sz="quarter" idx="12"/>
          </p:nvPr>
        </p:nvSpPr>
        <p:spPr>
          <a:xfrm>
            <a:off x="8610599" y="6240463"/>
            <a:ext cx="2909888" cy="206381"/>
          </a:xfrm>
        </p:spPr>
        <p:txBody>
          <a:bodyPr/>
          <a:lstStyle/>
          <a:p>
            <a:fld id="{5DD3DB80-B894-403A-B48E-6FDC1A72010E}" type="slidenum">
              <a:rPr lang="zh-CN" altLang="en-US" smtClean="0"/>
              <a:t>6</a:t>
            </a:fld>
            <a:endParaRPr lang="zh-CN" altLang="en-US"/>
          </a:p>
        </p:txBody>
      </p:sp>
      <p:sp>
        <p:nvSpPr>
          <p:cNvPr id="37" name="矩形 36"/>
          <p:cNvSpPr/>
          <p:nvPr/>
        </p:nvSpPr>
        <p:spPr>
          <a:xfrm>
            <a:off x="940697" y="1357035"/>
            <a:ext cx="9718974" cy="4555093"/>
          </a:xfrm>
          <a:prstGeom prst="rect">
            <a:avLst/>
          </a:prstGeom>
          <a:noFill/>
          <a:ln>
            <a:noFill/>
          </a:ln>
        </p:spPr>
        <p:style>
          <a:lnRef idx="0">
            <a:scrgbClr r="0" g="0" b="0"/>
          </a:lnRef>
          <a:fillRef idx="0">
            <a:scrgbClr r="0" g="0" b="0"/>
          </a:fillRef>
          <a:effectRef idx="0">
            <a:scrgbClr r="0" g="0" b="0"/>
          </a:effectRef>
          <a:fontRef idx="minor">
            <a:schemeClr val="accent2"/>
          </a:fontRef>
        </p:style>
        <p:txBody>
          <a:bodyPr wrap="square">
            <a:spAutoFit/>
          </a:bodyPr>
          <a:lstStyle/>
          <a:p>
            <a:pPr marL="457200" indent="-457200">
              <a:buFont typeface="Wingdings" panose="05000000000000000000" pitchFamily="2" charset="2"/>
              <a:buChar char="Ø"/>
            </a:pPr>
            <a:r>
              <a:rPr lang="en-US" altLang="zh-CN" sz="3200" dirty="0">
                <a:solidFill>
                  <a:srgbClr val="0523FF"/>
                </a:solidFill>
                <a:latin typeface="楷体" panose="02010609060101010101" pitchFamily="49" charset="-122"/>
                <a:ea typeface="楷体" panose="02010609060101010101" pitchFamily="49" charset="-122"/>
              </a:rPr>
              <a:t>1.</a:t>
            </a:r>
            <a:r>
              <a:rPr lang="zh-CN" altLang="en-US" sz="3200" dirty="0">
                <a:solidFill>
                  <a:schemeClr val="tx1"/>
                </a:solidFill>
                <a:latin typeface="楷体" panose="02010609060101010101" pitchFamily="49" charset="-122"/>
                <a:ea typeface="楷体" panose="02010609060101010101" pitchFamily="49" charset="-122"/>
              </a:rPr>
              <a:t>抄袭、剽窃、侵吞他人学术成果；</a:t>
            </a:r>
            <a:endParaRPr lang="en-US" altLang="zh-CN" sz="3200" dirty="0">
              <a:solidFill>
                <a:schemeClr val="tx1"/>
              </a:solidFill>
              <a:latin typeface="楷体" panose="02010609060101010101" pitchFamily="49" charset="-122"/>
              <a:ea typeface="楷体" panose="02010609060101010101" pitchFamily="49" charset="-122"/>
            </a:endParaRPr>
          </a:p>
          <a:p>
            <a:pPr marL="457200" indent="-457200">
              <a:buFont typeface="Wingdings" panose="05000000000000000000" pitchFamily="2" charset="2"/>
              <a:buChar char="Ø"/>
            </a:pPr>
            <a:r>
              <a:rPr lang="en-US" altLang="zh-CN" sz="3200" dirty="0">
                <a:solidFill>
                  <a:srgbClr val="0523FF"/>
                </a:solidFill>
                <a:latin typeface="楷体" panose="02010609060101010101" pitchFamily="49" charset="-122"/>
                <a:ea typeface="楷体" panose="02010609060101010101" pitchFamily="49" charset="-122"/>
              </a:rPr>
              <a:t>2.</a:t>
            </a:r>
            <a:r>
              <a:rPr lang="zh-CN" altLang="en-US" sz="3200" dirty="0">
                <a:solidFill>
                  <a:schemeClr val="tx1"/>
                </a:solidFill>
                <a:latin typeface="楷体" panose="02010609060101010101" pitchFamily="49" charset="-122"/>
                <a:ea typeface="楷体" panose="02010609060101010101" pitchFamily="49" charset="-122"/>
              </a:rPr>
              <a:t>篡改他人学术成果；</a:t>
            </a:r>
            <a:endParaRPr lang="en-US" altLang="zh-CN" sz="3200" dirty="0">
              <a:solidFill>
                <a:schemeClr val="tx1"/>
              </a:solidFill>
              <a:latin typeface="楷体" panose="02010609060101010101" pitchFamily="49" charset="-122"/>
              <a:ea typeface="楷体" panose="02010609060101010101" pitchFamily="49" charset="-122"/>
            </a:endParaRPr>
          </a:p>
          <a:p>
            <a:pPr marL="457200" indent="-457200">
              <a:buFont typeface="Wingdings" panose="05000000000000000000" pitchFamily="2" charset="2"/>
              <a:buChar char="Ø"/>
            </a:pPr>
            <a:r>
              <a:rPr lang="en-US" altLang="zh-CN" sz="3200" dirty="0">
                <a:solidFill>
                  <a:srgbClr val="0523FF"/>
                </a:solidFill>
                <a:latin typeface="楷体" panose="02010609060101010101" pitchFamily="49" charset="-122"/>
                <a:ea typeface="楷体" panose="02010609060101010101" pitchFamily="49" charset="-122"/>
              </a:rPr>
              <a:t>3.</a:t>
            </a:r>
            <a:r>
              <a:rPr lang="zh-CN" altLang="en-US" sz="3200" dirty="0">
                <a:solidFill>
                  <a:schemeClr val="tx1"/>
                </a:solidFill>
                <a:latin typeface="楷体" panose="02010609060101010101" pitchFamily="49" charset="-122"/>
                <a:ea typeface="楷体" panose="02010609060101010101" pitchFamily="49" charset="-122"/>
              </a:rPr>
              <a:t>伪造或者篡改数据、文献，捏造事实；</a:t>
            </a:r>
            <a:endParaRPr lang="en-US" altLang="zh-CN" sz="3200" dirty="0">
              <a:solidFill>
                <a:schemeClr val="tx1"/>
              </a:solidFill>
              <a:latin typeface="楷体" panose="02010609060101010101" pitchFamily="49" charset="-122"/>
              <a:ea typeface="楷体" panose="02010609060101010101" pitchFamily="49" charset="-122"/>
            </a:endParaRPr>
          </a:p>
          <a:p>
            <a:pPr marL="457200" indent="-457200">
              <a:buFont typeface="Wingdings" panose="05000000000000000000" pitchFamily="2" charset="2"/>
              <a:buChar char="Ø"/>
            </a:pPr>
            <a:r>
              <a:rPr lang="en-US" altLang="zh-CN" sz="3200" dirty="0">
                <a:solidFill>
                  <a:srgbClr val="0523FF"/>
                </a:solidFill>
                <a:latin typeface="楷体" panose="02010609060101010101" pitchFamily="49" charset="-122"/>
                <a:ea typeface="楷体" panose="02010609060101010101" pitchFamily="49" charset="-122"/>
              </a:rPr>
              <a:t>4.</a:t>
            </a:r>
            <a:r>
              <a:rPr lang="zh-CN" altLang="en-US" sz="3200" dirty="0">
                <a:solidFill>
                  <a:schemeClr val="tx1"/>
                </a:solidFill>
                <a:latin typeface="楷体" panose="02010609060101010101" pitchFamily="49" charset="-122"/>
                <a:ea typeface="楷体" panose="02010609060101010101" pitchFamily="49" charset="-122"/>
              </a:rPr>
              <a:t>伪造注释：</a:t>
            </a:r>
            <a:r>
              <a:rPr lang="zh-CN" altLang="en-US" dirty="0">
                <a:solidFill>
                  <a:schemeClr val="tx1"/>
                </a:solidFill>
              </a:rPr>
              <a:t>引用他人成果但不注明出处或未引用他人成果而做虚假引用注释</a:t>
            </a:r>
            <a:endParaRPr lang="en-US" altLang="zh-CN" sz="3200" dirty="0">
              <a:solidFill>
                <a:schemeClr val="tx1"/>
              </a:solidFill>
              <a:latin typeface="楷体" panose="02010609060101010101" pitchFamily="49" charset="-122"/>
              <a:ea typeface="楷体" panose="02010609060101010101" pitchFamily="49" charset="-122"/>
            </a:endParaRPr>
          </a:p>
          <a:p>
            <a:pPr marL="457200" indent="-457200">
              <a:buFont typeface="Wingdings" panose="05000000000000000000" pitchFamily="2" charset="2"/>
              <a:buChar char="Ø"/>
            </a:pPr>
            <a:r>
              <a:rPr lang="en-US" altLang="zh-CN" sz="3200" dirty="0">
                <a:solidFill>
                  <a:srgbClr val="0523FF"/>
                </a:solidFill>
                <a:latin typeface="楷体" panose="02010609060101010101" pitchFamily="49" charset="-122"/>
                <a:ea typeface="楷体" panose="02010609060101010101" pitchFamily="49" charset="-122"/>
              </a:rPr>
              <a:t>5.</a:t>
            </a:r>
            <a:r>
              <a:rPr lang="zh-CN" altLang="en-US" sz="3200" dirty="0">
                <a:solidFill>
                  <a:schemeClr val="tx1"/>
                </a:solidFill>
                <a:latin typeface="楷体" panose="02010609060101010101" pitchFamily="49" charset="-122"/>
                <a:ea typeface="楷体" panose="02010609060101010101" pitchFamily="49" charset="-122"/>
              </a:rPr>
              <a:t>未参加创作，在他人学术成果上署名；</a:t>
            </a:r>
            <a:endParaRPr lang="en-US" altLang="zh-CN" sz="3200" dirty="0">
              <a:solidFill>
                <a:schemeClr val="tx1"/>
              </a:solidFill>
              <a:latin typeface="楷体" panose="02010609060101010101" pitchFamily="49" charset="-122"/>
              <a:ea typeface="楷体" panose="02010609060101010101" pitchFamily="49" charset="-122"/>
            </a:endParaRPr>
          </a:p>
          <a:p>
            <a:pPr marL="457200" indent="-457200">
              <a:buFont typeface="Wingdings" panose="05000000000000000000" pitchFamily="2" charset="2"/>
              <a:buChar char="Ø"/>
            </a:pPr>
            <a:r>
              <a:rPr lang="en-US" altLang="zh-CN" sz="3200" dirty="0">
                <a:solidFill>
                  <a:srgbClr val="0523FF"/>
                </a:solidFill>
                <a:latin typeface="楷体" panose="02010609060101010101" pitchFamily="49" charset="-122"/>
                <a:ea typeface="楷体" panose="02010609060101010101" pitchFamily="49" charset="-122"/>
              </a:rPr>
              <a:t>6.</a:t>
            </a:r>
            <a:r>
              <a:rPr lang="zh-CN" altLang="en-US" sz="3200" dirty="0">
                <a:solidFill>
                  <a:schemeClr val="tx1"/>
                </a:solidFill>
                <a:latin typeface="楷体" panose="02010609060101010101" pitchFamily="49" charset="-122"/>
                <a:ea typeface="楷体" panose="02010609060101010101" pitchFamily="49" charset="-122"/>
              </a:rPr>
              <a:t>未经他人许可，不当使用他人署名；</a:t>
            </a:r>
            <a:endParaRPr lang="en-US" altLang="zh-CN" sz="3200" dirty="0">
              <a:solidFill>
                <a:schemeClr val="tx1"/>
              </a:solidFill>
              <a:latin typeface="楷体" panose="02010609060101010101" pitchFamily="49" charset="-122"/>
              <a:ea typeface="楷体" panose="02010609060101010101" pitchFamily="49" charset="-122"/>
            </a:endParaRPr>
          </a:p>
          <a:p>
            <a:pPr marL="457200" indent="-457200">
              <a:buFont typeface="Wingdings" panose="05000000000000000000" pitchFamily="2" charset="2"/>
              <a:buChar char="Ø"/>
            </a:pPr>
            <a:r>
              <a:rPr lang="en-US" altLang="zh-CN" sz="3200" dirty="0">
                <a:solidFill>
                  <a:srgbClr val="0523FF"/>
                </a:solidFill>
                <a:latin typeface="楷体" panose="02010609060101010101" pitchFamily="49" charset="-122"/>
                <a:ea typeface="楷体" panose="02010609060101010101" pitchFamily="49" charset="-122"/>
              </a:rPr>
              <a:t>7.</a:t>
            </a:r>
            <a:r>
              <a:rPr lang="zh-CN" altLang="en-US" sz="3200" dirty="0">
                <a:solidFill>
                  <a:schemeClr val="tx1"/>
                </a:solidFill>
                <a:latin typeface="楷体" panose="02010609060101010101" pitchFamily="49" charset="-122"/>
                <a:ea typeface="楷体" panose="02010609060101010101" pitchFamily="49" charset="-122"/>
              </a:rPr>
              <a:t>其他学术不端行为：</a:t>
            </a:r>
            <a:r>
              <a:rPr lang="zh-CN" altLang="en-US" sz="2400" dirty="0">
                <a:solidFill>
                  <a:schemeClr val="tx1"/>
                </a:solidFill>
                <a:latin typeface="楷体" panose="02010609060101010101" pitchFamily="49" charset="-122"/>
                <a:ea typeface="楷体" panose="02010609060101010101" pitchFamily="49" charset="-122"/>
              </a:rPr>
              <a:t>如一稿多投</a:t>
            </a:r>
            <a:r>
              <a:rPr lang="zh-CN" altLang="en-US" b="1" dirty="0">
                <a:solidFill>
                  <a:schemeClr val="tx1"/>
                </a:solidFill>
              </a:rPr>
              <a:t>（</a:t>
            </a:r>
            <a:r>
              <a:rPr lang="zh-CN" altLang="en-US" b="1" dirty="0">
                <a:solidFill>
                  <a:srgbClr val="0523FF"/>
                </a:solidFill>
              </a:rPr>
              <a:t>将同样的或相似的论文或著作用同一种语言在不同期刊或载体上发表或出版</a:t>
            </a:r>
            <a:r>
              <a:rPr lang="zh-CN" altLang="en-US" b="1" dirty="0">
                <a:solidFill>
                  <a:schemeClr val="tx1"/>
                </a:solidFill>
              </a:rPr>
              <a:t>）、</a:t>
            </a:r>
            <a:r>
              <a:rPr lang="zh-CN" altLang="en-US" sz="2400" dirty="0">
                <a:solidFill>
                  <a:schemeClr val="tx1"/>
                </a:solidFill>
                <a:latin typeface="楷体" panose="02010609060101010101" pitchFamily="49" charset="-122"/>
                <a:ea typeface="楷体" panose="02010609060101010101" pitchFamily="49" charset="-122"/>
              </a:rPr>
              <a:t>重复发表、买卖或代写论文</a:t>
            </a:r>
            <a:r>
              <a:rPr lang="zh-CN" altLang="en-US" b="1" dirty="0">
                <a:solidFill>
                  <a:schemeClr val="tx1"/>
                </a:solidFill>
              </a:rPr>
              <a:t>（</a:t>
            </a:r>
            <a:r>
              <a:rPr lang="zh-CN" altLang="en-US" b="1" dirty="0">
                <a:solidFill>
                  <a:srgbClr val="0523FF"/>
                </a:solidFill>
              </a:rPr>
              <a:t>购买、出售学位论文或者组织学位论文买卖；由他人代写、为他人代写学位论文或者组织学位论文代写</a:t>
            </a:r>
            <a:r>
              <a:rPr lang="zh-CN" altLang="en-US" b="1" dirty="0">
                <a:solidFill>
                  <a:schemeClr val="tx1"/>
                </a:solidFill>
              </a:rPr>
              <a:t>）等。</a:t>
            </a:r>
            <a:endParaRPr lang="zh-CN" altLang="zh-CN" b="1" dirty="0">
              <a:solidFill>
                <a:schemeClr val="tx1"/>
              </a:solidFill>
            </a:endParaRPr>
          </a:p>
        </p:txBody>
      </p:sp>
    </p:spTree>
    <p:custDataLst>
      <p:tags r:id="rId1"/>
    </p:custData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764071" y="259259"/>
            <a:ext cx="6046848" cy="769441"/>
          </a:xfrm>
          <a:prstGeom prst="rect">
            <a:avLst/>
          </a:prstGeom>
        </p:spPr>
        <p:txBody>
          <a:bodyPr wrap="none">
            <a:spAutoFit/>
          </a:bodyPr>
          <a:lstStyle/>
          <a:p>
            <a:r>
              <a:rPr lang="en-US" altLang="zh-CN" sz="4400" dirty="0">
                <a:hlinkClick r:id="rId3"/>
              </a:rPr>
              <a:t>CNKI</a:t>
            </a:r>
            <a:r>
              <a:rPr lang="zh-CN" altLang="en-US" sz="4400" dirty="0">
                <a:hlinkClick r:id="rId3"/>
              </a:rPr>
              <a:t>学术不端检测系统</a:t>
            </a:r>
            <a:endParaRPr lang="zh-CN" altLang="en-US" sz="4400"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3" name="图片 2"/>
          <p:cNvPicPr>
            <a:picLocks noChangeAspect="1"/>
          </p:cNvPicPr>
          <p:nvPr/>
        </p:nvPicPr>
        <p:blipFill>
          <a:blip r:embed="rId4"/>
          <a:stretch>
            <a:fillRect/>
          </a:stretch>
        </p:blipFill>
        <p:spPr>
          <a:xfrm>
            <a:off x="0" y="1274618"/>
            <a:ext cx="11888021" cy="5583381"/>
          </a:xfrm>
          <a:prstGeom prst="rect">
            <a:avLst/>
          </a:prstGeom>
        </p:spPr>
      </p:pic>
      <p:sp>
        <p:nvSpPr>
          <p:cNvPr id="6" name="文本框 5"/>
          <p:cNvSpPr txBox="1"/>
          <p:nvPr/>
        </p:nvSpPr>
        <p:spPr>
          <a:xfrm>
            <a:off x="5757973" y="1782618"/>
            <a:ext cx="3284427"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zh-CN" altLang="en-US" b="1" dirty="0"/>
              <a:t>    根据要求上传适当格式论文。</a:t>
            </a:r>
          </a:p>
        </p:txBody>
      </p:sp>
    </p:spTree>
    <p:extLst>
      <p:ext uri="{BB962C8B-B14F-4D97-AF65-F5344CB8AC3E}">
        <p14:creationId xmlns:p14="http://schemas.microsoft.com/office/powerpoint/2010/main" val="639071202"/>
      </p:ext>
    </p:extLst>
  </p:cSld>
  <p:clrMapOvr>
    <a:masterClrMapping/>
  </p:clrMapOvr>
  <p:transition spd="slow" advTm="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iterate type="lt">
                                    <p:tmPct val="10000"/>
                                  </p:iterate>
                                  <p:childTnLst>
                                    <p:set>
                                      <p:cBhvr>
                                        <p:cTn id="6" dur="1" fill="hold">
                                          <p:stCondLst>
                                            <p:cond delay="0"/>
                                          </p:stCondLst>
                                        </p:cTn>
                                        <p:tgtEl>
                                          <p:spTgt spid="13"/>
                                        </p:tgtEl>
                                        <p:attrNameLst>
                                          <p:attrName>style.visibility</p:attrName>
                                        </p:attrNameLst>
                                      </p:cBhvr>
                                      <p:to>
                                        <p:strVal val="visible"/>
                                      </p:to>
                                    </p:set>
                                    <p:anim calcmode="lin" valueType="num">
                                      <p:cBhvr additive="base">
                                        <p:cTn id="7" dur="600" fill="hold"/>
                                        <p:tgtEl>
                                          <p:spTgt spid="13"/>
                                        </p:tgtEl>
                                        <p:attrNameLst>
                                          <p:attrName>ppt_x</p:attrName>
                                        </p:attrNameLst>
                                      </p:cBhvr>
                                      <p:tavLst>
                                        <p:tav tm="0">
                                          <p:val>
                                            <p:strVal val="1+#ppt_w/2"/>
                                          </p:val>
                                        </p:tav>
                                        <p:tav tm="100000">
                                          <p:val>
                                            <p:strVal val="#ppt_x"/>
                                          </p:val>
                                        </p:tav>
                                      </p:tavLst>
                                    </p:anim>
                                    <p:anim calcmode="lin" valueType="num">
                                      <p:cBhvr additive="base">
                                        <p:cTn id="8" dur="6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764071" y="259259"/>
            <a:ext cx="6046848" cy="769441"/>
          </a:xfrm>
          <a:prstGeom prst="rect">
            <a:avLst/>
          </a:prstGeom>
        </p:spPr>
        <p:txBody>
          <a:bodyPr wrap="none">
            <a:spAutoFit/>
          </a:bodyPr>
          <a:lstStyle/>
          <a:p>
            <a:r>
              <a:rPr lang="en-US" altLang="zh-CN" sz="4400" dirty="0">
                <a:hlinkClick r:id="rId3"/>
              </a:rPr>
              <a:t>CNKI</a:t>
            </a:r>
            <a:r>
              <a:rPr lang="zh-CN" altLang="en-US" sz="4400" dirty="0">
                <a:hlinkClick r:id="rId3"/>
              </a:rPr>
              <a:t>学术不端检测系统</a:t>
            </a:r>
            <a:endParaRPr lang="zh-CN" altLang="en-US" sz="4400"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2" name="图片 1"/>
          <p:cNvPicPr>
            <a:picLocks noChangeAspect="1"/>
          </p:cNvPicPr>
          <p:nvPr/>
        </p:nvPicPr>
        <p:blipFill>
          <a:blip r:embed="rId4"/>
          <a:stretch>
            <a:fillRect/>
          </a:stretch>
        </p:blipFill>
        <p:spPr>
          <a:xfrm>
            <a:off x="0" y="1033066"/>
            <a:ext cx="12192000" cy="5824934"/>
          </a:xfrm>
          <a:prstGeom prst="rect">
            <a:avLst/>
          </a:prstGeom>
        </p:spPr>
      </p:pic>
      <p:sp>
        <p:nvSpPr>
          <p:cNvPr id="4" name="文本框 3"/>
          <p:cNvSpPr txBox="1"/>
          <p:nvPr/>
        </p:nvSpPr>
        <p:spPr>
          <a:xfrm>
            <a:off x="1331895" y="3048000"/>
            <a:ext cx="3284427"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zh-CN" altLang="en-US" b="1" dirty="0"/>
              <a:t>    合作单位入口。</a:t>
            </a:r>
          </a:p>
        </p:txBody>
      </p:sp>
      <p:sp>
        <p:nvSpPr>
          <p:cNvPr id="3" name="矩形 2"/>
          <p:cNvSpPr/>
          <p:nvPr/>
        </p:nvSpPr>
        <p:spPr>
          <a:xfrm>
            <a:off x="10344727" y="5255491"/>
            <a:ext cx="1681018" cy="1052945"/>
          </a:xfrm>
          <a:prstGeom prst="rect">
            <a:avLst/>
          </a:prstGeom>
          <a:noFill/>
          <a:ln w="38100">
            <a:solidFill>
              <a:srgbClr val="E24E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advTm="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iterate type="lt">
                                    <p:tmPct val="10000"/>
                                  </p:iterate>
                                  <p:childTnLst>
                                    <p:set>
                                      <p:cBhvr>
                                        <p:cTn id="6" dur="1" fill="hold">
                                          <p:stCondLst>
                                            <p:cond delay="0"/>
                                          </p:stCondLst>
                                        </p:cTn>
                                        <p:tgtEl>
                                          <p:spTgt spid="13"/>
                                        </p:tgtEl>
                                        <p:attrNameLst>
                                          <p:attrName>style.visibility</p:attrName>
                                        </p:attrNameLst>
                                      </p:cBhvr>
                                      <p:to>
                                        <p:strVal val="visible"/>
                                      </p:to>
                                    </p:set>
                                    <p:anim calcmode="lin" valueType="num">
                                      <p:cBhvr additive="base">
                                        <p:cTn id="7" dur="600" fill="hold"/>
                                        <p:tgtEl>
                                          <p:spTgt spid="13"/>
                                        </p:tgtEl>
                                        <p:attrNameLst>
                                          <p:attrName>ppt_x</p:attrName>
                                        </p:attrNameLst>
                                      </p:cBhvr>
                                      <p:tavLst>
                                        <p:tav tm="0">
                                          <p:val>
                                            <p:strVal val="1+#ppt_w/2"/>
                                          </p:val>
                                        </p:tav>
                                        <p:tav tm="100000">
                                          <p:val>
                                            <p:strVal val="#ppt_x"/>
                                          </p:val>
                                        </p:tav>
                                      </p:tavLst>
                                    </p:anim>
                                    <p:anim calcmode="lin" valueType="num">
                                      <p:cBhvr additive="base">
                                        <p:cTn id="8" dur="6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764071" y="259259"/>
            <a:ext cx="5827236" cy="769441"/>
          </a:xfrm>
          <a:prstGeom prst="rect">
            <a:avLst/>
          </a:prstGeom>
        </p:spPr>
        <p:txBody>
          <a:bodyPr wrap="none">
            <a:spAutoFit/>
          </a:bodyPr>
          <a:lstStyle/>
          <a:p>
            <a:r>
              <a:rPr lang="zh-CN" altLang="en-US" sz="4400" dirty="0">
                <a:hlinkClick r:id="rId3"/>
              </a:rPr>
              <a:t>维普学术不端检测系统</a:t>
            </a:r>
            <a:endParaRPr lang="zh-CN" altLang="en-US" sz="4400"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2" name="图片 1"/>
          <p:cNvPicPr>
            <a:picLocks noChangeAspect="1"/>
          </p:cNvPicPr>
          <p:nvPr/>
        </p:nvPicPr>
        <p:blipFill>
          <a:blip r:embed="rId4"/>
          <a:stretch>
            <a:fillRect/>
          </a:stretch>
        </p:blipFill>
        <p:spPr>
          <a:xfrm>
            <a:off x="764071" y="1203736"/>
            <a:ext cx="10314982" cy="5436387"/>
          </a:xfrm>
          <a:prstGeom prst="rect">
            <a:avLst/>
          </a:prstGeom>
        </p:spPr>
      </p:pic>
    </p:spTree>
  </p:cSld>
  <p:clrMapOvr>
    <a:masterClrMapping/>
  </p:clrMapOvr>
  <p:transition spd="slow" advTm="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iterate type="lt">
                                    <p:tmPct val="10000"/>
                                  </p:iterate>
                                  <p:childTnLst>
                                    <p:set>
                                      <p:cBhvr>
                                        <p:cTn id="6" dur="1" fill="hold">
                                          <p:stCondLst>
                                            <p:cond delay="0"/>
                                          </p:stCondLst>
                                        </p:cTn>
                                        <p:tgtEl>
                                          <p:spTgt spid="13"/>
                                        </p:tgtEl>
                                        <p:attrNameLst>
                                          <p:attrName>style.visibility</p:attrName>
                                        </p:attrNameLst>
                                      </p:cBhvr>
                                      <p:to>
                                        <p:strVal val="visible"/>
                                      </p:to>
                                    </p:set>
                                    <p:anim calcmode="lin" valueType="num">
                                      <p:cBhvr additive="base">
                                        <p:cTn id="7" dur="600" fill="hold"/>
                                        <p:tgtEl>
                                          <p:spTgt spid="13"/>
                                        </p:tgtEl>
                                        <p:attrNameLst>
                                          <p:attrName>ppt_x</p:attrName>
                                        </p:attrNameLst>
                                      </p:cBhvr>
                                      <p:tavLst>
                                        <p:tav tm="0">
                                          <p:val>
                                            <p:strVal val="1+#ppt_w/2"/>
                                          </p:val>
                                        </p:tav>
                                        <p:tav tm="100000">
                                          <p:val>
                                            <p:strVal val="#ppt_x"/>
                                          </p:val>
                                        </p:tav>
                                      </p:tavLst>
                                    </p:anim>
                                    <p:anim calcmode="lin" valueType="num">
                                      <p:cBhvr additive="base">
                                        <p:cTn id="8" dur="6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764071" y="259259"/>
            <a:ext cx="5827236" cy="769441"/>
          </a:xfrm>
          <a:prstGeom prst="rect">
            <a:avLst/>
          </a:prstGeom>
        </p:spPr>
        <p:txBody>
          <a:bodyPr wrap="none">
            <a:spAutoFit/>
          </a:bodyPr>
          <a:lstStyle/>
          <a:p>
            <a:r>
              <a:rPr lang="zh-CN" altLang="en-US" sz="4400" dirty="0">
                <a:hlinkClick r:id="rId3"/>
              </a:rPr>
              <a:t>维普学术不端检测系统</a:t>
            </a:r>
            <a:endParaRPr lang="zh-CN" altLang="en-US" sz="4400"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3" name="图片 2"/>
          <p:cNvPicPr>
            <a:picLocks noChangeAspect="1"/>
          </p:cNvPicPr>
          <p:nvPr/>
        </p:nvPicPr>
        <p:blipFill>
          <a:blip r:embed="rId4"/>
          <a:stretch>
            <a:fillRect/>
          </a:stretch>
        </p:blipFill>
        <p:spPr>
          <a:xfrm>
            <a:off x="254731" y="1244163"/>
            <a:ext cx="11826434" cy="4777945"/>
          </a:xfrm>
          <a:prstGeom prst="rect">
            <a:avLst/>
          </a:prstGeom>
        </p:spPr>
      </p:pic>
      <p:sp>
        <p:nvSpPr>
          <p:cNvPr id="5" name="文本框 4"/>
          <p:cNvSpPr txBox="1"/>
          <p:nvPr/>
        </p:nvSpPr>
        <p:spPr>
          <a:xfrm>
            <a:off x="982772" y="2817090"/>
            <a:ext cx="3616937"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zh-CN" altLang="en-US" b="1" dirty="0"/>
              <a:t>    根据实际要求选择不同的版本。</a:t>
            </a:r>
          </a:p>
        </p:txBody>
      </p:sp>
    </p:spTree>
  </p:cSld>
  <p:clrMapOvr>
    <a:masterClrMapping/>
  </p:clrMapOvr>
  <p:transition spd="slow" advTm="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iterate type="lt">
                                    <p:tmPct val="10000"/>
                                  </p:iterate>
                                  <p:childTnLst>
                                    <p:set>
                                      <p:cBhvr>
                                        <p:cTn id="6" dur="1" fill="hold">
                                          <p:stCondLst>
                                            <p:cond delay="0"/>
                                          </p:stCondLst>
                                        </p:cTn>
                                        <p:tgtEl>
                                          <p:spTgt spid="13"/>
                                        </p:tgtEl>
                                        <p:attrNameLst>
                                          <p:attrName>style.visibility</p:attrName>
                                        </p:attrNameLst>
                                      </p:cBhvr>
                                      <p:to>
                                        <p:strVal val="visible"/>
                                      </p:to>
                                    </p:set>
                                    <p:anim calcmode="lin" valueType="num">
                                      <p:cBhvr additive="base">
                                        <p:cTn id="7" dur="600" fill="hold"/>
                                        <p:tgtEl>
                                          <p:spTgt spid="13"/>
                                        </p:tgtEl>
                                        <p:attrNameLst>
                                          <p:attrName>ppt_x</p:attrName>
                                        </p:attrNameLst>
                                      </p:cBhvr>
                                      <p:tavLst>
                                        <p:tav tm="0">
                                          <p:val>
                                            <p:strVal val="1+#ppt_w/2"/>
                                          </p:val>
                                        </p:tav>
                                        <p:tav tm="100000">
                                          <p:val>
                                            <p:strVal val="#ppt_x"/>
                                          </p:val>
                                        </p:tav>
                                      </p:tavLst>
                                    </p:anim>
                                    <p:anim calcmode="lin" valueType="num">
                                      <p:cBhvr additive="base">
                                        <p:cTn id="8" dur="6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764071" y="259259"/>
            <a:ext cx="5827236" cy="769441"/>
          </a:xfrm>
          <a:prstGeom prst="rect">
            <a:avLst/>
          </a:prstGeom>
        </p:spPr>
        <p:txBody>
          <a:bodyPr wrap="none">
            <a:spAutoFit/>
          </a:bodyPr>
          <a:lstStyle/>
          <a:p>
            <a:r>
              <a:rPr lang="zh-CN" altLang="en-US" sz="4400" dirty="0">
                <a:hlinkClick r:id="rId3"/>
              </a:rPr>
              <a:t>维普学术不端检测系统</a:t>
            </a:r>
            <a:endParaRPr lang="zh-CN" altLang="en-US" sz="4400"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2" name="图片 1"/>
          <p:cNvPicPr>
            <a:picLocks noChangeAspect="1"/>
          </p:cNvPicPr>
          <p:nvPr/>
        </p:nvPicPr>
        <p:blipFill>
          <a:blip r:embed="rId4"/>
          <a:stretch>
            <a:fillRect/>
          </a:stretch>
        </p:blipFill>
        <p:spPr>
          <a:xfrm>
            <a:off x="764071" y="1181582"/>
            <a:ext cx="9638590" cy="5676418"/>
          </a:xfrm>
          <a:prstGeom prst="rect">
            <a:avLst/>
          </a:prstGeom>
        </p:spPr>
      </p:pic>
      <p:sp>
        <p:nvSpPr>
          <p:cNvPr id="5" name="文本框 4"/>
          <p:cNvSpPr txBox="1"/>
          <p:nvPr/>
        </p:nvSpPr>
        <p:spPr>
          <a:xfrm>
            <a:off x="2301471" y="2906888"/>
            <a:ext cx="3616937"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zh-CN" altLang="en-US" b="1" dirty="0"/>
              <a:t>    可以注册或者选项短信登录</a:t>
            </a:r>
          </a:p>
        </p:txBody>
      </p:sp>
    </p:spTree>
  </p:cSld>
  <p:clrMapOvr>
    <a:masterClrMapping/>
  </p:clrMapOvr>
  <p:transition spd="slow" advTm="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iterate type="lt">
                                    <p:tmPct val="10000"/>
                                  </p:iterate>
                                  <p:childTnLst>
                                    <p:set>
                                      <p:cBhvr>
                                        <p:cTn id="6" dur="1" fill="hold">
                                          <p:stCondLst>
                                            <p:cond delay="0"/>
                                          </p:stCondLst>
                                        </p:cTn>
                                        <p:tgtEl>
                                          <p:spTgt spid="13"/>
                                        </p:tgtEl>
                                        <p:attrNameLst>
                                          <p:attrName>style.visibility</p:attrName>
                                        </p:attrNameLst>
                                      </p:cBhvr>
                                      <p:to>
                                        <p:strVal val="visible"/>
                                      </p:to>
                                    </p:set>
                                    <p:anim calcmode="lin" valueType="num">
                                      <p:cBhvr additive="base">
                                        <p:cTn id="7" dur="600" fill="hold"/>
                                        <p:tgtEl>
                                          <p:spTgt spid="13"/>
                                        </p:tgtEl>
                                        <p:attrNameLst>
                                          <p:attrName>ppt_x</p:attrName>
                                        </p:attrNameLst>
                                      </p:cBhvr>
                                      <p:tavLst>
                                        <p:tav tm="0">
                                          <p:val>
                                            <p:strVal val="1+#ppt_w/2"/>
                                          </p:val>
                                        </p:tav>
                                        <p:tav tm="100000">
                                          <p:val>
                                            <p:strVal val="#ppt_x"/>
                                          </p:val>
                                        </p:tav>
                                      </p:tavLst>
                                    </p:anim>
                                    <p:anim calcmode="lin" valueType="num">
                                      <p:cBhvr additive="base">
                                        <p:cTn id="8" dur="6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764071" y="259259"/>
            <a:ext cx="5827236" cy="769441"/>
          </a:xfrm>
          <a:prstGeom prst="rect">
            <a:avLst/>
          </a:prstGeom>
        </p:spPr>
        <p:txBody>
          <a:bodyPr wrap="none">
            <a:spAutoFit/>
          </a:bodyPr>
          <a:lstStyle/>
          <a:p>
            <a:r>
              <a:rPr lang="zh-CN" altLang="en-US" sz="4400" dirty="0">
                <a:solidFill>
                  <a:srgbClr val="FF0000"/>
                </a:solidFill>
                <a:hlinkClick r:id="rId3"/>
              </a:rPr>
              <a:t>万方</a:t>
            </a:r>
            <a:r>
              <a:rPr lang="zh-CN" altLang="en-US" sz="4400" dirty="0"/>
              <a:t>学术不端检测系统</a:t>
            </a:r>
            <a:endParaRPr lang="zh-CN" altLang="en-US" sz="4400"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3" name="图片 2"/>
          <p:cNvPicPr>
            <a:picLocks noChangeAspect="1"/>
          </p:cNvPicPr>
          <p:nvPr/>
        </p:nvPicPr>
        <p:blipFill>
          <a:blip r:embed="rId4"/>
          <a:stretch>
            <a:fillRect/>
          </a:stretch>
        </p:blipFill>
        <p:spPr>
          <a:xfrm>
            <a:off x="138545" y="1028700"/>
            <a:ext cx="11647055" cy="5698195"/>
          </a:xfrm>
          <a:prstGeom prst="rect">
            <a:avLst/>
          </a:prstGeom>
        </p:spPr>
      </p:pic>
    </p:spTree>
  </p:cSld>
  <p:clrMapOvr>
    <a:masterClrMapping/>
  </p:clrMapOvr>
  <p:transition spd="slow" advTm="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iterate type="lt">
                                    <p:tmPct val="10000"/>
                                  </p:iterate>
                                  <p:childTnLst>
                                    <p:set>
                                      <p:cBhvr>
                                        <p:cTn id="6" dur="1" fill="hold">
                                          <p:stCondLst>
                                            <p:cond delay="0"/>
                                          </p:stCondLst>
                                        </p:cTn>
                                        <p:tgtEl>
                                          <p:spTgt spid="13"/>
                                        </p:tgtEl>
                                        <p:attrNameLst>
                                          <p:attrName>style.visibility</p:attrName>
                                        </p:attrNameLst>
                                      </p:cBhvr>
                                      <p:to>
                                        <p:strVal val="visible"/>
                                      </p:to>
                                    </p:set>
                                    <p:anim calcmode="lin" valueType="num">
                                      <p:cBhvr additive="base">
                                        <p:cTn id="7" dur="600" fill="hold"/>
                                        <p:tgtEl>
                                          <p:spTgt spid="13"/>
                                        </p:tgtEl>
                                        <p:attrNameLst>
                                          <p:attrName>ppt_x</p:attrName>
                                        </p:attrNameLst>
                                      </p:cBhvr>
                                      <p:tavLst>
                                        <p:tav tm="0">
                                          <p:val>
                                            <p:strVal val="1+#ppt_w/2"/>
                                          </p:val>
                                        </p:tav>
                                        <p:tav tm="100000">
                                          <p:val>
                                            <p:strVal val="#ppt_x"/>
                                          </p:val>
                                        </p:tav>
                                      </p:tavLst>
                                    </p:anim>
                                    <p:anim calcmode="lin" valueType="num">
                                      <p:cBhvr additive="base">
                                        <p:cTn id="8" dur="6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764071" y="259259"/>
            <a:ext cx="5827236" cy="769441"/>
          </a:xfrm>
          <a:prstGeom prst="rect">
            <a:avLst/>
          </a:prstGeom>
        </p:spPr>
        <p:txBody>
          <a:bodyPr wrap="none">
            <a:spAutoFit/>
          </a:bodyPr>
          <a:lstStyle/>
          <a:p>
            <a:r>
              <a:rPr lang="zh-CN" altLang="en-US" sz="4400" dirty="0">
                <a:solidFill>
                  <a:srgbClr val="FF0000"/>
                </a:solidFill>
                <a:hlinkClick r:id="rId3"/>
              </a:rPr>
              <a:t>万方</a:t>
            </a:r>
            <a:r>
              <a:rPr lang="zh-CN" altLang="en-US" sz="4400" dirty="0"/>
              <a:t>学术不端检测系统</a:t>
            </a:r>
            <a:endParaRPr lang="zh-CN" altLang="en-US" sz="4400"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2" name="图片 1"/>
          <p:cNvPicPr>
            <a:picLocks noChangeAspect="1"/>
          </p:cNvPicPr>
          <p:nvPr/>
        </p:nvPicPr>
        <p:blipFill>
          <a:blip r:embed="rId4"/>
          <a:stretch>
            <a:fillRect/>
          </a:stretch>
        </p:blipFill>
        <p:spPr>
          <a:xfrm>
            <a:off x="-10389" y="1288473"/>
            <a:ext cx="12202389" cy="6855786"/>
          </a:xfrm>
          <a:prstGeom prst="rect">
            <a:avLst/>
          </a:prstGeom>
        </p:spPr>
      </p:pic>
    </p:spTree>
  </p:cSld>
  <p:clrMapOvr>
    <a:masterClrMapping/>
  </p:clrMapOvr>
  <p:transition spd="slow" advTm="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iterate type="lt">
                                    <p:tmPct val="10000"/>
                                  </p:iterate>
                                  <p:childTnLst>
                                    <p:set>
                                      <p:cBhvr>
                                        <p:cTn id="6" dur="1" fill="hold">
                                          <p:stCondLst>
                                            <p:cond delay="0"/>
                                          </p:stCondLst>
                                        </p:cTn>
                                        <p:tgtEl>
                                          <p:spTgt spid="13"/>
                                        </p:tgtEl>
                                        <p:attrNameLst>
                                          <p:attrName>style.visibility</p:attrName>
                                        </p:attrNameLst>
                                      </p:cBhvr>
                                      <p:to>
                                        <p:strVal val="visible"/>
                                      </p:to>
                                    </p:set>
                                    <p:anim calcmode="lin" valueType="num">
                                      <p:cBhvr additive="base">
                                        <p:cTn id="7" dur="600" fill="hold"/>
                                        <p:tgtEl>
                                          <p:spTgt spid="13"/>
                                        </p:tgtEl>
                                        <p:attrNameLst>
                                          <p:attrName>ppt_x</p:attrName>
                                        </p:attrNameLst>
                                      </p:cBhvr>
                                      <p:tavLst>
                                        <p:tav tm="0">
                                          <p:val>
                                            <p:strVal val="1+#ppt_w/2"/>
                                          </p:val>
                                        </p:tav>
                                        <p:tav tm="100000">
                                          <p:val>
                                            <p:strVal val="#ppt_x"/>
                                          </p:val>
                                        </p:tav>
                                      </p:tavLst>
                                    </p:anim>
                                    <p:anim calcmode="lin" valueType="num">
                                      <p:cBhvr additive="base">
                                        <p:cTn id="8" dur="6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764071" y="259259"/>
            <a:ext cx="7159332" cy="769441"/>
          </a:xfrm>
          <a:prstGeom prst="rect">
            <a:avLst/>
          </a:prstGeom>
        </p:spPr>
        <p:txBody>
          <a:bodyPr wrap="none">
            <a:spAutoFit/>
          </a:bodyPr>
          <a:lstStyle/>
          <a:p>
            <a:r>
              <a:rPr lang="zh-CN" altLang="en-US" sz="4400" dirty="0">
                <a:hlinkClick r:id="rId3"/>
              </a:rPr>
              <a:t>超星</a:t>
            </a:r>
            <a:r>
              <a:rPr lang="zh-CN" altLang="en-US" sz="4400" dirty="0">
                <a:solidFill>
                  <a:srgbClr val="FF0000"/>
                </a:solidFill>
                <a:hlinkClick r:id="rId3"/>
              </a:rPr>
              <a:t>大雅</a:t>
            </a:r>
            <a:r>
              <a:rPr lang="zh-CN" altLang="en-US" sz="4400" dirty="0">
                <a:hlinkClick r:id="rId3"/>
              </a:rPr>
              <a:t>学术不端检测系统</a:t>
            </a:r>
            <a:endParaRPr lang="zh-CN" altLang="en-US" sz="4400"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3" name="图片 2"/>
          <p:cNvPicPr>
            <a:picLocks noChangeAspect="1"/>
          </p:cNvPicPr>
          <p:nvPr/>
        </p:nvPicPr>
        <p:blipFill>
          <a:blip r:embed="rId4"/>
          <a:stretch>
            <a:fillRect/>
          </a:stretch>
        </p:blipFill>
        <p:spPr>
          <a:xfrm>
            <a:off x="387927" y="1130300"/>
            <a:ext cx="10519043" cy="5635503"/>
          </a:xfrm>
          <a:prstGeom prst="rect">
            <a:avLst/>
          </a:prstGeom>
        </p:spPr>
      </p:pic>
    </p:spTree>
  </p:cSld>
  <p:clrMapOvr>
    <a:masterClrMapping/>
  </p:clrMapOvr>
  <p:transition spd="slow" advTm="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iterate type="lt">
                                    <p:tmPct val="10000"/>
                                  </p:iterate>
                                  <p:childTnLst>
                                    <p:set>
                                      <p:cBhvr>
                                        <p:cTn id="6" dur="1" fill="hold">
                                          <p:stCondLst>
                                            <p:cond delay="0"/>
                                          </p:stCondLst>
                                        </p:cTn>
                                        <p:tgtEl>
                                          <p:spTgt spid="13"/>
                                        </p:tgtEl>
                                        <p:attrNameLst>
                                          <p:attrName>style.visibility</p:attrName>
                                        </p:attrNameLst>
                                      </p:cBhvr>
                                      <p:to>
                                        <p:strVal val="visible"/>
                                      </p:to>
                                    </p:set>
                                    <p:anim calcmode="lin" valueType="num">
                                      <p:cBhvr additive="base">
                                        <p:cTn id="7" dur="600" fill="hold"/>
                                        <p:tgtEl>
                                          <p:spTgt spid="13"/>
                                        </p:tgtEl>
                                        <p:attrNameLst>
                                          <p:attrName>ppt_x</p:attrName>
                                        </p:attrNameLst>
                                      </p:cBhvr>
                                      <p:tavLst>
                                        <p:tav tm="0">
                                          <p:val>
                                            <p:strVal val="1+#ppt_w/2"/>
                                          </p:val>
                                        </p:tav>
                                        <p:tav tm="100000">
                                          <p:val>
                                            <p:strVal val="#ppt_x"/>
                                          </p:val>
                                        </p:tav>
                                      </p:tavLst>
                                    </p:anim>
                                    <p:anim calcmode="lin" valueType="num">
                                      <p:cBhvr additive="base">
                                        <p:cTn id="8" dur="6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64071" y="259259"/>
            <a:ext cx="4596130" cy="769441"/>
          </a:xfrm>
          <a:prstGeom prst="rect">
            <a:avLst/>
          </a:prstGeom>
        </p:spPr>
        <p:txBody>
          <a:bodyPr wrap="none">
            <a:spAutoFit/>
          </a:bodyPr>
          <a:lstStyle/>
          <a:p>
            <a:r>
              <a:rPr lang="zh-CN" altLang="en-US" sz="4400" b="1" dirty="0">
                <a:solidFill>
                  <a:srgbClr val="FF0000"/>
                </a:solidFill>
              </a:rPr>
              <a:t>其他</a:t>
            </a:r>
            <a:r>
              <a:rPr lang="zh-CN" altLang="en-US" sz="3200" dirty="0"/>
              <a:t>学术不端检测系统</a:t>
            </a:r>
            <a:endParaRPr lang="zh-CN" altLang="en-US" sz="3200"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3" name="图片 2">
            <a:hlinkClick r:id="rId2"/>
          </p:cNvPr>
          <p:cNvPicPr>
            <a:picLocks noChangeAspect="1"/>
          </p:cNvPicPr>
          <p:nvPr/>
        </p:nvPicPr>
        <p:blipFill>
          <a:blip r:embed="rId3"/>
          <a:stretch>
            <a:fillRect/>
          </a:stretch>
        </p:blipFill>
        <p:spPr>
          <a:xfrm>
            <a:off x="209729" y="1130300"/>
            <a:ext cx="12763155" cy="8837533"/>
          </a:xfrm>
          <a:prstGeom prst="rect">
            <a:avLst/>
          </a:prstGeom>
        </p:spPr>
      </p:pic>
      <p:sp>
        <p:nvSpPr>
          <p:cNvPr id="4" name="文本框 3"/>
          <p:cNvSpPr txBox="1"/>
          <p:nvPr/>
        </p:nvSpPr>
        <p:spPr>
          <a:xfrm>
            <a:off x="6164373" y="951345"/>
            <a:ext cx="4245009" cy="169277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zh-CN" altLang="en-US" b="1" dirty="0"/>
              <a:t>    </a:t>
            </a:r>
            <a:r>
              <a:rPr lang="zh-CN" altLang="en-US" sz="3200" b="1" dirty="0"/>
              <a:t>建议：</a:t>
            </a:r>
            <a:endParaRPr lang="en-US" altLang="zh-CN" sz="3200" b="1" dirty="0"/>
          </a:p>
          <a:p>
            <a:r>
              <a:rPr lang="en-US" altLang="zh-CN" b="1" dirty="0"/>
              <a:t>    </a:t>
            </a:r>
            <a:r>
              <a:rPr lang="zh-CN" altLang="en-US" b="1" dirty="0"/>
              <a:t>网上有很多的查重代理平台以及淘宝账号买卖，建议大家要做信息甑别，尽量用权威、对隐私有保护、能保障自己文献和信息安全的机构平台。</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791780" y="345470"/>
            <a:ext cx="8905002" cy="1569660"/>
          </a:xfrm>
          <a:prstGeom prst="rect">
            <a:avLst/>
          </a:prstGeom>
        </p:spPr>
        <p:txBody>
          <a:bodyPr wrap="none">
            <a:spAutoFit/>
          </a:bodyPr>
          <a:lstStyle/>
          <a:p>
            <a:pPr fontAlgn="base"/>
            <a:r>
              <a:rPr lang="zh-CN" altLang="en-US" sz="4000" b="1" dirty="0"/>
              <a:t>维普、万方、知网查重介绍及注意事项</a:t>
            </a:r>
            <a:endParaRPr lang="en-US" altLang="zh-CN" sz="4000" b="1" dirty="0"/>
          </a:p>
          <a:p>
            <a:pPr fontAlgn="base"/>
            <a:r>
              <a:rPr lang="en-US" altLang="zh-CN" sz="2800" b="1" dirty="0">
                <a:hlinkClick r:id="rId3"/>
              </a:rPr>
              <a:t>https://cnki.touqikan.com/show-556.html</a:t>
            </a:r>
            <a:endParaRPr lang="en-US" altLang="zh-CN" sz="2800" b="1" dirty="0"/>
          </a:p>
          <a:p>
            <a:pPr fontAlgn="base"/>
            <a:endParaRPr lang="zh-CN" altLang="en-US" sz="2800" b="1" dirty="0"/>
          </a:p>
        </p:txBody>
      </p:sp>
      <p:sp>
        <p:nvSpPr>
          <p:cNvPr id="2" name="矩形 1"/>
          <p:cNvSpPr/>
          <p:nvPr/>
        </p:nvSpPr>
        <p:spPr>
          <a:xfrm>
            <a:off x="868219" y="1841239"/>
            <a:ext cx="10438616" cy="4399915"/>
          </a:xfrm>
          <a:prstGeom prst="rect">
            <a:avLst/>
          </a:prstGeom>
          <a:ln>
            <a:prstDash val="dashDot"/>
            <a:headEnd type="none" w="med" len="med"/>
            <a:tailEnd type="none" w="med" len="med"/>
          </a:ln>
        </p:spPr>
        <p:style>
          <a:lnRef idx="2">
            <a:schemeClr val="accent2"/>
          </a:lnRef>
          <a:fillRef idx="1">
            <a:schemeClr val="lt1"/>
          </a:fillRef>
          <a:effectRef idx="0">
            <a:schemeClr val="accent2"/>
          </a:effectRef>
          <a:fontRef idx="minor">
            <a:schemeClr val="dk1"/>
          </a:fontRef>
        </p:style>
        <p:txBody>
          <a:bodyPr wrap="square">
            <a:spAutoFit/>
          </a:bodyPr>
          <a:lstStyle/>
          <a:p>
            <a:r>
              <a:rPr lang="zh-CN" altLang="en-US" dirty="0">
                <a:solidFill>
                  <a:srgbClr val="5F5F5F"/>
                </a:solidFill>
                <a:latin typeface="微软雅黑" panose="020B0503020204020204" pitchFamily="34" charset="-122"/>
                <a:ea typeface="微软雅黑" panose="020B0503020204020204" pitchFamily="34" charset="-122"/>
              </a:rPr>
              <a:t>    在国内就是</a:t>
            </a:r>
            <a:r>
              <a:rPr lang="zh-CN" altLang="en-US" sz="2800" dirty="0">
                <a:solidFill>
                  <a:srgbClr val="FF0000"/>
                </a:solidFill>
                <a:latin typeface="微软雅黑" panose="020B0503020204020204" pitchFamily="34" charset="-122"/>
                <a:ea typeface="微软雅黑" panose="020B0503020204020204" pitchFamily="34" charset="-122"/>
              </a:rPr>
              <a:t>知网</a:t>
            </a:r>
            <a:r>
              <a:rPr lang="en-US" altLang="zh-CN" sz="2800" dirty="0">
                <a:solidFill>
                  <a:srgbClr val="FF0000"/>
                </a:solidFill>
                <a:latin typeface="微软雅黑" panose="020B0503020204020204" pitchFamily="34" charset="-122"/>
                <a:ea typeface="微软雅黑" panose="020B0503020204020204" pitchFamily="34" charset="-122"/>
              </a:rPr>
              <a:t>/</a:t>
            </a:r>
            <a:r>
              <a:rPr lang="zh-CN" altLang="en-US" sz="2800" dirty="0">
                <a:solidFill>
                  <a:srgbClr val="FF0000"/>
                </a:solidFill>
                <a:latin typeface="微软雅黑" panose="020B0503020204020204" pitchFamily="34" charset="-122"/>
                <a:ea typeface="微软雅黑" panose="020B0503020204020204" pitchFamily="34" charset="-122"/>
              </a:rPr>
              <a:t>维普</a:t>
            </a:r>
            <a:r>
              <a:rPr lang="en-US" altLang="zh-CN" sz="2800" dirty="0">
                <a:solidFill>
                  <a:srgbClr val="FF0000"/>
                </a:solidFill>
                <a:latin typeface="微软雅黑" panose="020B0503020204020204" pitchFamily="34" charset="-122"/>
                <a:ea typeface="微软雅黑" panose="020B0503020204020204" pitchFamily="34" charset="-122"/>
              </a:rPr>
              <a:t>/</a:t>
            </a:r>
            <a:r>
              <a:rPr lang="zh-CN" altLang="en-US" sz="2800" dirty="0">
                <a:solidFill>
                  <a:srgbClr val="FF0000"/>
                </a:solidFill>
                <a:latin typeface="微软雅黑" panose="020B0503020204020204" pitchFamily="34" charset="-122"/>
                <a:ea typeface="微软雅黑" panose="020B0503020204020204" pitchFamily="34" charset="-122"/>
              </a:rPr>
              <a:t>万方</a:t>
            </a:r>
            <a:r>
              <a:rPr lang="zh-CN" altLang="en-US" dirty="0">
                <a:solidFill>
                  <a:srgbClr val="5F5F5F"/>
                </a:solidFill>
                <a:latin typeface="微软雅黑" panose="020B0503020204020204" pitchFamily="34" charset="-122"/>
                <a:ea typeface="微软雅黑" panose="020B0503020204020204" pitchFamily="34" charset="-122"/>
              </a:rPr>
              <a:t>这三大系统，这里面的资源是不断更新的，每一年毕业生的论文除有保密要求外的基本上都是收这三大系统收录作为比对资源库。国内就是三大系统，知网</a:t>
            </a:r>
            <a:r>
              <a:rPr lang="en-US" altLang="zh-CN" dirty="0">
                <a:solidFill>
                  <a:srgbClr val="5F5F5F"/>
                </a:solidFill>
                <a:latin typeface="微软雅黑" panose="020B0503020204020204" pitchFamily="34" charset="-122"/>
                <a:ea typeface="微软雅黑" panose="020B0503020204020204" pitchFamily="34" charset="-122"/>
              </a:rPr>
              <a:t>/</a:t>
            </a:r>
            <a:r>
              <a:rPr lang="zh-CN" altLang="en-US" dirty="0">
                <a:solidFill>
                  <a:srgbClr val="5F5F5F"/>
                </a:solidFill>
                <a:latin typeface="微软雅黑" panose="020B0503020204020204" pitchFamily="34" charset="-122"/>
                <a:ea typeface="微软雅黑" panose="020B0503020204020204" pitchFamily="34" charset="-122"/>
              </a:rPr>
              <a:t>维普</a:t>
            </a:r>
            <a:r>
              <a:rPr lang="en-US" altLang="zh-CN" dirty="0">
                <a:solidFill>
                  <a:srgbClr val="5F5F5F"/>
                </a:solidFill>
                <a:latin typeface="微软雅黑" panose="020B0503020204020204" pitchFamily="34" charset="-122"/>
                <a:ea typeface="微软雅黑" panose="020B0503020204020204" pitchFamily="34" charset="-122"/>
              </a:rPr>
              <a:t>/</a:t>
            </a:r>
            <a:r>
              <a:rPr lang="zh-CN" altLang="en-US" dirty="0">
                <a:solidFill>
                  <a:srgbClr val="5F5F5F"/>
                </a:solidFill>
                <a:latin typeface="微软雅黑" panose="020B0503020204020204" pitchFamily="34" charset="-122"/>
                <a:ea typeface="微软雅黑" panose="020B0503020204020204" pitchFamily="34" charset="-122"/>
              </a:rPr>
              <a:t>万方，</a:t>
            </a:r>
            <a:r>
              <a:rPr lang="zh-CN" altLang="en-US" dirty="0">
                <a:solidFill>
                  <a:srgbClr val="0000FF"/>
                </a:solidFill>
                <a:latin typeface="微软雅黑" panose="020B0503020204020204" pitchFamily="34" charset="-122"/>
                <a:ea typeface="微软雅黑" panose="020B0503020204020204" pitchFamily="34" charset="-122"/>
              </a:rPr>
              <a:t>知网</a:t>
            </a:r>
            <a:r>
              <a:rPr lang="en-US" altLang="zh-CN" dirty="0">
                <a:solidFill>
                  <a:srgbClr val="0000FF"/>
                </a:solidFill>
                <a:latin typeface="微软雅黑" panose="020B0503020204020204" pitchFamily="34" charset="-122"/>
                <a:ea typeface="微软雅黑" panose="020B0503020204020204" pitchFamily="34" charset="-122"/>
              </a:rPr>
              <a:t>2022</a:t>
            </a:r>
            <a:r>
              <a:rPr lang="zh-CN" altLang="en-US" dirty="0">
                <a:solidFill>
                  <a:srgbClr val="0000FF"/>
                </a:solidFill>
                <a:latin typeface="微软雅黑" panose="020B0503020204020204" pitchFamily="34" charset="-122"/>
                <a:ea typeface="微软雅黑" panose="020B0503020204020204" pitchFamily="34" charset="-122"/>
              </a:rPr>
              <a:t>年春开始对个人</a:t>
            </a:r>
            <a:r>
              <a:rPr lang="zh-CN" altLang="en-US" dirty="0">
                <a:solidFill>
                  <a:srgbClr val="5F5F5F"/>
                </a:solidFill>
                <a:latin typeface="微软雅黑" panose="020B0503020204020204" pitchFamily="34" charset="-122"/>
                <a:ea typeface="微软雅黑" panose="020B0503020204020204" pitchFamily="34" charset="-122"/>
              </a:rPr>
              <a:t>开放，</a:t>
            </a:r>
            <a:r>
              <a:rPr lang="zh-CN" altLang="en-US" dirty="0">
                <a:solidFill>
                  <a:srgbClr val="0000FF"/>
                </a:solidFill>
                <a:latin typeface="微软雅黑" panose="020B0503020204020204" pitchFamily="34" charset="-122"/>
                <a:ea typeface="微软雅黑" panose="020B0503020204020204" pitchFamily="34" charset="-122"/>
              </a:rPr>
              <a:t>维普及万方一直对个人</a:t>
            </a:r>
            <a:r>
              <a:rPr lang="zh-CN" altLang="en-US" dirty="0">
                <a:solidFill>
                  <a:srgbClr val="5F5F5F"/>
                </a:solidFill>
                <a:latin typeface="微软雅黑" panose="020B0503020204020204" pitchFamily="34" charset="-122"/>
                <a:ea typeface="微软雅黑" panose="020B0503020204020204" pitchFamily="34" charset="-122"/>
              </a:rPr>
              <a:t>开放，万方不检测互联网及英文，</a:t>
            </a:r>
            <a:r>
              <a:rPr lang="zh-CN" altLang="en-US" dirty="0">
                <a:solidFill>
                  <a:srgbClr val="0000FF"/>
                </a:solidFill>
                <a:latin typeface="微软雅黑" panose="020B0503020204020204" pitchFamily="34" charset="-122"/>
                <a:ea typeface="微软雅黑" panose="020B0503020204020204" pitchFamily="34" charset="-122"/>
              </a:rPr>
              <a:t>知网及维普都检测</a:t>
            </a:r>
            <a:r>
              <a:rPr lang="zh-CN" altLang="en-US" dirty="0">
                <a:solidFill>
                  <a:srgbClr val="5F5F5F"/>
                </a:solidFill>
                <a:latin typeface="微软雅黑" panose="020B0503020204020204" pitchFamily="34" charset="-122"/>
                <a:ea typeface="微软雅黑" panose="020B0503020204020204" pitchFamily="34" charset="-122"/>
              </a:rPr>
              <a:t>互联网及英文。现在，所有学校对于硕士、博士毕业论文，必须通过论文检测查重才能算合格过关。</a:t>
            </a:r>
            <a:endParaRPr lang="en-US" altLang="zh-CN" dirty="0">
              <a:solidFill>
                <a:srgbClr val="5F5F5F"/>
              </a:solidFill>
              <a:latin typeface="微软雅黑" panose="020B0503020204020204" pitchFamily="34" charset="-122"/>
              <a:ea typeface="微软雅黑" panose="020B0503020204020204" pitchFamily="34" charset="-122"/>
            </a:endParaRPr>
          </a:p>
          <a:p>
            <a:r>
              <a:rPr lang="en-US" altLang="zh-CN" dirty="0">
                <a:solidFill>
                  <a:srgbClr val="5F5F5F"/>
                </a:solidFill>
                <a:latin typeface="微软雅黑" panose="020B0503020204020204" pitchFamily="34" charset="-122"/>
                <a:ea typeface="微软雅黑" panose="020B0503020204020204" pitchFamily="34" charset="-122"/>
              </a:rPr>
              <a:t>    </a:t>
            </a:r>
            <a:r>
              <a:rPr lang="zh-CN" altLang="en-US" dirty="0">
                <a:solidFill>
                  <a:srgbClr val="5F5F5F"/>
                </a:solidFill>
                <a:latin typeface="微软雅黑" panose="020B0503020204020204" pitchFamily="34" charset="-122"/>
                <a:ea typeface="微软雅黑" panose="020B0503020204020204" pitchFamily="34" charset="-122"/>
              </a:rPr>
              <a:t>本科毕业生，大部分</a:t>
            </a:r>
            <a:r>
              <a:rPr lang="en-US" altLang="zh-CN" dirty="0">
                <a:solidFill>
                  <a:srgbClr val="5F5F5F"/>
                </a:solidFill>
                <a:latin typeface="微软雅黑" panose="020B0503020204020204" pitchFamily="34" charset="-122"/>
                <a:ea typeface="微软雅黑" panose="020B0503020204020204" pitchFamily="34" charset="-122"/>
              </a:rPr>
              <a:t>211</a:t>
            </a:r>
            <a:r>
              <a:rPr lang="zh-CN" altLang="en-US" dirty="0">
                <a:solidFill>
                  <a:srgbClr val="5F5F5F"/>
                </a:solidFill>
                <a:latin typeface="微软雅黑" panose="020B0503020204020204" pitchFamily="34" charset="-122"/>
                <a:ea typeface="微软雅黑" panose="020B0503020204020204" pitchFamily="34" charset="-122"/>
              </a:rPr>
              <a:t>工程重点大学，采取抽检的方式对本科毕业论文进行检测查重。抄袭或引用率过高，一经检测</a:t>
            </a:r>
            <a:r>
              <a:rPr lang="zh-CN" altLang="en-US" dirty="0">
                <a:solidFill>
                  <a:srgbClr val="0000FF"/>
                </a:solidFill>
                <a:latin typeface="微软雅黑" panose="020B0503020204020204" pitchFamily="34" charset="-122"/>
                <a:ea typeface="微软雅黑" panose="020B0503020204020204" pitchFamily="34" charset="-122"/>
              </a:rPr>
              <a:t>查重查出超过百分之三十</a:t>
            </a:r>
            <a:r>
              <a:rPr lang="zh-CN" altLang="en-US" dirty="0">
                <a:solidFill>
                  <a:srgbClr val="5F5F5F"/>
                </a:solidFill>
                <a:latin typeface="微软雅黑" panose="020B0503020204020204" pitchFamily="34" charset="-122"/>
                <a:ea typeface="微软雅黑" panose="020B0503020204020204" pitchFamily="34" charset="-122"/>
              </a:rPr>
              <a:t>，</a:t>
            </a:r>
            <a:r>
              <a:rPr lang="zh-CN" altLang="en-US" dirty="0">
                <a:solidFill>
                  <a:srgbClr val="FF0000"/>
                </a:solidFill>
                <a:latin typeface="微软雅黑" panose="020B0503020204020204" pitchFamily="34" charset="-122"/>
                <a:ea typeface="微软雅黑" panose="020B0503020204020204" pitchFamily="34" charset="-122"/>
              </a:rPr>
              <a:t>后果相当严重</a:t>
            </a:r>
            <a:r>
              <a:rPr lang="zh-CN" altLang="en-US" dirty="0">
                <a:solidFill>
                  <a:srgbClr val="5F5F5F"/>
                </a:solidFill>
                <a:latin typeface="微软雅黑" panose="020B0503020204020204" pitchFamily="34" charset="-122"/>
                <a:ea typeface="微软雅黑" panose="020B0503020204020204" pitchFamily="34" charset="-122"/>
              </a:rPr>
              <a:t>。相似</a:t>
            </a:r>
            <a:r>
              <a:rPr lang="zh-CN" altLang="en-US" dirty="0">
                <a:solidFill>
                  <a:srgbClr val="0000FF"/>
                </a:solidFill>
                <a:latin typeface="微软雅黑" panose="020B0503020204020204" pitchFamily="34" charset="-122"/>
                <a:ea typeface="微软雅黑" panose="020B0503020204020204" pitchFamily="34" charset="-122"/>
              </a:rPr>
              <a:t>百分之五十以下</a:t>
            </a:r>
            <a:r>
              <a:rPr lang="zh-CN" altLang="en-US" dirty="0">
                <a:solidFill>
                  <a:srgbClr val="5F5F5F"/>
                </a:solidFill>
                <a:latin typeface="微软雅黑" panose="020B0503020204020204" pitchFamily="34" charset="-122"/>
                <a:ea typeface="微软雅黑" panose="020B0503020204020204" pitchFamily="34" charset="-122"/>
              </a:rPr>
              <a:t>，</a:t>
            </a:r>
            <a:r>
              <a:rPr lang="zh-CN" altLang="en-US" dirty="0">
                <a:solidFill>
                  <a:srgbClr val="FF0000"/>
                </a:solidFill>
                <a:latin typeface="微软雅黑" panose="020B0503020204020204" pitchFamily="34" charset="-122"/>
                <a:ea typeface="微软雅黑" panose="020B0503020204020204" pitchFamily="34" charset="-122"/>
              </a:rPr>
              <a:t>延期毕业</a:t>
            </a:r>
            <a:r>
              <a:rPr lang="zh-CN" altLang="en-US" dirty="0">
                <a:solidFill>
                  <a:srgbClr val="5F5F5F"/>
                </a:solidFill>
                <a:latin typeface="微软雅黑" panose="020B0503020204020204" pitchFamily="34" charset="-122"/>
                <a:ea typeface="微软雅黑" panose="020B0503020204020204" pitchFamily="34" charset="-122"/>
              </a:rPr>
              <a:t>，超过</a:t>
            </a:r>
            <a:r>
              <a:rPr lang="zh-CN" altLang="en-US" dirty="0">
                <a:solidFill>
                  <a:srgbClr val="0000FF"/>
                </a:solidFill>
                <a:latin typeface="微软雅黑" panose="020B0503020204020204" pitchFamily="34" charset="-122"/>
                <a:ea typeface="微软雅黑" panose="020B0503020204020204" pitchFamily="34" charset="-122"/>
              </a:rPr>
              <a:t>百分之五十</a:t>
            </a:r>
            <a:r>
              <a:rPr lang="zh-CN" altLang="en-US" dirty="0">
                <a:solidFill>
                  <a:srgbClr val="5F5F5F"/>
                </a:solidFill>
                <a:latin typeface="微软雅黑" panose="020B0503020204020204" pitchFamily="34" charset="-122"/>
                <a:ea typeface="微软雅黑" panose="020B0503020204020204" pitchFamily="34" charset="-122"/>
              </a:rPr>
              <a:t>者，取消学位。研究生不同学校要求不同，所用的检测系统以及要求的重复率根据学校的要求而定。</a:t>
            </a:r>
          </a:p>
          <a:p>
            <a:r>
              <a:rPr lang="zh-CN" altLang="en-US" dirty="0">
                <a:solidFill>
                  <a:srgbClr val="5F5F5F"/>
                </a:solidFill>
                <a:latin typeface="微软雅黑" panose="020B0503020204020204" pitchFamily="34" charset="-122"/>
                <a:ea typeface="微软雅黑" panose="020B0503020204020204" pitchFamily="34" charset="-122"/>
              </a:rPr>
              <a:t>   所有检测系统都是机器，都有内在的检测原理，我们只要了解了其中内在的检测原理、系统算法、规律，通过检测报告反复修改，还是能成功通过检测，轻松毕业的。</a:t>
            </a:r>
            <a:endParaRPr lang="en-US" altLang="zh-CN" dirty="0">
              <a:solidFill>
                <a:srgbClr val="5F5F5F"/>
              </a:solidFill>
              <a:latin typeface="微软雅黑" panose="020B0503020204020204" pitchFamily="34" charset="-122"/>
              <a:ea typeface="微软雅黑" panose="020B0503020204020204" pitchFamily="34" charset="-122"/>
            </a:endParaRPr>
          </a:p>
          <a:p>
            <a:r>
              <a:rPr lang="en-US" altLang="zh-CN" dirty="0">
                <a:solidFill>
                  <a:srgbClr val="5F5F5F"/>
                </a:solidFill>
                <a:latin typeface="微软雅黑" panose="020B0503020204020204" pitchFamily="34" charset="-122"/>
                <a:ea typeface="微软雅黑" panose="020B0503020204020204" pitchFamily="34" charset="-122"/>
              </a:rPr>
              <a:t>   </a:t>
            </a:r>
          </a:p>
          <a:p>
            <a:r>
              <a:rPr lang="en-US" altLang="zh-CN" dirty="0">
                <a:solidFill>
                  <a:srgbClr val="5F5F5F"/>
                </a:solidFill>
                <a:latin typeface="微软雅黑" panose="020B0503020204020204" pitchFamily="34" charset="-122"/>
                <a:ea typeface="微软雅黑" panose="020B0503020204020204" pitchFamily="34" charset="-122"/>
              </a:rPr>
              <a:t>     </a:t>
            </a:r>
            <a:r>
              <a:rPr lang="zh-CN" altLang="en-US" dirty="0">
                <a:solidFill>
                  <a:srgbClr val="5F5F5F"/>
                </a:solidFill>
                <a:latin typeface="微软雅黑" panose="020B0503020204020204" pitchFamily="34" charset="-122"/>
                <a:ea typeface="微软雅黑" panose="020B0503020204020204" pitchFamily="34" charset="-122"/>
              </a:rPr>
              <a:t>上述引用见</a:t>
            </a:r>
            <a:r>
              <a:rPr lang="zh-CN" altLang="en-US" b="1" dirty="0"/>
              <a:t>维普、万方、知网查重介绍及注意事项，</a:t>
            </a:r>
            <a:r>
              <a:rPr lang="zh-CN" altLang="en-US" dirty="0">
                <a:solidFill>
                  <a:srgbClr val="5F5F5F"/>
                </a:solidFill>
                <a:latin typeface="微软雅黑" panose="020B0503020204020204" pitchFamily="34" charset="-122"/>
                <a:ea typeface="微软雅黑" panose="020B0503020204020204" pitchFamily="34" charset="-122"/>
              </a:rPr>
              <a:t>网址：</a:t>
            </a:r>
            <a:r>
              <a:rPr lang="en-US" altLang="zh-CN" b="1" dirty="0"/>
              <a:t>https://cnki.touqikan.com/show-556.html</a:t>
            </a:r>
            <a:endParaRPr lang="zh-CN" altLang="en-US" b="1" dirty="0"/>
          </a:p>
          <a:p>
            <a:endParaRPr lang="zh-CN" altLang="en-US" dirty="0"/>
          </a:p>
        </p:txBody>
      </p:sp>
    </p:spTree>
  </p:cSld>
  <p:clrMapOvr>
    <a:masterClrMapping/>
  </p:clrMapOvr>
  <p:transition spd="slow" advTm="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iterate type="lt">
                                    <p:tmPct val="10000"/>
                                  </p:iterate>
                                  <p:childTnLst>
                                    <p:set>
                                      <p:cBhvr>
                                        <p:cTn id="6" dur="1" fill="hold">
                                          <p:stCondLst>
                                            <p:cond delay="0"/>
                                          </p:stCondLst>
                                        </p:cTn>
                                        <p:tgtEl>
                                          <p:spTgt spid="13"/>
                                        </p:tgtEl>
                                        <p:attrNameLst>
                                          <p:attrName>style.visibility</p:attrName>
                                        </p:attrNameLst>
                                      </p:cBhvr>
                                      <p:to>
                                        <p:strVal val="visible"/>
                                      </p:to>
                                    </p:set>
                                    <p:anim calcmode="lin" valueType="num">
                                      <p:cBhvr additive="base">
                                        <p:cTn id="7" dur="600" fill="hold"/>
                                        <p:tgtEl>
                                          <p:spTgt spid="13"/>
                                        </p:tgtEl>
                                        <p:attrNameLst>
                                          <p:attrName>ppt_x</p:attrName>
                                        </p:attrNameLst>
                                      </p:cBhvr>
                                      <p:tavLst>
                                        <p:tav tm="0">
                                          <p:val>
                                            <p:strVal val="1+#ppt_w/2"/>
                                          </p:val>
                                        </p:tav>
                                        <p:tav tm="100000">
                                          <p:val>
                                            <p:strVal val="#ppt_x"/>
                                          </p:val>
                                        </p:tav>
                                      </p:tavLst>
                                    </p:anim>
                                    <p:anim calcmode="lin" valueType="num">
                                      <p:cBhvr additive="base">
                                        <p:cTn id="8" dur="6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69925" y="0"/>
            <a:ext cx="10515600" cy="1325563"/>
          </a:xfrm>
        </p:spPr>
        <p:txBody>
          <a:bodyPr>
            <a:normAutofit/>
          </a:bodyPr>
          <a:lstStyle/>
          <a:p>
            <a:r>
              <a:rPr lang="zh-CN" altLang="en-US" sz="4400" b="1" dirty="0">
                <a:latin typeface="微软雅黑" panose="020B0503020204020204" pitchFamily="34" charset="-122"/>
                <a:ea typeface="微软雅黑" panose="020B0503020204020204" pitchFamily="34" charset="-122"/>
              </a:rPr>
              <a:t>中国知网（</a:t>
            </a:r>
            <a:r>
              <a:rPr lang="en-US" altLang="zh-CN" sz="4400" b="1" dirty="0">
                <a:latin typeface="微软雅黑" panose="020B0503020204020204" pitchFamily="34" charset="-122"/>
                <a:ea typeface="微软雅黑" panose="020B0503020204020204" pitchFamily="34" charset="-122"/>
              </a:rPr>
              <a:t>CNKI</a:t>
            </a:r>
            <a:r>
              <a:rPr lang="zh-CN" altLang="en-US" sz="4400" b="1" dirty="0">
                <a:latin typeface="微软雅黑" panose="020B0503020204020204" pitchFamily="34" charset="-122"/>
                <a:ea typeface="微软雅黑" panose="020B0503020204020204" pitchFamily="34" charset="-122"/>
              </a:rPr>
              <a:t>）定义的作者学术不端：</a:t>
            </a:r>
          </a:p>
        </p:txBody>
      </p:sp>
      <p:sp>
        <p:nvSpPr>
          <p:cNvPr id="3" name="矩形 2"/>
          <p:cNvSpPr/>
          <p:nvPr/>
        </p:nvSpPr>
        <p:spPr>
          <a:xfrm>
            <a:off x="669925" y="1351108"/>
            <a:ext cx="10773930" cy="5016758"/>
          </a:xfrm>
          <a:prstGeom prst="rect">
            <a:avLst/>
          </a:prstGeom>
        </p:spPr>
        <p:txBody>
          <a:bodyPr wrap="square">
            <a:spAutoFit/>
          </a:bodyPr>
          <a:lstStyle/>
          <a:p>
            <a:pPr marL="457200" indent="-457200">
              <a:buFont typeface="Wingdings" panose="05000000000000000000" pitchFamily="2" charset="2"/>
              <a:buChar char="Ø"/>
            </a:pPr>
            <a:r>
              <a:rPr lang="en-US" altLang="zh-CN" sz="2800" b="1" dirty="0">
                <a:solidFill>
                  <a:srgbClr val="0523FF"/>
                </a:solidFill>
                <a:latin typeface="SourceHanSansCN-Light"/>
              </a:rPr>
              <a:t>1.</a:t>
            </a:r>
            <a:r>
              <a:rPr lang="zh-CN" altLang="en-US" sz="3200" dirty="0">
                <a:latin typeface="楷体" panose="02010609060101010101" pitchFamily="49" charset="-122"/>
                <a:ea typeface="楷体" panose="02010609060101010101" pitchFamily="49" charset="-122"/>
              </a:rPr>
              <a:t>知网查重系统属于计算机软件服务工具，其主要作用是通过文字重复性的分析，提供涉嫌</a:t>
            </a:r>
            <a:r>
              <a:rPr lang="zh-CN" altLang="en-US" sz="3200" b="1" dirty="0">
                <a:solidFill>
                  <a:srgbClr val="0523FF"/>
                </a:solidFill>
                <a:latin typeface="楷体" panose="02010609060101010101" pitchFamily="49" charset="-122"/>
                <a:ea typeface="楷体" panose="02010609060101010101" pitchFamily="49" charset="-122"/>
              </a:rPr>
              <a:t>抄袭</a:t>
            </a:r>
            <a:r>
              <a:rPr lang="zh-CN" altLang="en-US" sz="3200" dirty="0">
                <a:latin typeface="楷体" panose="02010609060101010101" pitchFamily="49" charset="-122"/>
                <a:ea typeface="楷体" panose="02010609060101010101" pitchFamily="49" charset="-122"/>
              </a:rPr>
              <a:t>、</a:t>
            </a:r>
            <a:r>
              <a:rPr lang="zh-CN" altLang="en-US" sz="3200" b="1" dirty="0">
                <a:solidFill>
                  <a:srgbClr val="0523FF"/>
                </a:solidFill>
                <a:latin typeface="楷体" panose="02010609060101010101" pitchFamily="49" charset="-122"/>
                <a:ea typeface="楷体" panose="02010609060101010101" pitchFamily="49" charset="-122"/>
              </a:rPr>
              <a:t>剽窃</a:t>
            </a:r>
            <a:r>
              <a:rPr lang="zh-CN" altLang="en-US" sz="3200" dirty="0">
                <a:latin typeface="楷体" panose="02010609060101010101" pitchFamily="49" charset="-122"/>
                <a:ea typeface="楷体" panose="02010609060101010101" pitchFamily="49" charset="-122"/>
              </a:rPr>
              <a:t>、</a:t>
            </a:r>
            <a:r>
              <a:rPr lang="zh-CN" altLang="en-US" sz="3200" b="1" dirty="0">
                <a:solidFill>
                  <a:srgbClr val="0523FF"/>
                </a:solidFill>
                <a:latin typeface="楷体" panose="02010609060101010101" pitchFamily="49" charset="-122"/>
                <a:ea typeface="楷体" panose="02010609060101010101" pitchFamily="49" charset="-122"/>
              </a:rPr>
              <a:t>一稿多投</a:t>
            </a:r>
            <a:r>
              <a:rPr lang="zh-CN" altLang="en-US" sz="3200" dirty="0">
                <a:latin typeface="楷体" panose="02010609060101010101" pitchFamily="49" charset="-122"/>
                <a:ea typeface="楷体" panose="02010609060101010101" pitchFamily="49" charset="-122"/>
              </a:rPr>
              <a:t>等行为的线索，辅助发现文献创新性，促进文献原创成果保护。</a:t>
            </a:r>
            <a:endParaRPr lang="en-US" altLang="zh-CN" sz="3200" dirty="0">
              <a:latin typeface="楷体" panose="02010609060101010101" pitchFamily="49" charset="-122"/>
              <a:ea typeface="楷体" panose="02010609060101010101" pitchFamily="49" charset="-122"/>
            </a:endParaRPr>
          </a:p>
          <a:p>
            <a:pPr marL="457200" indent="-457200">
              <a:buFont typeface="Wingdings" panose="05000000000000000000" pitchFamily="2" charset="2"/>
              <a:buChar char="Ø"/>
            </a:pPr>
            <a:r>
              <a:rPr lang="en-US" altLang="zh-CN" sz="2800" b="1" dirty="0">
                <a:solidFill>
                  <a:srgbClr val="0523FF"/>
                </a:solidFill>
                <a:latin typeface="SourceHanSansCN-Light"/>
              </a:rPr>
              <a:t>2.</a:t>
            </a:r>
            <a:r>
              <a:rPr lang="zh-CN" altLang="en-US" sz="3200" dirty="0">
                <a:latin typeface="楷体" panose="02010609060101010101" pitchFamily="49" charset="-122"/>
                <a:ea typeface="楷体" panose="02010609060101010101" pitchFamily="49" charset="-122"/>
              </a:rPr>
              <a:t>除上述抄袭、剽窃等之外，学术不端行为还包括伪造、篡改研究数据、研究结论；购买、代写、代投论文，虚构同行评议专家及评议意见；违反论文署名规范，擅自标注或虚假标注获得科技计划（专项、基金等）等资助；弄虚作假，骗取科技计划（专项、基金等）项目、科研经费以及奖励、荣誉等多种行为。</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íṣ1îḍê"/>
          <p:cNvGrpSpPr/>
          <p:nvPr/>
        </p:nvGrpSpPr>
        <p:grpSpPr>
          <a:xfrm>
            <a:off x="669925" y="1130300"/>
            <a:ext cx="10858500" cy="3102841"/>
            <a:chOff x="660400" y="1130300"/>
            <a:chExt cx="10858500" cy="1464352"/>
          </a:xfrm>
        </p:grpSpPr>
        <p:sp>
          <p:nvSpPr>
            <p:cNvPr id="28" name="íślidè"/>
            <p:cNvSpPr/>
            <p:nvPr/>
          </p:nvSpPr>
          <p:spPr>
            <a:xfrm>
              <a:off x="660400" y="1130300"/>
              <a:ext cx="10858500" cy="1453772"/>
            </a:xfrm>
            <a:prstGeom prst="roundRect">
              <a:avLst>
                <a:gd name="adj" fmla="val 0"/>
              </a:avLst>
            </a:prstGeom>
            <a:solidFill>
              <a:schemeClr val="bg1"/>
            </a:solidFill>
            <a:ln w="12700" cap="rnd">
              <a:solidFill>
                <a:schemeClr val="tx2">
                  <a:alpha val="50000"/>
                </a:schemeClr>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a:solidFill>
                  <a:schemeClr val="bg1"/>
                </a:solidFill>
              </a:endParaRPr>
            </a:p>
          </p:txBody>
        </p:sp>
        <p:grpSp>
          <p:nvGrpSpPr>
            <p:cNvPr id="29" name="î$1îḑè"/>
            <p:cNvGrpSpPr/>
            <p:nvPr/>
          </p:nvGrpSpPr>
          <p:grpSpPr>
            <a:xfrm>
              <a:off x="1145592" y="1178447"/>
              <a:ext cx="10102711" cy="1416205"/>
              <a:chOff x="7161436" y="1178447"/>
              <a:chExt cx="10102711" cy="1416205"/>
            </a:xfrm>
          </p:grpSpPr>
          <p:sp>
            <p:nvSpPr>
              <p:cNvPr id="30" name="îsḷïḓe"/>
              <p:cNvSpPr/>
              <p:nvPr/>
            </p:nvSpPr>
            <p:spPr>
              <a:xfrm flipH="1">
                <a:off x="10767768" y="1178447"/>
                <a:ext cx="6496379" cy="1416205"/>
              </a:xfrm>
              <a:prstGeom prst="rect">
                <a:avLst/>
              </a:prstGeom>
              <a:ln>
                <a:noFill/>
              </a:ln>
            </p:spPr>
            <p:txBody>
              <a:bodyPr wrap="square" lIns="91440" tIns="45720" rIns="91440" bIns="45720" anchor="t">
                <a:spAutoFit/>
              </a:bodyPr>
              <a:lstStyle/>
              <a:p>
                <a:pPr lvl="0" defTabSz="913765">
                  <a:lnSpc>
                    <a:spcPct val="150000"/>
                  </a:lnSpc>
                  <a:buSzPct val="25000"/>
                  <a:defRPr/>
                </a:pPr>
                <a:r>
                  <a:rPr lang="zh-CN" altLang="en-US" sz="1400" dirty="0"/>
                  <a:t>    </a:t>
                </a:r>
                <a:r>
                  <a:rPr lang="zh-CN" altLang="en-US" dirty="0"/>
                  <a:t>美国加利福尼亚州</a:t>
                </a:r>
                <a:r>
                  <a:rPr lang="en-US" altLang="zh-CN" dirty="0" err="1"/>
                  <a:t>iPlagiarism</a:t>
                </a:r>
                <a:r>
                  <a:rPr lang="zh-CN" altLang="en-US" dirty="0"/>
                  <a:t>公司旗下的一款查重系统，是目前世界上使用最广泛、应用最权威的论文相似度检测工具。</a:t>
                </a:r>
                <a:r>
                  <a:rPr lang="en-US" altLang="zh-CN" dirty="0"/>
                  <a:t> crosscheck</a:t>
                </a:r>
                <a:r>
                  <a:rPr lang="zh-CN" altLang="en-US" dirty="0"/>
                  <a:t>是世界顶尖研究人员、出版商和学者最信赖的原创性检测系统。国际主要</a:t>
                </a:r>
                <a:r>
                  <a:rPr lang="zh-CN" altLang="en-US" b="1" dirty="0">
                    <a:solidFill>
                      <a:srgbClr val="FF0000"/>
                    </a:solidFill>
                  </a:rPr>
                  <a:t>出版</a:t>
                </a:r>
                <a:r>
                  <a:rPr lang="zh-CN" altLang="en-US" dirty="0"/>
                  <a:t>机构（如</a:t>
                </a:r>
                <a:r>
                  <a:rPr lang="en-US" altLang="zh-CN" dirty="0"/>
                  <a:t>:Elsevier, Springer, IEEE</a:t>
                </a:r>
                <a:r>
                  <a:rPr lang="zh-CN" altLang="en-US" dirty="0"/>
                  <a:t>等）和大部分</a:t>
                </a:r>
                <a:r>
                  <a:rPr lang="en-US" altLang="zh-CN" dirty="0"/>
                  <a:t>SCI</a:t>
                </a:r>
                <a:r>
                  <a:rPr lang="zh-CN" altLang="en-US" b="1" dirty="0">
                    <a:solidFill>
                      <a:srgbClr val="FF0000"/>
                    </a:solidFill>
                  </a:rPr>
                  <a:t>期刊</a:t>
                </a:r>
                <a:r>
                  <a:rPr lang="zh-CN" altLang="en-US" dirty="0"/>
                  <a:t>都使用</a:t>
                </a:r>
                <a:r>
                  <a:rPr lang="en-US" altLang="zh-CN" dirty="0" err="1"/>
                  <a:t>iThenticate</a:t>
                </a:r>
                <a:r>
                  <a:rPr lang="en-US" altLang="zh-CN" dirty="0"/>
                  <a:t>/</a:t>
                </a:r>
                <a:r>
                  <a:rPr lang="en-US" altLang="zh-CN" dirty="0" err="1"/>
                  <a:t>CrossCheck</a:t>
                </a:r>
                <a:r>
                  <a:rPr lang="zh-CN" altLang="en-US" dirty="0"/>
                  <a:t>审查稿件。它包含一个</a:t>
                </a:r>
                <a:r>
                  <a:rPr lang="zh-CN" altLang="en-US" b="1" dirty="0">
                    <a:solidFill>
                      <a:srgbClr val="FF0000"/>
                    </a:solidFill>
                  </a:rPr>
                  <a:t>基于全球学术出版物</a:t>
                </a:r>
                <a:r>
                  <a:rPr lang="zh-CN" altLang="en-US" dirty="0"/>
                  <a:t>所组成的庞大数据库和一个</a:t>
                </a:r>
                <a:r>
                  <a:rPr lang="zh-CN" altLang="en-US" b="1" dirty="0">
                    <a:solidFill>
                      <a:srgbClr val="FF0000"/>
                    </a:solidFill>
                  </a:rPr>
                  <a:t>基于网页</a:t>
                </a:r>
                <a:r>
                  <a:rPr lang="zh-CN" altLang="en-US" dirty="0"/>
                  <a:t>的检测比对工具。</a:t>
                </a:r>
                <a:endParaRPr lang="en-US" altLang="zh-CN" dirty="0"/>
              </a:p>
            </p:txBody>
          </p:sp>
          <p:sp>
            <p:nvSpPr>
              <p:cNvPr id="31" name="íṣľïḍé"/>
              <p:cNvSpPr/>
              <p:nvPr/>
            </p:nvSpPr>
            <p:spPr>
              <a:xfrm>
                <a:off x="7161436" y="1459949"/>
                <a:ext cx="625712" cy="31461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t>01</a:t>
                </a:r>
                <a:endParaRPr lang="zh-CN" altLang="en-US" b="1" dirty="0"/>
              </a:p>
            </p:txBody>
          </p:sp>
          <p:sp>
            <p:nvSpPr>
              <p:cNvPr id="32" name="íŝļidê"/>
              <p:cNvSpPr txBox="1"/>
              <p:nvPr/>
            </p:nvSpPr>
            <p:spPr>
              <a:xfrm>
                <a:off x="8014843" y="1489004"/>
                <a:ext cx="2525231" cy="446360"/>
              </a:xfrm>
              <a:prstGeom prst="rect">
                <a:avLst/>
              </a:prstGeom>
              <a:noFill/>
            </p:spPr>
            <p:txBody>
              <a:bodyPr wrap="square" rtlCol="0">
                <a:spAutoFit/>
              </a:bodyPr>
              <a:lstStyle/>
              <a:p>
                <a:pPr>
                  <a:lnSpc>
                    <a:spcPct val="130000"/>
                  </a:lnSpc>
                </a:pPr>
                <a:r>
                  <a:rPr kumimoji="1" lang="en-US" altLang="zh-CN" sz="1600" b="1" dirty="0" err="1"/>
                  <a:t>iThenticate</a:t>
                </a:r>
                <a:r>
                  <a:rPr kumimoji="1" lang="en-US" altLang="zh-CN" sz="1600" b="1" dirty="0"/>
                  <a:t>/</a:t>
                </a:r>
                <a:r>
                  <a:rPr kumimoji="1" lang="en-US" altLang="zh-CN" sz="1600" b="1" dirty="0" err="1"/>
                  <a:t>CrossCheck</a:t>
                </a:r>
                <a:r>
                  <a:rPr kumimoji="1" lang="en-US" altLang="zh-CN" sz="1600" b="1" dirty="0"/>
                  <a:t> </a:t>
                </a:r>
                <a:endParaRPr kumimoji="1" lang="en-US" altLang="zh-CN" sz="1600" b="1" dirty="0">
                  <a:solidFill>
                    <a:schemeClr val="tx1"/>
                  </a:solidFill>
                </a:endParaRPr>
              </a:p>
            </p:txBody>
          </p:sp>
        </p:grpSp>
      </p:grpSp>
      <p:grpSp>
        <p:nvGrpSpPr>
          <p:cNvPr id="10" name="îṣliḓê"/>
          <p:cNvGrpSpPr/>
          <p:nvPr/>
        </p:nvGrpSpPr>
        <p:grpSpPr>
          <a:xfrm>
            <a:off x="669925" y="4396506"/>
            <a:ext cx="10858500" cy="1690868"/>
            <a:chOff x="660400" y="2426182"/>
            <a:chExt cx="10858500" cy="1253929"/>
          </a:xfrm>
        </p:grpSpPr>
        <p:sp>
          <p:nvSpPr>
            <p:cNvPr id="23" name="i$1íde"/>
            <p:cNvSpPr/>
            <p:nvPr/>
          </p:nvSpPr>
          <p:spPr>
            <a:xfrm>
              <a:off x="660400" y="2426182"/>
              <a:ext cx="10858500" cy="1116153"/>
            </a:xfrm>
            <a:prstGeom prst="roundRect">
              <a:avLst>
                <a:gd name="adj" fmla="val 0"/>
              </a:avLst>
            </a:prstGeom>
            <a:solidFill>
              <a:schemeClr val="bg1"/>
            </a:solidFill>
            <a:ln w="12700" cap="rnd">
              <a:solidFill>
                <a:schemeClr val="tx2">
                  <a:alpha val="50000"/>
                </a:schemeClr>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a:solidFill>
                  <a:schemeClr val="bg1"/>
                </a:solidFill>
              </a:endParaRPr>
            </a:p>
          </p:txBody>
        </p:sp>
        <p:grpSp>
          <p:nvGrpSpPr>
            <p:cNvPr id="24" name="ïṧḷíḓe"/>
            <p:cNvGrpSpPr/>
            <p:nvPr/>
          </p:nvGrpSpPr>
          <p:grpSpPr>
            <a:xfrm>
              <a:off x="1145592" y="2463656"/>
              <a:ext cx="10102711" cy="1216455"/>
              <a:chOff x="7161436" y="2463656"/>
              <a:chExt cx="10102711" cy="1216455"/>
            </a:xfrm>
          </p:grpSpPr>
          <p:sp>
            <p:nvSpPr>
              <p:cNvPr id="25" name="îṣḷïdê"/>
              <p:cNvSpPr/>
              <p:nvPr/>
            </p:nvSpPr>
            <p:spPr>
              <a:xfrm flipH="1">
                <a:off x="10767768" y="2463656"/>
                <a:ext cx="6496379" cy="1216455"/>
              </a:xfrm>
              <a:prstGeom prst="rect">
                <a:avLst/>
              </a:prstGeom>
              <a:ln>
                <a:noFill/>
              </a:ln>
            </p:spPr>
            <p:txBody>
              <a:bodyPr wrap="square" lIns="91440" tIns="45720" rIns="91440" bIns="45720" anchor="t">
                <a:spAutoFit/>
              </a:bodyPr>
              <a:lstStyle/>
              <a:p>
                <a:pPr lvl="0" defTabSz="913765">
                  <a:lnSpc>
                    <a:spcPct val="150000"/>
                  </a:lnSpc>
                  <a:buSzPct val="25000"/>
                  <a:defRPr/>
                </a:pPr>
                <a:r>
                  <a:rPr lang="zh-CN" altLang="en-US" sz="1400" dirty="0"/>
                  <a:t>    </a:t>
                </a:r>
                <a:r>
                  <a:rPr lang="en-US" altLang="zh-CN" dirty="0" err="1"/>
                  <a:t>Turnitin</a:t>
                </a:r>
                <a:r>
                  <a:rPr lang="zh-CN" altLang="en-US" dirty="0"/>
                  <a:t>跟</a:t>
                </a:r>
                <a:r>
                  <a:rPr lang="en-US" altLang="zh-CN" dirty="0"/>
                  <a:t>crosscheck</a:t>
                </a:r>
                <a:r>
                  <a:rPr lang="zh-CN" altLang="en-US" dirty="0"/>
                  <a:t>同属于一家公司</a:t>
                </a:r>
                <a:r>
                  <a:rPr lang="zh-CN" altLang="en-US" sz="1400" dirty="0"/>
                  <a:t>。</a:t>
                </a:r>
                <a:r>
                  <a:rPr lang="zh-CN" altLang="en-US" dirty="0"/>
                  <a:t>主要用于国外大学在校生的</a:t>
                </a:r>
                <a:r>
                  <a:rPr lang="zh-CN" altLang="en-US" dirty="0">
                    <a:solidFill>
                      <a:srgbClr val="FF0000"/>
                    </a:solidFill>
                  </a:rPr>
                  <a:t>作业</a:t>
                </a:r>
                <a:r>
                  <a:rPr lang="zh-CN" altLang="en-US" dirty="0"/>
                  <a:t>和</a:t>
                </a:r>
                <a:r>
                  <a:rPr lang="zh-CN" altLang="en-US" dirty="0">
                    <a:solidFill>
                      <a:srgbClr val="FF0000"/>
                    </a:solidFill>
                  </a:rPr>
                  <a:t>毕业</a:t>
                </a:r>
                <a:r>
                  <a:rPr lang="zh-CN" altLang="en-US" dirty="0"/>
                  <a:t>论文检查，因此没有包含英文博士论文数据库</a:t>
                </a:r>
                <a:r>
                  <a:rPr lang="en-US" altLang="zh-CN" dirty="0"/>
                  <a:t>ProQuest </a:t>
                </a:r>
                <a:r>
                  <a:rPr lang="zh-CN" altLang="en-US" sz="1400" dirty="0"/>
                  <a:t>。</a:t>
                </a:r>
                <a:endParaRPr lang="en-US" altLang="zh-CN" sz="1400" dirty="0"/>
              </a:p>
            </p:txBody>
          </p:sp>
          <p:sp>
            <p:nvSpPr>
              <p:cNvPr id="26" name="íṡḻîḑè"/>
              <p:cNvSpPr/>
              <p:nvPr/>
            </p:nvSpPr>
            <p:spPr>
              <a:xfrm>
                <a:off x="7161436" y="2784885"/>
                <a:ext cx="625712" cy="51222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t>02</a:t>
                </a:r>
                <a:endParaRPr lang="zh-CN" altLang="en-US" b="1" dirty="0"/>
              </a:p>
            </p:txBody>
          </p:sp>
          <p:sp>
            <p:nvSpPr>
              <p:cNvPr id="27" name="ïṩ1ide"/>
              <p:cNvSpPr txBox="1"/>
              <p:nvPr/>
            </p:nvSpPr>
            <p:spPr>
              <a:xfrm>
                <a:off x="8155630" y="2630726"/>
                <a:ext cx="1269087" cy="410273"/>
              </a:xfrm>
              <a:prstGeom prst="rect">
                <a:avLst/>
              </a:prstGeom>
              <a:noFill/>
            </p:spPr>
            <p:txBody>
              <a:bodyPr wrap="square" rtlCol="0">
                <a:spAutoFit/>
              </a:bodyPr>
              <a:lstStyle/>
              <a:p>
                <a:pPr>
                  <a:lnSpc>
                    <a:spcPct val="130000"/>
                  </a:lnSpc>
                </a:pPr>
                <a:r>
                  <a:rPr kumimoji="1" lang="en-US" altLang="zh-CN" sz="1600" b="1" dirty="0" err="1">
                    <a:solidFill>
                      <a:schemeClr val="tx1"/>
                    </a:solidFill>
                  </a:rPr>
                  <a:t>Turnitin</a:t>
                </a:r>
                <a:endParaRPr kumimoji="1" lang="en-US" altLang="zh-CN" sz="1600" b="1" dirty="0">
                  <a:solidFill>
                    <a:schemeClr val="tx1"/>
                  </a:solidFill>
                </a:endParaRPr>
              </a:p>
            </p:txBody>
          </p:sp>
        </p:grpSp>
      </p:grpSp>
      <p:sp>
        <p:nvSpPr>
          <p:cNvPr id="33" name="标题 32"/>
          <p:cNvSpPr>
            <a:spLocks noGrp="1"/>
          </p:cNvSpPr>
          <p:nvPr>
            <p:ph type="title"/>
          </p:nvPr>
        </p:nvSpPr>
        <p:spPr>
          <a:xfrm>
            <a:off x="669924" y="328295"/>
            <a:ext cx="6227445" cy="700405"/>
          </a:xfrm>
          <a:prstGeom prst="rect">
            <a:avLst/>
          </a:prstGeom>
        </p:spPr>
        <p:txBody>
          <a:bodyPr wrap="none">
            <a:spAutoFit/>
          </a:bodyPr>
          <a:lstStyle/>
          <a:p>
            <a:pPr algn="l"/>
            <a:r>
              <a:rPr lang="en-US" altLang="zh-CN" sz="4400" dirty="0">
                <a:latin typeface="微软雅黑" panose="020B0503020204020204" pitchFamily="34" charset="-122"/>
                <a:ea typeface="微软雅黑" panose="020B0503020204020204" pitchFamily="34" charset="-122"/>
                <a:sym typeface="微软雅黑" panose="020B0503020204020204" pitchFamily="34" charset="-122"/>
              </a:rPr>
              <a:t>3.2 </a:t>
            </a:r>
            <a:r>
              <a:rPr lang="zh-CN" altLang="en-US" sz="4400" dirty="0">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国外</a:t>
            </a:r>
            <a:r>
              <a:rPr lang="zh-CN" altLang="en-US" sz="4400" dirty="0">
                <a:latin typeface="微软雅黑" panose="020B0503020204020204" pitchFamily="34" charset="-122"/>
                <a:ea typeface="微软雅黑" panose="020B0503020204020204" pitchFamily="34" charset="-122"/>
                <a:sym typeface="微软雅黑" panose="020B0503020204020204" pitchFamily="34" charset="-122"/>
              </a:rPr>
              <a:t>常用的检测系统</a:t>
            </a:r>
          </a:p>
        </p:txBody>
      </p:sp>
      <p:sp>
        <p:nvSpPr>
          <p:cNvPr id="2" name="文本框 1"/>
          <p:cNvSpPr txBox="1"/>
          <p:nvPr/>
        </p:nvSpPr>
        <p:spPr>
          <a:xfrm>
            <a:off x="2149311" y="2507530"/>
            <a:ext cx="1932495" cy="369332"/>
          </a:xfrm>
          <a:prstGeom prst="rect">
            <a:avLst/>
          </a:prstGeom>
          <a:noFill/>
        </p:spPr>
        <p:txBody>
          <a:bodyPr wrap="square" rtlCol="0">
            <a:spAutoFit/>
          </a:bodyPr>
          <a:lstStyle/>
          <a:p>
            <a:r>
              <a:rPr lang="zh-CN" altLang="en-US" b="1" dirty="0" smtClean="0"/>
              <a:t>学术发表论文</a:t>
            </a:r>
            <a:endParaRPr lang="zh-CN" altLang="en-US" b="1" dirty="0"/>
          </a:p>
        </p:txBody>
      </p:sp>
      <p:sp>
        <p:nvSpPr>
          <p:cNvPr id="16" name="文本框 15"/>
          <p:cNvSpPr txBox="1"/>
          <p:nvPr/>
        </p:nvSpPr>
        <p:spPr>
          <a:xfrm>
            <a:off x="2149311" y="5316713"/>
            <a:ext cx="2535811" cy="369332"/>
          </a:xfrm>
          <a:prstGeom prst="rect">
            <a:avLst/>
          </a:prstGeom>
          <a:noFill/>
        </p:spPr>
        <p:txBody>
          <a:bodyPr wrap="square" rtlCol="0">
            <a:spAutoFit/>
          </a:bodyPr>
          <a:lstStyle/>
          <a:p>
            <a:r>
              <a:rPr lang="zh-CN" altLang="en-US" b="1" dirty="0" smtClean="0"/>
              <a:t>学生的作业和毕业论文</a:t>
            </a:r>
            <a:endParaRPr lang="zh-CN" altLang="en-US" b="1"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iterate type="lt">
                                    <p:tmPct val="10000"/>
                                  </p:iterate>
                                  <p:childTnLst>
                                    <p:set>
                                      <p:cBhvr>
                                        <p:cTn id="6" dur="1" fill="hold">
                                          <p:stCondLst>
                                            <p:cond delay="0"/>
                                          </p:stCondLst>
                                        </p:cTn>
                                        <p:tgtEl>
                                          <p:spTgt spid="33"/>
                                        </p:tgtEl>
                                        <p:attrNameLst>
                                          <p:attrName>style.visibility</p:attrName>
                                        </p:attrNameLst>
                                      </p:cBhvr>
                                      <p:to>
                                        <p:strVal val="visible"/>
                                      </p:to>
                                    </p:set>
                                    <p:anim calcmode="lin" valueType="num">
                                      <p:cBhvr additive="base">
                                        <p:cTn id="7" dur="600" fill="hold"/>
                                        <p:tgtEl>
                                          <p:spTgt spid="33"/>
                                        </p:tgtEl>
                                        <p:attrNameLst>
                                          <p:attrName>ppt_x</p:attrName>
                                        </p:attrNameLst>
                                      </p:cBhvr>
                                      <p:tavLst>
                                        <p:tav tm="0">
                                          <p:val>
                                            <p:strVal val="1+#ppt_w/2"/>
                                          </p:val>
                                        </p:tav>
                                        <p:tav tm="100000">
                                          <p:val>
                                            <p:strVal val="#ppt_x"/>
                                          </p:val>
                                        </p:tav>
                                      </p:tavLst>
                                    </p:anim>
                                    <p:anim calcmode="lin" valueType="num">
                                      <p:cBhvr additive="base">
                                        <p:cTn id="8" dur="600" fill="hold"/>
                                        <p:tgtEl>
                                          <p:spTgt spid="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err="1"/>
              <a:t>Ithenticate</a:t>
            </a:r>
            <a:r>
              <a:rPr lang="zh-CN" altLang="en-US" dirty="0"/>
              <a:t>（英文官网）（</a:t>
            </a:r>
            <a:r>
              <a:rPr lang="en-US" altLang="zh-CN" dirty="0">
                <a:hlinkClick r:id="rId2"/>
              </a:rPr>
              <a:t>https://www.ithenticate.com/</a:t>
            </a:r>
            <a:r>
              <a:rPr lang="zh-CN" altLang="en-US" dirty="0"/>
              <a:t>）</a:t>
            </a:r>
          </a:p>
        </p:txBody>
      </p:sp>
      <p:pic>
        <p:nvPicPr>
          <p:cNvPr id="5" name="图片 4"/>
          <p:cNvPicPr>
            <a:picLocks noChangeAspect="1"/>
          </p:cNvPicPr>
          <p:nvPr/>
        </p:nvPicPr>
        <p:blipFill>
          <a:blip r:embed="rId3"/>
          <a:stretch>
            <a:fillRect/>
          </a:stretch>
        </p:blipFill>
        <p:spPr>
          <a:xfrm>
            <a:off x="409142" y="1028701"/>
            <a:ext cx="11111346" cy="5829300"/>
          </a:xfrm>
          <a:prstGeom prst="rect">
            <a:avLst/>
          </a:prstGeom>
        </p:spPr>
      </p:pic>
      <p:sp>
        <p:nvSpPr>
          <p:cNvPr id="6" name="文本框 5"/>
          <p:cNvSpPr txBox="1"/>
          <p:nvPr/>
        </p:nvSpPr>
        <p:spPr>
          <a:xfrm>
            <a:off x="4326336" y="1810327"/>
            <a:ext cx="4245009" cy="861774"/>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zh-CN" altLang="en-US" b="1" dirty="0"/>
              <a:t>    </a:t>
            </a:r>
            <a:r>
              <a:rPr lang="zh-CN" altLang="en-US" sz="3200" b="1" dirty="0"/>
              <a:t>备注：</a:t>
            </a:r>
            <a:endParaRPr lang="en-US" altLang="zh-CN" sz="3200" b="1" dirty="0"/>
          </a:p>
          <a:p>
            <a:r>
              <a:rPr lang="en-US" altLang="zh-CN" b="1" dirty="0"/>
              <a:t>    </a:t>
            </a:r>
            <a:r>
              <a:rPr lang="zh-CN" altLang="en-US" b="1"/>
              <a:t>先买账号。</a:t>
            </a:r>
            <a:endParaRPr lang="zh-CN" alt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85800" y="0"/>
            <a:ext cx="10515600" cy="1325563"/>
          </a:xfrm>
        </p:spPr>
        <p:txBody>
          <a:bodyPr/>
          <a:lstStyle/>
          <a:p>
            <a:r>
              <a:rPr lang="zh-CN" altLang="en-US" sz="4400" dirty="0"/>
              <a:t>收费</a:t>
            </a:r>
          </a:p>
        </p:txBody>
      </p:sp>
      <p:sp>
        <p:nvSpPr>
          <p:cNvPr id="3" name="文本框 2"/>
          <p:cNvSpPr txBox="1"/>
          <p:nvPr/>
        </p:nvSpPr>
        <p:spPr>
          <a:xfrm>
            <a:off x="735330" y="1541145"/>
            <a:ext cx="10466070" cy="3169285"/>
          </a:xfrm>
          <a:prstGeom prst="rect">
            <a:avLst/>
          </a:prstGeom>
          <a:noFill/>
        </p:spPr>
        <p:txBody>
          <a:bodyPr wrap="square" rtlCol="0" anchor="t">
            <a:spAutoFit/>
          </a:bodyPr>
          <a:lstStyle/>
          <a:p>
            <a:r>
              <a:rPr lang="en-US" altLang="zh-CN" dirty="0"/>
              <a:t>    </a:t>
            </a:r>
            <a:r>
              <a:rPr lang="en-US" altLang="zh-CN" sz="4000" dirty="0"/>
              <a:t> </a:t>
            </a:r>
            <a:r>
              <a:rPr lang="zh-CN" altLang="en-US" sz="4000" dirty="0"/>
              <a:t>ithenticate是需要收费的，ithenticate有国外的英文网站和国内的中文网站，英文网站需要满足一定的条件才可以注册，往往是高校、科研机构、杂志社等才能申请开通使用，英文网站的价格为100美元起。</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b="1" dirty="0" err="1">
                <a:hlinkClick r:id="rId2"/>
              </a:rPr>
              <a:t>Ithenticate</a:t>
            </a:r>
            <a:r>
              <a:rPr lang="zh-CN" altLang="en-US" b="1" dirty="0" err="1">
                <a:hlinkClick r:id="rId2"/>
              </a:rPr>
              <a:t>（中文官网）</a:t>
            </a:r>
            <a:r>
              <a:rPr lang="zh-CN" altLang="en-US" b="1" dirty="0">
                <a:hlinkClick r:id="rId2"/>
              </a:rPr>
              <a:t>（</a:t>
            </a:r>
            <a:r>
              <a:rPr lang="en-US" altLang="zh-CN" dirty="0">
                <a:hlinkClick r:id="rId2"/>
              </a:rPr>
              <a:t>https://www.ithenticatecn.com/</a:t>
            </a:r>
            <a:r>
              <a:rPr lang="zh-CN" altLang="en-US" dirty="0"/>
              <a:t>）</a:t>
            </a:r>
          </a:p>
        </p:txBody>
      </p:sp>
      <p:pic>
        <p:nvPicPr>
          <p:cNvPr id="3" name="图片 2"/>
          <p:cNvPicPr>
            <a:picLocks noChangeAspect="1"/>
          </p:cNvPicPr>
          <p:nvPr/>
        </p:nvPicPr>
        <p:blipFill>
          <a:blip r:embed="rId3"/>
          <a:stretch>
            <a:fillRect/>
          </a:stretch>
        </p:blipFill>
        <p:spPr>
          <a:xfrm>
            <a:off x="448310" y="1140460"/>
            <a:ext cx="11572240" cy="5622290"/>
          </a:xfrm>
          <a:prstGeom prst="rect">
            <a:avLst/>
          </a:prstGeom>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err="1"/>
              <a:t>Ithenticate</a:t>
            </a:r>
            <a:r>
              <a:rPr lang="zh-CN" altLang="en-US" dirty="0" err="1"/>
              <a:t>（中文官网）</a:t>
            </a:r>
            <a:r>
              <a:rPr lang="zh-CN" altLang="en-US" dirty="0"/>
              <a:t>（</a:t>
            </a:r>
            <a:r>
              <a:rPr lang="en-US" altLang="zh-CN" dirty="0">
                <a:hlinkClick r:id="rId2"/>
              </a:rPr>
              <a:t>https://www.ithenticatecn.com/</a:t>
            </a:r>
            <a:r>
              <a:rPr lang="zh-CN" altLang="en-US" dirty="0"/>
              <a:t>）</a:t>
            </a:r>
          </a:p>
        </p:txBody>
      </p:sp>
      <p:pic>
        <p:nvPicPr>
          <p:cNvPr id="4" name="图片 3"/>
          <p:cNvPicPr>
            <a:picLocks noChangeAspect="1"/>
          </p:cNvPicPr>
          <p:nvPr/>
        </p:nvPicPr>
        <p:blipFill>
          <a:blip r:embed="rId3"/>
          <a:stretch>
            <a:fillRect/>
          </a:stretch>
        </p:blipFill>
        <p:spPr>
          <a:xfrm>
            <a:off x="554355" y="1028700"/>
            <a:ext cx="11388725" cy="6356985"/>
          </a:xfrm>
          <a:prstGeom prst="rect">
            <a:avLst/>
          </a:prstGeom>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4400" dirty="0"/>
              <a:t>待检测论文提交：</a:t>
            </a:r>
          </a:p>
        </p:txBody>
      </p:sp>
      <p:pic>
        <p:nvPicPr>
          <p:cNvPr id="3" name="图片 2"/>
          <p:cNvPicPr>
            <a:picLocks noChangeAspect="1"/>
          </p:cNvPicPr>
          <p:nvPr/>
        </p:nvPicPr>
        <p:blipFill>
          <a:blip r:embed="rId2"/>
          <a:stretch>
            <a:fillRect/>
          </a:stretch>
        </p:blipFill>
        <p:spPr>
          <a:xfrm>
            <a:off x="669925" y="1116965"/>
            <a:ext cx="11156315" cy="6374130"/>
          </a:xfrm>
          <a:prstGeom prst="rect">
            <a:avLst/>
          </a:prstGeom>
        </p:spPr>
      </p:pic>
      <p:pic>
        <p:nvPicPr>
          <p:cNvPr id="4" name="图片 3"/>
          <p:cNvPicPr>
            <a:picLocks noChangeAspect="1"/>
          </p:cNvPicPr>
          <p:nvPr/>
        </p:nvPicPr>
        <p:blipFill>
          <a:blip r:embed="rId3"/>
          <a:stretch>
            <a:fillRect/>
          </a:stretch>
        </p:blipFill>
        <p:spPr>
          <a:xfrm>
            <a:off x="2372360" y="1116965"/>
            <a:ext cx="9864090" cy="28987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39EAC4-E38E-D976-7F5D-AA672F53FFB6}"/>
              </a:ext>
            </a:extLst>
          </p:cNvPr>
          <p:cNvSpPr>
            <a:spLocks noGrp="1"/>
          </p:cNvSpPr>
          <p:nvPr>
            <p:ph type="title"/>
          </p:nvPr>
        </p:nvSpPr>
        <p:spPr>
          <a:xfrm>
            <a:off x="838200" y="-33251"/>
            <a:ext cx="10515600" cy="1325563"/>
          </a:xfrm>
        </p:spPr>
        <p:txBody>
          <a:bodyPr>
            <a:normAutofit/>
          </a:bodyPr>
          <a:lstStyle/>
          <a:p>
            <a:r>
              <a:rPr lang="zh-CN" altLang="en-US" sz="4000" dirty="0">
                <a:hlinkClick r:id="rId2"/>
              </a:rPr>
              <a:t>科研者之家</a:t>
            </a:r>
            <a:r>
              <a:rPr lang="zh-CN" altLang="en-US" sz="4000" dirty="0"/>
              <a:t>的代理</a:t>
            </a:r>
            <a:r>
              <a:rPr lang="en-US" altLang="zh-CN" sz="4000" dirty="0"/>
              <a:t>:</a:t>
            </a:r>
            <a:r>
              <a:rPr lang="zh-CN" altLang="en-US" sz="4000" dirty="0"/>
              <a:t>市场价的</a:t>
            </a:r>
            <a:r>
              <a:rPr lang="en-US" altLang="zh-CN" sz="4000" dirty="0">
                <a:solidFill>
                  <a:srgbClr val="FF0000"/>
                </a:solidFill>
              </a:rPr>
              <a:t>20%</a:t>
            </a:r>
            <a:endParaRPr lang="zh-CN" altLang="en-US" sz="4000" dirty="0">
              <a:solidFill>
                <a:srgbClr val="FF0000"/>
              </a:solidFill>
            </a:endParaRPr>
          </a:p>
        </p:txBody>
      </p:sp>
      <p:pic>
        <p:nvPicPr>
          <p:cNvPr id="7" name="图片 6"/>
          <p:cNvPicPr>
            <a:picLocks noChangeAspect="1"/>
          </p:cNvPicPr>
          <p:nvPr/>
        </p:nvPicPr>
        <p:blipFill>
          <a:blip r:embed="rId3"/>
          <a:stretch>
            <a:fillRect/>
          </a:stretch>
        </p:blipFill>
        <p:spPr>
          <a:xfrm>
            <a:off x="235471" y="1564851"/>
            <a:ext cx="11513560" cy="4157220"/>
          </a:xfrm>
          <a:prstGeom prst="rect">
            <a:avLst/>
          </a:prstGeom>
        </p:spPr>
      </p:pic>
    </p:spTree>
    <p:extLst>
      <p:ext uri="{BB962C8B-B14F-4D97-AF65-F5344CB8AC3E}">
        <p14:creationId xmlns:p14="http://schemas.microsoft.com/office/powerpoint/2010/main" val="144638896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37210" y="-113983"/>
            <a:ext cx="10515600" cy="1325563"/>
          </a:xfrm>
        </p:spPr>
        <p:txBody>
          <a:bodyPr/>
          <a:lstStyle/>
          <a:p>
            <a:r>
              <a:rPr lang="en-US" altLang="zh-CN" dirty="0" err="1"/>
              <a:t>Turnitin</a:t>
            </a:r>
            <a:r>
              <a:rPr lang="en-US" altLang="zh-CN" dirty="0"/>
              <a:t>(</a:t>
            </a:r>
            <a:r>
              <a:rPr lang="zh-CN" altLang="en-US" dirty="0"/>
              <a:t>官网</a:t>
            </a:r>
            <a:r>
              <a:rPr lang="en-US" altLang="zh-CN" dirty="0"/>
              <a:t>)</a:t>
            </a:r>
            <a:r>
              <a:rPr lang="zh-CN" altLang="en-US" dirty="0"/>
              <a:t>：</a:t>
            </a:r>
            <a:r>
              <a:rPr lang="en-US" altLang="zh-CN" dirty="0">
                <a:hlinkClick r:id="rId2"/>
              </a:rPr>
              <a:t>https://www.turnitin.com/</a:t>
            </a:r>
            <a:r>
              <a:rPr lang="en-US" altLang="zh-CN" dirty="0"/>
              <a:t>  </a:t>
            </a:r>
            <a:r>
              <a:rPr lang="en-US" altLang="zh-CN" sz="1800" dirty="0"/>
              <a:t>(</a:t>
            </a:r>
            <a:r>
              <a:rPr lang="zh-CN" altLang="en-US" sz="1800" dirty="0"/>
              <a:t>重复率低于</a:t>
            </a:r>
            <a:r>
              <a:rPr lang="en-US" altLang="zh-CN" sz="1800" dirty="0"/>
              <a:t>15%</a:t>
            </a:r>
            <a:r>
              <a:rPr lang="zh-CN" altLang="en-US" sz="1800" dirty="0"/>
              <a:t>较安全</a:t>
            </a:r>
            <a:r>
              <a:rPr lang="en-US" altLang="zh-CN" sz="1800" dirty="0"/>
              <a:t>)</a:t>
            </a:r>
          </a:p>
        </p:txBody>
      </p:sp>
      <p:pic>
        <p:nvPicPr>
          <p:cNvPr id="4" name="图片 3"/>
          <p:cNvPicPr>
            <a:picLocks noChangeAspect="1"/>
          </p:cNvPicPr>
          <p:nvPr/>
        </p:nvPicPr>
        <p:blipFill>
          <a:blip r:embed="rId3"/>
          <a:stretch>
            <a:fillRect/>
          </a:stretch>
        </p:blipFill>
        <p:spPr>
          <a:xfrm>
            <a:off x="537210" y="1211580"/>
            <a:ext cx="11242040" cy="5485765"/>
          </a:xfrm>
          <a:prstGeom prst="rect">
            <a:avLst/>
          </a:prstGeom>
        </p:spPr>
      </p:pic>
      <p:sp>
        <p:nvSpPr>
          <p:cNvPr id="5" name="文本框 4"/>
          <p:cNvSpPr txBox="1"/>
          <p:nvPr/>
        </p:nvSpPr>
        <p:spPr>
          <a:xfrm>
            <a:off x="3655060" y="2810510"/>
            <a:ext cx="1950720" cy="583565"/>
          </a:xfrm>
          <a:prstGeom prst="rect">
            <a:avLst/>
          </a:prstGeom>
          <a:noFill/>
        </p:spPr>
        <p:txBody>
          <a:bodyPr wrap="square" rtlCol="0">
            <a:spAutoFit/>
          </a:bodyPr>
          <a:lstStyle/>
          <a:p>
            <a:r>
              <a:rPr lang="zh-CN" altLang="en-US" sz="3200" dirty="0">
                <a:solidFill>
                  <a:schemeClr val="accent6">
                    <a:lumMod val="75000"/>
                  </a:schemeClr>
                </a:solidFill>
              </a:rPr>
              <a:t>要先注册</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Turnitin(</a:t>
            </a:r>
            <a:r>
              <a:rPr lang="zh-CN" altLang="en-US"/>
              <a:t>中文官网</a:t>
            </a:r>
            <a:r>
              <a:rPr lang="en-US" altLang="zh-CN"/>
              <a:t>)</a:t>
            </a:r>
            <a:r>
              <a:rPr lang="zh-CN" altLang="en-US"/>
              <a:t>：</a:t>
            </a:r>
            <a:r>
              <a:rPr lang="en-US" altLang="zh-CN">
                <a:hlinkClick r:id="rId2" action="ppaction://hlinkfile"/>
              </a:rPr>
              <a:t>https://www.turnitincn.com/</a:t>
            </a:r>
            <a:endParaRPr lang="en-US" altLang="zh-CN"/>
          </a:p>
        </p:txBody>
      </p:sp>
      <p:pic>
        <p:nvPicPr>
          <p:cNvPr id="3" name="图片 2"/>
          <p:cNvPicPr>
            <a:picLocks noChangeAspect="1"/>
          </p:cNvPicPr>
          <p:nvPr/>
        </p:nvPicPr>
        <p:blipFill>
          <a:blip r:embed="rId3"/>
          <a:stretch>
            <a:fillRect/>
          </a:stretch>
        </p:blipFill>
        <p:spPr>
          <a:xfrm>
            <a:off x="669925" y="1130935"/>
            <a:ext cx="11827510" cy="6873875"/>
          </a:xfrm>
          <a:prstGeom prst="rect">
            <a:avLst/>
          </a:prstGeom>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88324" y="0"/>
            <a:ext cx="10515600" cy="1325563"/>
          </a:xfrm>
        </p:spPr>
        <p:txBody>
          <a:bodyPr/>
          <a:lstStyle/>
          <a:p>
            <a:r>
              <a:rPr lang="en-US" altLang="zh-CN">
                <a:hlinkClick r:id="rId2" action="ppaction://hlinkfile"/>
              </a:rPr>
              <a:t>Turnitin</a:t>
            </a:r>
            <a:r>
              <a:rPr lang="zh-CN" altLang="en-US" dirty="0">
                <a:hlinkClick r:id="rId2" action="ppaction://hlinkfile"/>
              </a:rPr>
              <a:t>检测入口</a:t>
            </a:r>
            <a:r>
              <a:rPr lang="zh-CN" altLang="en-US" dirty="0"/>
              <a:t>：</a:t>
            </a:r>
          </a:p>
        </p:txBody>
      </p:sp>
      <p:pic>
        <p:nvPicPr>
          <p:cNvPr id="3" name="图片 2"/>
          <p:cNvPicPr>
            <a:picLocks noChangeAspect="1"/>
          </p:cNvPicPr>
          <p:nvPr/>
        </p:nvPicPr>
        <p:blipFill>
          <a:blip r:embed="rId3"/>
          <a:stretch>
            <a:fillRect/>
          </a:stretch>
        </p:blipFill>
        <p:spPr>
          <a:xfrm>
            <a:off x="669925" y="1063913"/>
            <a:ext cx="11422380" cy="5628005"/>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69925" y="0"/>
            <a:ext cx="10515600" cy="1325563"/>
          </a:xfrm>
        </p:spPr>
        <p:txBody>
          <a:bodyPr>
            <a:normAutofit/>
          </a:bodyPr>
          <a:lstStyle/>
          <a:p>
            <a:r>
              <a:rPr lang="zh-CN" altLang="en-US" sz="4400" b="1" dirty="0">
                <a:latin typeface="微软雅黑" panose="020B0503020204020204" pitchFamily="34" charset="-122"/>
                <a:ea typeface="微软雅黑" panose="020B0503020204020204" pitchFamily="34" charset="-122"/>
              </a:rPr>
              <a:t>维普明确抄袭判断标准：</a:t>
            </a:r>
          </a:p>
        </p:txBody>
      </p:sp>
      <p:pic>
        <p:nvPicPr>
          <p:cNvPr id="4" name="图片 3"/>
          <p:cNvPicPr>
            <a:picLocks noChangeAspect="1"/>
          </p:cNvPicPr>
          <p:nvPr/>
        </p:nvPicPr>
        <p:blipFill>
          <a:blip r:embed="rId2"/>
          <a:stretch>
            <a:fillRect/>
          </a:stretch>
        </p:blipFill>
        <p:spPr>
          <a:xfrm>
            <a:off x="669925" y="1429258"/>
            <a:ext cx="10727081" cy="4895238"/>
          </a:xfrm>
          <a:prstGeom prst="rect">
            <a:avLst/>
          </a:prstGeom>
        </p:spPr>
      </p:pic>
    </p:spTree>
    <p:extLst>
      <p:ext uri="{BB962C8B-B14F-4D97-AF65-F5344CB8AC3E}">
        <p14:creationId xmlns:p14="http://schemas.microsoft.com/office/powerpoint/2010/main" val="223455794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88818" y="-117013"/>
            <a:ext cx="10515600" cy="1325563"/>
          </a:xfrm>
        </p:spPr>
        <p:txBody>
          <a:bodyPr/>
          <a:lstStyle/>
          <a:p>
            <a:r>
              <a:rPr lang="en-US" altLang="zh-CN" dirty="0" err="1"/>
              <a:t>Turnitin</a:t>
            </a:r>
            <a:r>
              <a:rPr lang="zh-CN" altLang="en-US" dirty="0"/>
              <a:t>：论文上传</a:t>
            </a:r>
          </a:p>
        </p:txBody>
      </p:sp>
      <p:pic>
        <p:nvPicPr>
          <p:cNvPr id="3" name="图片 2"/>
          <p:cNvPicPr>
            <a:picLocks noChangeAspect="1"/>
          </p:cNvPicPr>
          <p:nvPr/>
        </p:nvPicPr>
        <p:blipFill>
          <a:blip r:embed="rId2"/>
          <a:stretch>
            <a:fillRect/>
          </a:stretch>
        </p:blipFill>
        <p:spPr>
          <a:xfrm>
            <a:off x="669925" y="1028700"/>
            <a:ext cx="9681210" cy="5862955"/>
          </a:xfrm>
          <a:prstGeom prst="rect">
            <a:avLst/>
          </a:prstGeom>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88818" y="-117013"/>
            <a:ext cx="10515600" cy="1325563"/>
          </a:xfrm>
        </p:spPr>
        <p:txBody>
          <a:bodyPr/>
          <a:lstStyle/>
          <a:p>
            <a:r>
              <a:rPr lang="en-US" altLang="zh-CN" dirty="0" err="1"/>
              <a:t>Turnitin</a:t>
            </a:r>
            <a:r>
              <a:rPr lang="zh-CN" altLang="en-US" dirty="0"/>
              <a:t>：</a:t>
            </a:r>
            <a:r>
              <a:rPr lang="zh-CN" altLang="en-US" b="1" dirty="0">
                <a:solidFill>
                  <a:srgbClr val="0523FF"/>
                </a:solidFill>
              </a:rPr>
              <a:t>查重率多少才算合格？</a:t>
            </a:r>
          </a:p>
        </p:txBody>
      </p:sp>
      <p:pic>
        <p:nvPicPr>
          <p:cNvPr id="4" name="图片 3"/>
          <p:cNvPicPr>
            <a:picLocks noChangeAspect="1"/>
          </p:cNvPicPr>
          <p:nvPr/>
        </p:nvPicPr>
        <p:blipFill>
          <a:blip r:embed="rId2"/>
          <a:stretch>
            <a:fillRect/>
          </a:stretch>
        </p:blipFill>
        <p:spPr>
          <a:xfrm>
            <a:off x="1150771" y="900187"/>
            <a:ext cx="7961905" cy="8133333"/>
          </a:xfrm>
          <a:prstGeom prst="rect">
            <a:avLst/>
          </a:prstGeom>
        </p:spPr>
      </p:pic>
    </p:spTree>
    <p:extLst>
      <p:ext uri="{BB962C8B-B14F-4D97-AF65-F5344CB8AC3E}">
        <p14:creationId xmlns:p14="http://schemas.microsoft.com/office/powerpoint/2010/main" val="249800896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88818" y="-117013"/>
            <a:ext cx="10515600" cy="1325563"/>
          </a:xfrm>
        </p:spPr>
        <p:txBody>
          <a:bodyPr/>
          <a:lstStyle/>
          <a:p>
            <a:r>
              <a:rPr lang="zh-CN" altLang="en-US" b="1" dirty="0">
                <a:solidFill>
                  <a:srgbClr val="FF0000"/>
                </a:solidFill>
                <a:latin typeface="微软雅黑" panose="020B0503020204020204" pitchFamily="34" charset="-122"/>
                <a:ea typeface="微软雅黑" panose="020B0503020204020204" pitchFamily="34" charset="-122"/>
              </a:rPr>
              <a:t>问</a:t>
            </a:r>
            <a:r>
              <a:rPr lang="zh-CN" altLang="en-US" dirty="0"/>
              <a:t>：</a:t>
            </a:r>
            <a:r>
              <a:rPr lang="zh-CN" altLang="en-US" b="1" dirty="0">
                <a:solidFill>
                  <a:srgbClr val="0523FF"/>
                </a:solidFill>
                <a:hlinkClick r:id="rId2"/>
              </a:rPr>
              <a:t>论文查重报告怎么看</a:t>
            </a:r>
            <a:r>
              <a:rPr lang="zh-CN" altLang="en-US" b="1" dirty="0">
                <a:solidFill>
                  <a:srgbClr val="0523FF"/>
                </a:solidFill>
              </a:rPr>
              <a:t>？</a:t>
            </a:r>
          </a:p>
        </p:txBody>
      </p:sp>
      <p:sp>
        <p:nvSpPr>
          <p:cNvPr id="3" name="矩形 2"/>
          <p:cNvSpPr/>
          <p:nvPr/>
        </p:nvSpPr>
        <p:spPr>
          <a:xfrm>
            <a:off x="461817" y="1208550"/>
            <a:ext cx="10972801" cy="5109091"/>
          </a:xfrm>
          <a:prstGeom prst="rect">
            <a:avLst/>
          </a:prstGeom>
        </p:spPr>
        <p:txBody>
          <a:bodyPr wrap="square">
            <a:spAutoFit/>
          </a:bodyPr>
          <a:lstStyle/>
          <a:p>
            <a:r>
              <a:rPr lang="zh-CN" altLang="en-US" dirty="0">
                <a:solidFill>
                  <a:srgbClr val="666666"/>
                </a:solidFill>
                <a:latin typeface="-apple-system"/>
              </a:rPr>
              <a:t>    除了给用户提供重复率之外，论文查重报告还会反映不同重复程度的句子和段落的不同颜色。查重报告中常见的三种颜色是红色、橙色和绿色。让我们具体看看这</a:t>
            </a:r>
            <a:r>
              <a:rPr lang="zh-CN" altLang="en-US" b="1" dirty="0">
                <a:solidFill>
                  <a:srgbClr val="0523FF"/>
                </a:solidFill>
                <a:latin typeface="-apple-system"/>
              </a:rPr>
              <a:t>三种颜色</a:t>
            </a:r>
            <a:r>
              <a:rPr lang="zh-CN" altLang="en-US" dirty="0">
                <a:solidFill>
                  <a:srgbClr val="666666"/>
                </a:solidFill>
                <a:latin typeface="-apple-system"/>
              </a:rPr>
              <a:t>分别代表什么。</a:t>
            </a:r>
            <a:r>
              <a:rPr lang="zh-CN" altLang="en-US" dirty="0"/>
              <a:t/>
            </a:r>
            <a:br>
              <a:rPr lang="zh-CN" altLang="en-US" dirty="0"/>
            </a:br>
            <a:r>
              <a:rPr lang="zh-CN" altLang="en-US" dirty="0"/>
              <a:t/>
            </a:r>
            <a:br>
              <a:rPr lang="zh-CN" altLang="en-US" dirty="0"/>
            </a:br>
            <a:r>
              <a:rPr lang="zh-CN" altLang="en-US" b="1" dirty="0">
                <a:solidFill>
                  <a:srgbClr val="00B050"/>
                </a:solidFill>
                <a:latin typeface="-apple-system"/>
              </a:rPr>
              <a:t>绿色</a:t>
            </a:r>
            <a:r>
              <a:rPr lang="zh-CN" altLang="en-US" dirty="0">
                <a:solidFill>
                  <a:srgbClr val="666666"/>
                </a:solidFill>
                <a:latin typeface="-apple-system"/>
              </a:rPr>
              <a:t>：绿色部分表示我们毕业论文的原始部分，在我们的论文检测系统中没有检测到重复。</a:t>
            </a:r>
            <a:r>
              <a:rPr lang="zh-CN" altLang="en-US" dirty="0"/>
              <a:t/>
            </a:r>
            <a:br>
              <a:rPr lang="zh-CN" altLang="en-US" dirty="0"/>
            </a:br>
            <a:r>
              <a:rPr lang="zh-CN" altLang="en-US" dirty="0"/>
              <a:t/>
            </a:r>
            <a:br>
              <a:rPr lang="zh-CN" altLang="en-US" dirty="0"/>
            </a:br>
            <a:r>
              <a:rPr lang="zh-CN" altLang="en-US" b="1" dirty="0">
                <a:solidFill>
                  <a:srgbClr val="FF0000"/>
                </a:solidFill>
                <a:latin typeface="-apple-system"/>
              </a:rPr>
              <a:t>红：</a:t>
            </a:r>
            <a:r>
              <a:rPr lang="zh-CN" altLang="en-US" dirty="0">
                <a:solidFill>
                  <a:srgbClr val="666666"/>
                </a:solidFill>
                <a:latin typeface="-apple-system"/>
              </a:rPr>
              <a:t>红代表我们这些段落存在严重的抄袭现象，重复率在</a:t>
            </a:r>
            <a:r>
              <a:rPr lang="en-US" altLang="zh-CN" dirty="0">
                <a:solidFill>
                  <a:srgbClr val="666666"/>
                </a:solidFill>
                <a:latin typeface="-apple-system"/>
              </a:rPr>
              <a:t>80</a:t>
            </a:r>
            <a:r>
              <a:rPr lang="zh-CN" altLang="en-US" dirty="0">
                <a:solidFill>
                  <a:srgbClr val="666666"/>
                </a:solidFill>
                <a:latin typeface="-apple-system"/>
              </a:rPr>
              <a:t>％</a:t>
            </a:r>
            <a:r>
              <a:rPr lang="zh-CN" altLang="en-US" dirty="0">
                <a:solidFill>
                  <a:srgbClr val="666666"/>
                </a:solidFill>
                <a:latin typeface="等线" panose="02010600030101010101" pitchFamily="2" charset="-122"/>
                <a:ea typeface="等线" panose="02010600030101010101" pitchFamily="2" charset="-122"/>
              </a:rPr>
              <a:t>∽</a:t>
            </a:r>
            <a:r>
              <a:rPr lang="en-US" altLang="zh-CN" dirty="0">
                <a:solidFill>
                  <a:srgbClr val="666666"/>
                </a:solidFill>
                <a:latin typeface="-apple-system"/>
              </a:rPr>
              <a:t>90</a:t>
            </a:r>
            <a:r>
              <a:rPr lang="zh-CN" altLang="en-US" dirty="0">
                <a:solidFill>
                  <a:srgbClr val="666666"/>
                </a:solidFill>
                <a:latin typeface="-apple-system"/>
              </a:rPr>
              <a:t>％之间，如果您的查重报告中有红字，则强制学生修改。</a:t>
            </a:r>
            <a:r>
              <a:rPr lang="zh-CN" altLang="en-US" dirty="0"/>
              <a:t/>
            </a:r>
            <a:br>
              <a:rPr lang="zh-CN" altLang="en-US" dirty="0"/>
            </a:br>
            <a:r>
              <a:rPr lang="zh-CN" altLang="en-US" dirty="0"/>
              <a:t/>
            </a:r>
            <a:br>
              <a:rPr lang="zh-CN" altLang="en-US" dirty="0"/>
            </a:br>
            <a:r>
              <a:rPr lang="zh-CN" altLang="en-US" b="1" dirty="0">
                <a:solidFill>
                  <a:srgbClr val="FFC000"/>
                </a:solidFill>
                <a:latin typeface="-apple-system"/>
              </a:rPr>
              <a:t>橙色</a:t>
            </a:r>
            <a:r>
              <a:rPr lang="en-US" altLang="zh-CN" b="1" dirty="0">
                <a:solidFill>
                  <a:srgbClr val="FFC000"/>
                </a:solidFill>
                <a:latin typeface="-apple-system"/>
              </a:rPr>
              <a:t>:</a:t>
            </a:r>
            <a:r>
              <a:rPr lang="zh-CN" altLang="en-US" dirty="0">
                <a:solidFill>
                  <a:srgbClr val="666666"/>
                </a:solidFill>
                <a:latin typeface="-apple-system"/>
              </a:rPr>
              <a:t>代表论文中有轻度抄袭的部分，通常重复率在</a:t>
            </a:r>
            <a:r>
              <a:rPr lang="en-US" altLang="zh-CN" dirty="0">
                <a:solidFill>
                  <a:srgbClr val="666666"/>
                </a:solidFill>
                <a:latin typeface="-apple-system"/>
              </a:rPr>
              <a:t>50</a:t>
            </a:r>
            <a:r>
              <a:rPr lang="zh-CN" altLang="en-US" dirty="0">
                <a:solidFill>
                  <a:srgbClr val="666666"/>
                </a:solidFill>
                <a:latin typeface="-apple-system"/>
              </a:rPr>
              <a:t>％</a:t>
            </a:r>
            <a:r>
              <a:rPr lang="en-US" altLang="zh-CN" dirty="0">
                <a:solidFill>
                  <a:srgbClr val="666666"/>
                </a:solidFill>
                <a:latin typeface="-apple-system"/>
              </a:rPr>
              <a:t>~80</a:t>
            </a:r>
            <a:r>
              <a:rPr lang="zh-CN" altLang="en-US" dirty="0">
                <a:solidFill>
                  <a:srgbClr val="666666"/>
                </a:solidFill>
                <a:latin typeface="-apple-system"/>
              </a:rPr>
              <a:t>％的区域内，如果文章中也出现广泛的橙色字体，这部分也强制要求学生修改。不修改的话论文整体的重复率也很难下降。</a:t>
            </a:r>
            <a:r>
              <a:rPr lang="zh-CN" altLang="en-US" dirty="0"/>
              <a:t/>
            </a:r>
            <a:br>
              <a:rPr lang="zh-CN" altLang="en-US" dirty="0"/>
            </a:br>
            <a:r>
              <a:rPr lang="zh-CN" altLang="en-US" dirty="0"/>
              <a:t/>
            </a:r>
            <a:br>
              <a:rPr lang="zh-CN" altLang="en-US" dirty="0"/>
            </a:br>
            <a:r>
              <a:rPr lang="zh-CN" altLang="en-US" dirty="0"/>
              <a:t>      </a:t>
            </a:r>
            <a:r>
              <a:rPr lang="zh-CN" altLang="en-US" dirty="0">
                <a:solidFill>
                  <a:srgbClr val="666666"/>
                </a:solidFill>
                <a:latin typeface="-apple-system"/>
              </a:rPr>
              <a:t>因此说</a:t>
            </a:r>
            <a:r>
              <a:rPr lang="zh-CN" altLang="en-US" dirty="0">
                <a:solidFill>
                  <a:srgbClr val="3395ED"/>
                </a:solidFill>
                <a:latin typeface="-apple-system"/>
                <a:hlinkClick r:id="rId3"/>
              </a:rPr>
              <a:t>大家</a:t>
            </a:r>
            <a:r>
              <a:rPr lang="zh-CN" altLang="en-US" dirty="0">
                <a:solidFill>
                  <a:srgbClr val="666666"/>
                </a:solidFill>
                <a:latin typeface="-apple-system"/>
              </a:rPr>
              <a:t>在查看论文查重报告时，要把重点放在</a:t>
            </a:r>
            <a:r>
              <a:rPr lang="zh-CN" altLang="en-US" b="1" dirty="0">
                <a:solidFill>
                  <a:srgbClr val="FF0000"/>
                </a:solidFill>
                <a:latin typeface="-apple-system"/>
              </a:rPr>
              <a:t>红色</a:t>
            </a:r>
            <a:r>
              <a:rPr lang="zh-CN" altLang="en-US" dirty="0">
                <a:solidFill>
                  <a:srgbClr val="666666"/>
                </a:solidFill>
                <a:latin typeface="-apple-system"/>
              </a:rPr>
              <a:t>和</a:t>
            </a:r>
            <a:r>
              <a:rPr lang="zh-CN" altLang="en-US" b="1" dirty="0">
                <a:solidFill>
                  <a:srgbClr val="FFC000"/>
                </a:solidFill>
                <a:latin typeface="-apple-system"/>
              </a:rPr>
              <a:t>橙色</a:t>
            </a:r>
            <a:r>
              <a:rPr lang="zh-CN" altLang="en-US" dirty="0">
                <a:solidFill>
                  <a:srgbClr val="666666"/>
                </a:solidFill>
                <a:latin typeface="-apple-system"/>
              </a:rPr>
              <a:t>字体上，针对这部分进行重点改重。改变重复时，大家可以用我们自己理解的语气替换这些相同的字句，或者用同义词替换的方法，大家也可以在写作过程中去摸索，找出一些方法来降低论文中某些重复部分的重复率。</a:t>
            </a:r>
            <a:endParaRPr lang="en-US" altLang="zh-CN" dirty="0">
              <a:solidFill>
                <a:srgbClr val="666666"/>
              </a:solidFill>
              <a:latin typeface="-apple-system"/>
            </a:endParaRPr>
          </a:p>
          <a:p>
            <a:endParaRPr lang="en-US" altLang="zh-CN" dirty="0">
              <a:solidFill>
                <a:srgbClr val="666666"/>
              </a:solidFill>
              <a:latin typeface="-apple-system"/>
            </a:endParaRPr>
          </a:p>
          <a:p>
            <a:r>
              <a:rPr lang="en-US" altLang="zh-CN" dirty="0">
                <a:solidFill>
                  <a:srgbClr val="666666"/>
                </a:solidFill>
                <a:latin typeface="-apple-system"/>
              </a:rPr>
              <a:t>     </a:t>
            </a:r>
            <a:r>
              <a:rPr lang="zh-CN" altLang="en-US" sz="2800" b="1" dirty="0">
                <a:solidFill>
                  <a:srgbClr val="0523FF"/>
                </a:solidFill>
                <a:latin typeface="-apple-system"/>
              </a:rPr>
              <a:t>去重</a:t>
            </a:r>
            <a:r>
              <a:rPr lang="zh-CN" altLang="en-US" sz="2800" b="1" dirty="0">
                <a:solidFill>
                  <a:srgbClr val="FF0000"/>
                </a:solidFill>
                <a:latin typeface="-apple-system"/>
              </a:rPr>
              <a:t>最可靠</a:t>
            </a:r>
            <a:r>
              <a:rPr lang="zh-CN" altLang="en-US" sz="2800" b="1" dirty="0">
                <a:solidFill>
                  <a:srgbClr val="0523FF"/>
                </a:solidFill>
                <a:latin typeface="-apple-system"/>
              </a:rPr>
              <a:t>的方法是：根据自己的实际需要，在对文章进行阅读时，用自己的、专业的语言进行归纳总结。</a:t>
            </a:r>
            <a:endParaRPr lang="zh-CN" altLang="en-US" sz="2800" b="1" dirty="0">
              <a:solidFill>
                <a:srgbClr val="0523FF"/>
              </a:solidFill>
            </a:endParaRPr>
          </a:p>
        </p:txBody>
      </p:sp>
    </p:spTree>
    <p:extLst>
      <p:ext uri="{BB962C8B-B14F-4D97-AF65-F5344CB8AC3E}">
        <p14:creationId xmlns:p14="http://schemas.microsoft.com/office/powerpoint/2010/main" val="237579927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a:xfrm>
            <a:off x="2310734" y="4172394"/>
            <a:ext cx="5419185" cy="895350"/>
          </a:xfrm>
        </p:spPr>
        <p:txBody>
          <a:bodyPr>
            <a:normAutofit fontScale="90000"/>
          </a:bodyPr>
          <a:lstStyle/>
          <a:p>
            <a:r>
              <a:rPr lang="zh-CN" altLang="en-US" sz="3600" dirty="0"/>
              <a:t>避免不端或降重</a:t>
            </a:r>
            <a:r>
              <a:rPr lang="en-US" altLang="zh-CN" sz="3600" dirty="0"/>
              <a:t/>
            </a:r>
            <a:br>
              <a:rPr lang="en-US" altLang="zh-CN" sz="3600" dirty="0"/>
            </a:br>
            <a:r>
              <a:rPr lang="en-US" altLang="zh-CN" sz="3600" dirty="0"/>
              <a:t/>
            </a:r>
            <a:br>
              <a:rPr lang="en-US" altLang="zh-CN" sz="3600" dirty="0"/>
            </a:br>
            <a:r>
              <a:rPr lang="zh-CN" altLang="en-US" sz="2700" b="1" dirty="0">
                <a:solidFill>
                  <a:srgbClr val="0523FF"/>
                </a:solidFill>
              </a:rPr>
              <a:t>根本方法：原创</a:t>
            </a:r>
          </a:p>
        </p:txBody>
      </p:sp>
      <p:sp>
        <p:nvSpPr>
          <p:cNvPr id="9" name="文本框 8"/>
          <p:cNvSpPr txBox="1"/>
          <p:nvPr/>
        </p:nvSpPr>
        <p:spPr>
          <a:xfrm>
            <a:off x="2118672" y="2248013"/>
            <a:ext cx="1023516" cy="889909"/>
          </a:xfrm>
          <a:prstGeom prst="rect">
            <a:avLst/>
          </a:prstGeom>
          <a:noFill/>
          <a:ln w="117475">
            <a:noFill/>
          </a:ln>
        </p:spPr>
        <p:txBody>
          <a:bodyPr wrap="none" rtlCol="0">
            <a:prstTxWarp prst="textPlain">
              <a:avLst/>
            </a:prstTxWarp>
            <a:spAutoFit/>
          </a:bodyPr>
          <a:lstStyle/>
          <a:p>
            <a:r>
              <a:rPr lang="en-US" altLang="zh-CN" spc="100" dirty="0">
                <a:solidFill>
                  <a:schemeClr val="accent1"/>
                </a:solidFill>
                <a:latin typeface="Impact" panose="020B0806030902050204" pitchFamily="34" charset="0"/>
                <a:cs typeface="Arial" panose="020B0604020202020204" pitchFamily="34" charset="0"/>
              </a:rPr>
              <a:t>/04</a:t>
            </a:r>
            <a:endParaRPr lang="zh-CN" altLang="en-US" spc="100" dirty="0">
              <a:solidFill>
                <a:schemeClr val="accent1"/>
              </a:solidFill>
              <a:latin typeface="Impact" panose="020B0806030902050204" pitchFamily="34" charset="0"/>
              <a:cs typeface="Arial" panose="020B0604020202020204" pitchFamily="34" charset="0"/>
            </a:endParaRPr>
          </a:p>
        </p:txBody>
      </p:sp>
    </p:spTree>
    <p:custDataLst>
      <p:tags r:id="rId1"/>
    </p:custData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îṧḷïde"/>
        <p:cNvGrpSpPr/>
        <p:nvPr/>
      </p:nvGrpSpPr>
      <p:grpSpPr>
        <a:xfrm>
          <a:off x="0" y="0"/>
          <a:ext cx="0" cy="0"/>
          <a:chOff x="0" y="0"/>
          <a:chExt cx="0" cy="0"/>
        </a:xfrm>
      </p:grpSpPr>
      <p:grpSp>
        <p:nvGrpSpPr>
          <p:cNvPr id="5" name="组合 4">
            <a:extLst>
              <a:ext uri="{FF2B5EF4-FFF2-40B4-BE49-F238E27FC236}">
                <a16:creationId xmlns:a16="http://schemas.microsoft.com/office/drawing/2014/main" id="{5851023D-DD3A-FE16-CA4F-C847360FE367}"/>
              </a:ext>
            </a:extLst>
          </p:cNvPr>
          <p:cNvGrpSpPr/>
          <p:nvPr/>
        </p:nvGrpSpPr>
        <p:grpSpPr>
          <a:xfrm>
            <a:off x="666750" y="885439"/>
            <a:ext cx="10858500" cy="6116610"/>
            <a:chOff x="666750" y="885439"/>
            <a:chExt cx="10858500" cy="6116610"/>
          </a:xfrm>
        </p:grpSpPr>
        <p:sp>
          <p:nvSpPr>
            <p:cNvPr id="29" name="îŝḻíḓè">
              <a:extLst>
                <a:ext uri="{FF2B5EF4-FFF2-40B4-BE49-F238E27FC236}">
                  <a16:creationId xmlns:a16="http://schemas.microsoft.com/office/drawing/2014/main" id="{EE82F7EB-C87A-4023-B2AA-9CCF37DFF1A2}"/>
                </a:ext>
              </a:extLst>
            </p:cNvPr>
            <p:cNvSpPr/>
            <p:nvPr/>
          </p:nvSpPr>
          <p:spPr>
            <a:xfrm>
              <a:off x="2816223" y="3863050"/>
              <a:ext cx="2585995" cy="651048"/>
            </a:xfrm>
            <a:prstGeom prst="round2DiagRect">
              <a:avLst>
                <a:gd name="adj1" fmla="val 45649"/>
                <a:gd name="adj2" fmla="val 0"/>
              </a:avLst>
            </a:prstGeom>
            <a:solidFill>
              <a:schemeClr val="tx2">
                <a:alpha val="15000"/>
              </a:schemeClr>
            </a:solidFill>
            <a:ln w="6055" cap="flat">
              <a:noFill/>
              <a:prstDash val="solid"/>
              <a:miter/>
            </a:ln>
          </p:spPr>
          <p:txBody>
            <a:bodyPr lIns="91440" tIns="45720" rIns="91440" bIns="45720" rtlCol="0" anchor="ctr">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3765">
                <a:lnSpc>
                  <a:spcPct val="130000"/>
                </a:lnSpc>
              </a:pPr>
              <a:r>
                <a:rPr lang="en-US" altLang="zh-CN" b="1" dirty="0">
                  <a:solidFill>
                    <a:schemeClr val="tx1"/>
                  </a:solidFill>
                </a:rPr>
                <a:t>2</a:t>
              </a:r>
              <a:r>
                <a:rPr lang="zh-CN" altLang="en-US" b="1" dirty="0">
                  <a:solidFill>
                    <a:schemeClr val="tx1"/>
                  </a:solidFill>
                </a:rPr>
                <a:t>步</a:t>
              </a:r>
              <a:endParaRPr lang="en-US" altLang="zh-CN" b="1" dirty="0">
                <a:solidFill>
                  <a:schemeClr val="tx1"/>
                </a:solidFill>
              </a:endParaRPr>
            </a:p>
          </p:txBody>
        </p:sp>
        <p:grpSp>
          <p:nvGrpSpPr>
            <p:cNvPr id="7" name="îSļiḓè">
              <a:extLst>
                <a:ext uri="{FF2B5EF4-FFF2-40B4-BE49-F238E27FC236}">
                  <a16:creationId xmlns:a16="http://schemas.microsoft.com/office/drawing/2014/main" id="{1D3DCA12-3BA8-9DE1-2DFF-C40294E822FC}"/>
                </a:ext>
              </a:extLst>
            </p:cNvPr>
            <p:cNvGrpSpPr/>
            <p:nvPr/>
          </p:nvGrpSpPr>
          <p:grpSpPr>
            <a:xfrm>
              <a:off x="5836149" y="2479617"/>
              <a:ext cx="5210542" cy="1613996"/>
              <a:chOff x="5836149" y="2479617"/>
              <a:chExt cx="5210542" cy="1613996"/>
            </a:xfrm>
          </p:grpSpPr>
          <p:sp>
            <p:nvSpPr>
              <p:cNvPr id="31" name="iṡľiďè">
                <a:extLst>
                  <a:ext uri="{FF2B5EF4-FFF2-40B4-BE49-F238E27FC236}">
                    <a16:creationId xmlns:a16="http://schemas.microsoft.com/office/drawing/2014/main" id="{C8A45F1F-1870-6E86-657E-C2581EA80E72}"/>
                  </a:ext>
                </a:extLst>
              </p:cNvPr>
              <p:cNvSpPr/>
              <p:nvPr/>
            </p:nvSpPr>
            <p:spPr>
              <a:xfrm>
                <a:off x="5836149" y="2479617"/>
                <a:ext cx="2585995" cy="651048"/>
              </a:xfrm>
              <a:prstGeom prst="round2DiagRect">
                <a:avLst>
                  <a:gd name="adj1" fmla="val 50000"/>
                  <a:gd name="adj2" fmla="val 0"/>
                </a:avLst>
              </a:prstGeom>
              <a:solidFill>
                <a:schemeClr val="accent1"/>
              </a:solidFill>
              <a:ln w="6055" cap="flat">
                <a:noFill/>
                <a:prstDash val="solid"/>
                <a:miter/>
              </a:ln>
            </p:spPr>
            <p:txBody>
              <a:bodyPr lIns="91440" tIns="45720" rIns="91440" bIns="45720" rtlCol="0" anchor="ctr">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3765">
                  <a:lnSpc>
                    <a:spcPct val="130000"/>
                  </a:lnSpc>
                </a:pPr>
                <a:r>
                  <a:rPr lang="zh-CN" altLang="en-US" b="1" dirty="0">
                    <a:solidFill>
                      <a:srgbClr val="FFFFFF"/>
                    </a:solidFill>
                  </a:rPr>
                  <a:t>文本格式化</a:t>
                </a:r>
                <a:endParaRPr lang="en-US" altLang="zh-CN" b="1" dirty="0">
                  <a:solidFill>
                    <a:srgbClr val="FFFFFF"/>
                  </a:solidFill>
                </a:endParaRPr>
              </a:p>
            </p:txBody>
          </p:sp>
          <p:sp>
            <p:nvSpPr>
              <p:cNvPr id="32" name="iŝḻïḓé">
                <a:extLst>
                  <a:ext uri="{FF2B5EF4-FFF2-40B4-BE49-F238E27FC236}">
                    <a16:creationId xmlns:a16="http://schemas.microsoft.com/office/drawing/2014/main" id="{3C6E6694-944E-1BDE-5D6B-B1AE2B6A3180}"/>
                  </a:ext>
                </a:extLst>
              </p:cNvPr>
              <p:cNvSpPr/>
              <p:nvPr/>
            </p:nvSpPr>
            <p:spPr>
              <a:xfrm>
                <a:off x="5836149" y="3277394"/>
                <a:ext cx="5210542" cy="816219"/>
              </a:xfrm>
              <a:prstGeom prst="rect">
                <a:avLst/>
              </a:prstGeom>
              <a:noFill/>
              <a:ln w="5715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0000" tIns="36000" rIns="90000" bIns="36000" numCol="1" spcCol="0" rtlCol="0" fromWordArt="0" anchor="t" anchorCtr="0" forceAA="0" compatLnSpc="1">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defTabSz="913765">
                  <a:lnSpc>
                    <a:spcPct val="120000"/>
                  </a:lnSpc>
                </a:pPr>
                <a:r>
                  <a:rPr lang="zh-CN" altLang="en-US" dirty="0">
                    <a:solidFill>
                      <a:schemeClr val="tx1"/>
                    </a:solidFill>
                  </a:rPr>
                  <a:t>单词自动划归为单词，</a:t>
                </a:r>
                <a:r>
                  <a:rPr lang="zh-CN" altLang="en-US" dirty="0">
                    <a:solidFill>
                      <a:srgbClr val="FF0000"/>
                    </a:solidFill>
                  </a:rPr>
                  <a:t>标点符号，数学符号及特殊符号</a:t>
                </a:r>
                <a:r>
                  <a:rPr lang="zh-CN" altLang="en-US" dirty="0">
                    <a:solidFill>
                      <a:schemeClr val="tx1"/>
                    </a:solidFill>
                  </a:rPr>
                  <a:t>等按规定统统会被替换成</a:t>
                </a:r>
                <a:r>
                  <a:rPr lang="zh-CN" altLang="en-US" dirty="0">
                    <a:solidFill>
                      <a:srgbClr val="FF0000"/>
                    </a:solidFill>
                  </a:rPr>
                  <a:t>空格</a:t>
                </a:r>
                <a:r>
                  <a:rPr lang="zh-CN" altLang="en-US" dirty="0">
                    <a:solidFill>
                      <a:schemeClr val="tx1"/>
                    </a:solidFill>
                  </a:rPr>
                  <a:t>。</a:t>
                </a:r>
                <a:endParaRPr lang="en-US" altLang="zh-CN" sz="1100" dirty="0">
                  <a:solidFill>
                    <a:schemeClr val="tx1"/>
                  </a:solidFill>
                </a:endParaRPr>
              </a:p>
            </p:txBody>
          </p:sp>
        </p:grpSp>
        <p:sp>
          <p:nvSpPr>
            <p:cNvPr id="40" name="î$ḷïďê">
              <a:extLst>
                <a:ext uri="{FF2B5EF4-FFF2-40B4-BE49-F238E27FC236}">
                  <a16:creationId xmlns:a16="http://schemas.microsoft.com/office/drawing/2014/main" id="{31C1CC60-AADA-0B8B-ADB7-F23D29ABB473}"/>
                </a:ext>
              </a:extLst>
            </p:cNvPr>
            <p:cNvSpPr/>
            <p:nvPr/>
          </p:nvSpPr>
          <p:spPr>
            <a:xfrm>
              <a:off x="666750" y="885439"/>
              <a:ext cx="10858500" cy="834825"/>
            </a:xfrm>
            <a:prstGeom prst="rect">
              <a:avLst/>
            </a:prstGeom>
          </p:spPr>
          <p:txBody>
            <a:bodyPr wrap="square" anchor="b"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buSzPct val="25000"/>
              </a:pPr>
              <a:r>
                <a:rPr lang="zh-CN" altLang="en-US" sz="3200" b="1" dirty="0">
                  <a:solidFill>
                    <a:schemeClr val="accent1"/>
                  </a:solidFill>
                </a:rPr>
                <a:t>分两步开展</a:t>
              </a:r>
              <a:r>
                <a:rPr lang="en-US" altLang="zh-CN" sz="3200" b="1" dirty="0">
                  <a:solidFill>
                    <a:schemeClr val="accent1"/>
                  </a:solidFill>
                </a:rPr>
                <a:t>: </a:t>
              </a:r>
              <a:r>
                <a:rPr lang="zh-CN" altLang="en-US" sz="3200" b="1" dirty="0"/>
                <a:t>格式化</a:t>
              </a:r>
              <a:r>
                <a:rPr lang="en-US" altLang="zh-CN" sz="3200" b="1" dirty="0"/>
                <a:t>+</a:t>
              </a:r>
              <a:r>
                <a:rPr lang="zh-CN" altLang="en-US" sz="3200" b="1" dirty="0"/>
                <a:t>比对</a:t>
              </a:r>
              <a:endParaRPr lang="en-US" altLang="zh-CN" sz="3200" b="1" dirty="0"/>
            </a:p>
          </p:txBody>
        </p:sp>
        <p:sp>
          <p:nvSpPr>
            <p:cNvPr id="41" name="îšḻîḑe">
              <a:extLst>
                <a:ext uri="{FF2B5EF4-FFF2-40B4-BE49-F238E27FC236}">
                  <a16:creationId xmlns:a16="http://schemas.microsoft.com/office/drawing/2014/main" id="{E93EFCD9-817A-438E-9987-6D41F9606F64}"/>
                </a:ext>
              </a:extLst>
            </p:cNvPr>
            <p:cNvSpPr txBox="1"/>
            <p:nvPr/>
          </p:nvSpPr>
          <p:spPr>
            <a:xfrm>
              <a:off x="666750" y="1732964"/>
              <a:ext cx="6288232" cy="461665"/>
            </a:xfrm>
            <a:prstGeom prst="rect">
              <a:avLst/>
            </a:prstGeom>
            <a:noFill/>
          </p:spPr>
          <p:txBody>
            <a:bodyPr wrap="square" rtlCol="0" anchor="t" anchorCtr="0">
              <a:sp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50000"/>
                </a:lnSpc>
              </a:pPr>
              <a:r>
                <a:rPr lang="zh-CN" altLang="en-US" sz="1600" dirty="0"/>
                <a:t>不同系统有相同的地方，也各自有独特的规定，按系统的要求来。</a:t>
              </a:r>
              <a:endParaRPr lang="en-US" altLang="zh-CN" sz="1600" dirty="0"/>
            </a:p>
          </p:txBody>
        </p:sp>
        <p:grpSp>
          <p:nvGrpSpPr>
            <p:cNvPr id="78" name="ísliḋe">
              <a:extLst>
                <a:ext uri="{FF2B5EF4-FFF2-40B4-BE49-F238E27FC236}">
                  <a16:creationId xmlns:a16="http://schemas.microsoft.com/office/drawing/2014/main" id="{EA87DED6-87C3-053A-B766-FA77273FFDF6}"/>
                </a:ext>
              </a:extLst>
            </p:cNvPr>
            <p:cNvGrpSpPr/>
            <p:nvPr/>
          </p:nvGrpSpPr>
          <p:grpSpPr>
            <a:xfrm>
              <a:off x="5554179" y="2272140"/>
              <a:ext cx="130010" cy="4729909"/>
              <a:chOff x="6024645" y="3178676"/>
              <a:chExt cx="130010" cy="4729909"/>
            </a:xfrm>
          </p:grpSpPr>
          <p:cxnSp>
            <p:nvCxnSpPr>
              <p:cNvPr id="79" name="íṧ1íďê">
                <a:extLst>
                  <a:ext uri="{FF2B5EF4-FFF2-40B4-BE49-F238E27FC236}">
                    <a16:creationId xmlns:a16="http://schemas.microsoft.com/office/drawing/2014/main" id="{75F08E0B-DB0A-5C01-7A17-BD564EB4217B}"/>
                  </a:ext>
                </a:extLst>
              </p:cNvPr>
              <p:cNvCxnSpPr>
                <a:cxnSpLocks/>
              </p:cNvCxnSpPr>
              <p:nvPr/>
            </p:nvCxnSpPr>
            <p:spPr>
              <a:xfrm>
                <a:off x="6089650" y="3248526"/>
                <a:ext cx="0" cy="4660059"/>
              </a:xfrm>
              <a:prstGeom prst="line">
                <a:avLst/>
              </a:prstGeom>
              <a:ln w="12700">
                <a:solidFill>
                  <a:schemeClr val="tx1">
                    <a:alpha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80" name="ïŝḷîḋe">
                <a:extLst>
                  <a:ext uri="{FF2B5EF4-FFF2-40B4-BE49-F238E27FC236}">
                    <a16:creationId xmlns:a16="http://schemas.microsoft.com/office/drawing/2014/main" id="{E48221D8-5ACC-03EB-6E1C-D6615A9FB5F4}"/>
                  </a:ext>
                </a:extLst>
              </p:cNvPr>
              <p:cNvSpPr/>
              <p:nvPr/>
            </p:nvSpPr>
            <p:spPr>
              <a:xfrm>
                <a:off x="6024645" y="3178676"/>
                <a:ext cx="130010" cy="13001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 name="îšľîdè">
              <a:extLst>
                <a:ext uri="{FF2B5EF4-FFF2-40B4-BE49-F238E27FC236}">
                  <a16:creationId xmlns:a16="http://schemas.microsoft.com/office/drawing/2014/main" id="{FF109502-E8F3-C9D7-813F-E054C32AA81A}"/>
                </a:ext>
              </a:extLst>
            </p:cNvPr>
            <p:cNvGrpSpPr/>
            <p:nvPr/>
          </p:nvGrpSpPr>
          <p:grpSpPr>
            <a:xfrm>
              <a:off x="5816873" y="4913403"/>
              <a:ext cx="5210541" cy="1636410"/>
              <a:chOff x="5816873" y="4913403"/>
              <a:chExt cx="5210541" cy="1636410"/>
            </a:xfrm>
          </p:grpSpPr>
          <p:sp>
            <p:nvSpPr>
              <p:cNvPr id="2" name="ïŝlîḑê">
                <a:extLst>
                  <a:ext uri="{FF2B5EF4-FFF2-40B4-BE49-F238E27FC236}">
                    <a16:creationId xmlns:a16="http://schemas.microsoft.com/office/drawing/2014/main" id="{406174C8-C93B-E8BD-DC20-7CBBF5BBA4E0}"/>
                  </a:ext>
                </a:extLst>
              </p:cNvPr>
              <p:cNvSpPr/>
              <p:nvPr/>
            </p:nvSpPr>
            <p:spPr>
              <a:xfrm>
                <a:off x="5836149" y="4913403"/>
                <a:ext cx="2585995" cy="651048"/>
              </a:xfrm>
              <a:prstGeom prst="round2DiagRect">
                <a:avLst>
                  <a:gd name="adj1" fmla="val 45649"/>
                  <a:gd name="adj2" fmla="val 0"/>
                </a:avLst>
              </a:prstGeom>
              <a:solidFill>
                <a:schemeClr val="accent1"/>
              </a:solidFill>
              <a:ln w="6055" cap="flat">
                <a:noFill/>
                <a:prstDash val="solid"/>
                <a:miter/>
              </a:ln>
            </p:spPr>
            <p:txBody>
              <a:bodyPr lIns="91440" tIns="45720" rIns="91440" bIns="45720" rtlCol="0" anchor="ctr">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3765">
                  <a:lnSpc>
                    <a:spcPct val="130000"/>
                  </a:lnSpc>
                </a:pPr>
                <a:r>
                  <a:rPr lang="zh-CN" altLang="en-US" b="1" dirty="0">
                    <a:solidFill>
                      <a:srgbClr val="FFFFFF"/>
                    </a:solidFill>
                  </a:rPr>
                  <a:t>单词比对</a:t>
                </a:r>
                <a:endParaRPr lang="en-US" altLang="zh-CN" b="1" dirty="0">
                  <a:solidFill>
                    <a:srgbClr val="FFFFFF"/>
                  </a:solidFill>
                </a:endParaRPr>
              </a:p>
            </p:txBody>
          </p:sp>
          <p:sp>
            <p:nvSpPr>
              <p:cNvPr id="3" name="íṥḷiḓê">
                <a:extLst>
                  <a:ext uri="{FF2B5EF4-FFF2-40B4-BE49-F238E27FC236}">
                    <a16:creationId xmlns:a16="http://schemas.microsoft.com/office/drawing/2014/main" id="{A512E21D-E93F-81AF-3066-7CB4A5E1273A}"/>
                  </a:ext>
                </a:extLst>
              </p:cNvPr>
              <p:cNvSpPr/>
              <p:nvPr/>
            </p:nvSpPr>
            <p:spPr>
              <a:xfrm>
                <a:off x="5816873" y="5733594"/>
                <a:ext cx="5210541" cy="816219"/>
              </a:xfrm>
              <a:prstGeom prst="rect">
                <a:avLst/>
              </a:prstGeom>
              <a:noFill/>
              <a:ln w="5715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0000" tIns="36000" rIns="90000" bIns="36000" numCol="1" spcCol="0" rtlCol="0" fromWordArt="0" anchor="t" anchorCtr="0" forceAA="0" compatLnSpc="1">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defTabSz="913765">
                  <a:lnSpc>
                    <a:spcPct val="120000"/>
                  </a:lnSpc>
                </a:pPr>
                <a:r>
                  <a:rPr lang="zh-CN" altLang="en-US" dirty="0">
                    <a:solidFill>
                      <a:schemeClr val="tx1"/>
                    </a:solidFill>
                  </a:rPr>
                  <a:t>文本格式化之后，整篇文章就只有单词，而后按照系统规定对单词从字符或语义上进行比对。</a:t>
                </a:r>
                <a:endParaRPr lang="en-US" altLang="zh-CN" dirty="0">
                  <a:solidFill>
                    <a:schemeClr val="tx1"/>
                  </a:solidFill>
                </a:endParaRPr>
              </a:p>
            </p:txBody>
          </p:sp>
        </p:grpSp>
      </p:grpSp>
      <p:sp>
        <p:nvSpPr>
          <p:cNvPr id="17" name="矩形 16"/>
          <p:cNvSpPr/>
          <p:nvPr/>
        </p:nvSpPr>
        <p:spPr>
          <a:xfrm>
            <a:off x="735144" y="326886"/>
            <a:ext cx="8735084" cy="707886"/>
          </a:xfrm>
          <a:prstGeom prst="rect">
            <a:avLst/>
          </a:prstGeom>
        </p:spPr>
        <p:txBody>
          <a:bodyPr wrap="none">
            <a:spAutoFit/>
          </a:bodyPr>
          <a:lstStyle/>
          <a:p>
            <a:pPr fontAlgn="base"/>
            <a:r>
              <a:rPr lang="en-US" altLang="zh-CN" sz="4000" b="1" dirty="0"/>
              <a:t>4.1 </a:t>
            </a:r>
            <a:r>
              <a:rPr lang="zh-CN" altLang="en-US" sz="4000" b="1" dirty="0"/>
              <a:t>软件对论文怎么做</a:t>
            </a:r>
            <a:r>
              <a:rPr lang="zh-CN" altLang="en-US" sz="4000" b="1" dirty="0" smtClean="0"/>
              <a:t>“</a:t>
            </a:r>
            <a:r>
              <a:rPr lang="zh-CN" altLang="en-US" sz="4000" b="1" dirty="0" smtClean="0">
                <a:solidFill>
                  <a:srgbClr val="FF0000"/>
                </a:solidFill>
              </a:rPr>
              <a:t>查重处理</a:t>
            </a:r>
            <a:r>
              <a:rPr lang="zh-CN" altLang="en-US" sz="4000" b="1" dirty="0" smtClean="0"/>
              <a:t>”的？</a:t>
            </a:r>
            <a:endParaRPr lang="zh-CN" altLang="en-US" sz="4000" b="1" dirty="0"/>
          </a:p>
        </p:txBody>
      </p:sp>
      <p:cxnSp>
        <p:nvCxnSpPr>
          <p:cNvPr id="9" name="直接箭头连接符 8"/>
          <p:cNvCxnSpPr/>
          <p:nvPr/>
        </p:nvCxnSpPr>
        <p:spPr>
          <a:xfrm>
            <a:off x="7204364" y="3950455"/>
            <a:ext cx="9236" cy="84094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235463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iterate type="lt">
                                    <p:tmPct val="10000"/>
                                  </p:iterate>
                                  <p:childTnLst>
                                    <p:set>
                                      <p:cBhvr>
                                        <p:cTn id="6" dur="1" fill="hold">
                                          <p:stCondLst>
                                            <p:cond delay="0"/>
                                          </p:stCondLst>
                                        </p:cTn>
                                        <p:tgtEl>
                                          <p:spTgt spid="17"/>
                                        </p:tgtEl>
                                        <p:attrNameLst>
                                          <p:attrName>style.visibility</p:attrName>
                                        </p:attrNameLst>
                                      </p:cBhvr>
                                      <p:to>
                                        <p:strVal val="visible"/>
                                      </p:to>
                                    </p:set>
                                    <p:anim calcmode="lin" valueType="num">
                                      <p:cBhvr additive="base">
                                        <p:cTn id="7" dur="600" fill="hold"/>
                                        <p:tgtEl>
                                          <p:spTgt spid="17"/>
                                        </p:tgtEl>
                                        <p:attrNameLst>
                                          <p:attrName>ppt_x</p:attrName>
                                        </p:attrNameLst>
                                      </p:cBhvr>
                                      <p:tavLst>
                                        <p:tav tm="0">
                                          <p:val>
                                            <p:strVal val="1+#ppt_w/2"/>
                                          </p:val>
                                        </p:tav>
                                        <p:tav tm="100000">
                                          <p:val>
                                            <p:strVal val="#ppt_x"/>
                                          </p:val>
                                        </p:tav>
                                      </p:tavLst>
                                    </p:anim>
                                    <p:anim calcmode="lin" valueType="num">
                                      <p:cBhvr additive="base">
                                        <p:cTn id="8" dur="6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30134" y="-21775"/>
            <a:ext cx="10515600" cy="1325563"/>
          </a:xfrm>
        </p:spPr>
        <p:txBody>
          <a:bodyPr/>
          <a:lstStyle/>
          <a:p>
            <a:r>
              <a:rPr lang="en-US" altLang="zh-CN" dirty="0"/>
              <a:t>4.2 </a:t>
            </a:r>
            <a:r>
              <a:rPr lang="zh-CN" altLang="en-US" dirty="0"/>
              <a:t>如何降重？</a:t>
            </a:r>
            <a:r>
              <a:rPr lang="zh-CN" altLang="en-US" sz="3200" b="1" dirty="0">
                <a:solidFill>
                  <a:srgbClr val="0523FF"/>
                </a:solidFill>
              </a:rPr>
              <a:t>本质上没有捷径，要在平时多做训练</a:t>
            </a:r>
          </a:p>
        </p:txBody>
      </p:sp>
      <p:sp>
        <p:nvSpPr>
          <p:cNvPr id="3" name="页脚占位符 2"/>
          <p:cNvSpPr>
            <a:spLocks noGrp="1"/>
          </p:cNvSpPr>
          <p:nvPr>
            <p:ph type="ftr" sz="quarter" idx="11"/>
          </p:nvPr>
        </p:nvSpPr>
        <p:spPr>
          <a:xfrm>
            <a:off x="669924" y="6240463"/>
            <a:ext cx="4140201" cy="206381"/>
          </a:xfrm>
        </p:spPr>
        <p:txBody>
          <a:bodyPr/>
          <a:lstStyle/>
          <a:p>
            <a:r>
              <a:rPr lang="en-US" altLang="zh-CN"/>
              <a:t>www.islide.cc</a:t>
            </a:r>
            <a:endParaRPr lang="zh-CN" altLang="en-US" dirty="0"/>
          </a:p>
        </p:txBody>
      </p:sp>
      <p:sp>
        <p:nvSpPr>
          <p:cNvPr id="4" name="灯片编号占位符 3"/>
          <p:cNvSpPr>
            <a:spLocks noGrp="1"/>
          </p:cNvSpPr>
          <p:nvPr>
            <p:ph type="sldNum" sz="quarter" idx="12"/>
          </p:nvPr>
        </p:nvSpPr>
        <p:spPr>
          <a:xfrm>
            <a:off x="8610599" y="6240463"/>
            <a:ext cx="2909888" cy="206381"/>
          </a:xfrm>
        </p:spPr>
        <p:txBody>
          <a:bodyPr/>
          <a:lstStyle/>
          <a:p>
            <a:fld id="{5DD3DB80-B894-403A-B48E-6FDC1A72010E}" type="slidenum">
              <a:rPr lang="zh-CN" altLang="en-US" smtClean="0"/>
              <a:t>85</a:t>
            </a:fld>
            <a:endParaRPr lang="zh-CN" altLang="en-US"/>
          </a:p>
        </p:txBody>
      </p:sp>
      <p:grpSp>
        <p:nvGrpSpPr>
          <p:cNvPr id="5" name="272398"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nvGrpSpPr>
        <p:grpSpPr>
          <a:xfrm>
            <a:off x="0" y="1130300"/>
            <a:ext cx="12192001" cy="5727700"/>
            <a:chOff x="0" y="1130300"/>
            <a:chExt cx="12192001" cy="5727700"/>
          </a:xfrm>
        </p:grpSpPr>
        <p:grpSp>
          <p:nvGrpSpPr>
            <p:cNvPr id="6" name="ïṡļîḋê"/>
            <p:cNvGrpSpPr/>
            <p:nvPr/>
          </p:nvGrpSpPr>
          <p:grpSpPr>
            <a:xfrm>
              <a:off x="0" y="5496982"/>
              <a:ext cx="12192001" cy="1361018"/>
              <a:chOff x="0" y="5496982"/>
              <a:chExt cx="12192001" cy="1361018"/>
            </a:xfrm>
          </p:grpSpPr>
          <p:sp>
            <p:nvSpPr>
              <p:cNvPr id="31" name="iṥ1íḋê"/>
              <p:cNvSpPr/>
              <p:nvPr/>
            </p:nvSpPr>
            <p:spPr>
              <a:xfrm>
                <a:off x="0" y="5496982"/>
                <a:ext cx="12192001" cy="1361018"/>
              </a:xfrm>
              <a:custGeom>
                <a:avLst/>
                <a:gdLst/>
                <a:ahLst/>
                <a:cxnLst/>
                <a:rect l="0" t="0" r="0" b="0"/>
                <a:pathLst>
                  <a:path w="12192001" h="3741094" extrusionOk="0">
                    <a:moveTo>
                      <a:pt x="0" y="51100"/>
                    </a:moveTo>
                    <a:cubicBezTo>
                      <a:pt x="1197428" y="-363602"/>
                      <a:pt x="4795521" y="1882077"/>
                      <a:pt x="6831875" y="1879900"/>
                    </a:cubicBezTo>
                    <a:cubicBezTo>
                      <a:pt x="8868229" y="1877723"/>
                      <a:pt x="11357429" y="825119"/>
                      <a:pt x="12192000" y="1239821"/>
                    </a:cubicBezTo>
                    <a:cubicBezTo>
                      <a:pt x="12192000" y="2073579"/>
                      <a:pt x="12192001" y="2907336"/>
                      <a:pt x="12192001" y="3741094"/>
                    </a:cubicBezTo>
                    <a:lnTo>
                      <a:pt x="1" y="3741094"/>
                    </a:lnTo>
                    <a:cubicBezTo>
                      <a:pt x="1" y="2511096"/>
                      <a:pt x="0" y="1281098"/>
                      <a:pt x="0" y="51100"/>
                    </a:cubicBezTo>
                    <a:close/>
                  </a:path>
                </a:pathLst>
              </a:custGeom>
              <a:solidFill>
                <a:schemeClr val="bg1">
                  <a:lumMod val="75000"/>
                </a:schemeClr>
              </a:solidFill>
              <a:ln>
                <a:noFill/>
              </a:ln>
              <a:effectLst/>
            </p:spPr>
            <p:txBody>
              <a:bodyPr spcFirstLastPara="1" wrap="square" lIns="91440" tIns="45720" rIns="91440" bIns="45720" anchor="ctr" anchorCtr="0">
                <a:normAutofit fontScale="250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defRPr>
                </a:lvl9pPr>
              </a:lstStyle>
              <a:p>
                <a:pPr marL="0" marR="0" lvl="0" indent="0" algn="ctr" rtl="0">
                  <a:spcBef>
                    <a:spcPts val="0"/>
                  </a:spcBef>
                  <a:spcAft>
                    <a:spcPts val="0"/>
                  </a:spcAft>
                  <a:buNone/>
                </a:pPr>
                <a:endParaRPr/>
              </a:p>
            </p:txBody>
          </p:sp>
          <p:sp>
            <p:nvSpPr>
              <p:cNvPr id="32" name="ïṣḷíḑé"/>
              <p:cNvSpPr/>
              <p:nvPr/>
            </p:nvSpPr>
            <p:spPr>
              <a:xfrm>
                <a:off x="0" y="5976522"/>
                <a:ext cx="12192001" cy="881478"/>
              </a:xfrm>
              <a:custGeom>
                <a:avLst/>
                <a:gdLst/>
                <a:ahLst/>
                <a:cxnLst/>
                <a:rect l="0" t="0" r="0" b="0"/>
                <a:pathLst>
                  <a:path w="12192001" h="3741094" extrusionOk="0">
                    <a:moveTo>
                      <a:pt x="0" y="51100"/>
                    </a:moveTo>
                    <a:cubicBezTo>
                      <a:pt x="1197428" y="-363602"/>
                      <a:pt x="4795521" y="1882077"/>
                      <a:pt x="6831875" y="1879900"/>
                    </a:cubicBezTo>
                    <a:cubicBezTo>
                      <a:pt x="8868229" y="1877723"/>
                      <a:pt x="11357429" y="825119"/>
                      <a:pt x="12192000" y="1239821"/>
                    </a:cubicBezTo>
                    <a:cubicBezTo>
                      <a:pt x="12192000" y="2073579"/>
                      <a:pt x="12192001" y="2907336"/>
                      <a:pt x="12192001" y="3741094"/>
                    </a:cubicBezTo>
                    <a:lnTo>
                      <a:pt x="1" y="3741094"/>
                    </a:lnTo>
                    <a:cubicBezTo>
                      <a:pt x="1" y="2511096"/>
                      <a:pt x="0" y="1281098"/>
                      <a:pt x="0" y="51100"/>
                    </a:cubicBezTo>
                    <a:close/>
                  </a:path>
                </a:pathLst>
              </a:custGeom>
              <a:solidFill>
                <a:schemeClr val="accent1"/>
              </a:solidFill>
              <a:ln>
                <a:noFill/>
              </a:ln>
              <a:effectLst/>
            </p:spPr>
            <p:txBody>
              <a:bodyPr spcFirstLastPara="1" wrap="square" lIns="91440" tIns="45720" rIns="91440" bIns="45720" anchor="ctr" anchorCtr="0">
                <a:normAutofit fontScale="250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defRPr>
                </a:lvl9pPr>
              </a:lstStyle>
              <a:p>
                <a:pPr marL="0" marR="0" lvl="0" indent="0" algn="ctr" rtl="0">
                  <a:spcBef>
                    <a:spcPts val="0"/>
                  </a:spcBef>
                  <a:spcAft>
                    <a:spcPts val="0"/>
                  </a:spcAft>
                  <a:buNone/>
                </a:pPr>
                <a:endParaRPr/>
              </a:p>
            </p:txBody>
          </p:sp>
        </p:grpSp>
        <p:sp>
          <p:nvSpPr>
            <p:cNvPr id="7" name="îsḻïďé"/>
            <p:cNvSpPr txBox="1"/>
            <p:nvPr/>
          </p:nvSpPr>
          <p:spPr>
            <a:xfrm>
              <a:off x="3969614" y="1130300"/>
              <a:ext cx="4240073" cy="964830"/>
            </a:xfrm>
            <a:prstGeom prst="rect">
              <a:avLst/>
            </a:prstGeom>
            <a:noFill/>
            <a:ln>
              <a:noFill/>
            </a:ln>
          </p:spPr>
          <p:txBody>
            <a:bodyPr wrap="square" lIns="91440" tIns="45720" rIns="91440" bIns="45720" anchor="ctr"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buSzPct val="25000"/>
              </a:pPr>
              <a:r>
                <a:rPr lang="zh-CN" altLang="en-US" sz="2000" b="1" dirty="0"/>
                <a:t>调研清楚原因，有针对性地解决</a:t>
              </a:r>
              <a:endParaRPr lang="en-US" sz="2000" b="1" dirty="0"/>
            </a:p>
          </p:txBody>
        </p:sp>
        <p:grpSp>
          <p:nvGrpSpPr>
            <p:cNvPr id="8" name="iṩlîḋê"/>
            <p:cNvGrpSpPr/>
            <p:nvPr/>
          </p:nvGrpSpPr>
          <p:grpSpPr>
            <a:xfrm>
              <a:off x="1082862" y="2408760"/>
              <a:ext cx="3054780" cy="3088221"/>
              <a:chOff x="1419566" y="2269848"/>
              <a:chExt cx="3054780" cy="3088221"/>
            </a:xfrm>
          </p:grpSpPr>
          <p:grpSp>
            <p:nvGrpSpPr>
              <p:cNvPr id="25" name="íṡlïďé"/>
              <p:cNvGrpSpPr/>
              <p:nvPr/>
            </p:nvGrpSpPr>
            <p:grpSpPr>
              <a:xfrm>
                <a:off x="2156843" y="2269848"/>
                <a:ext cx="1580226" cy="1580226"/>
                <a:chOff x="2077375" y="2269848"/>
                <a:chExt cx="1580226" cy="1580226"/>
              </a:xfrm>
            </p:grpSpPr>
            <p:sp>
              <p:nvSpPr>
                <p:cNvPr id="29" name="ïSľiḍe"/>
                <p:cNvSpPr/>
                <p:nvPr/>
              </p:nvSpPr>
              <p:spPr>
                <a:xfrm>
                  <a:off x="2077375" y="2269848"/>
                  <a:ext cx="1580226" cy="1580226"/>
                </a:xfrm>
                <a:prstGeom prst="ellipse">
                  <a:avLst/>
                </a:prstGeom>
                <a:solidFill>
                  <a:schemeClr val="accent1"/>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dirty="0">
                    <a:solidFill>
                      <a:schemeClr val="bg1"/>
                    </a:solidFill>
                  </a:endParaRPr>
                </a:p>
              </p:txBody>
            </p:sp>
            <p:sp>
              <p:nvSpPr>
                <p:cNvPr id="30" name="îşlíḍe"/>
                <p:cNvSpPr/>
                <p:nvPr/>
              </p:nvSpPr>
              <p:spPr>
                <a:xfrm>
                  <a:off x="2512382" y="2705392"/>
                  <a:ext cx="710212" cy="709138"/>
                </a:xfrm>
                <a:custGeom>
                  <a:avLst/>
                  <a:gdLst>
                    <a:gd name="connsiteX0" fmla="*/ 221073 w 606580"/>
                    <a:gd name="connsiteY0" fmla="*/ 484141 h 605663"/>
                    <a:gd name="connsiteX1" fmla="*/ 209002 w 606580"/>
                    <a:gd name="connsiteY1" fmla="*/ 517326 h 605663"/>
                    <a:gd name="connsiteX2" fmla="*/ 397671 w 606580"/>
                    <a:gd name="connsiteY2" fmla="*/ 517326 h 605663"/>
                    <a:gd name="connsiteX3" fmla="*/ 385507 w 606580"/>
                    <a:gd name="connsiteY3" fmla="*/ 484141 h 605663"/>
                    <a:gd name="connsiteX4" fmla="*/ 391497 w 606580"/>
                    <a:gd name="connsiteY4" fmla="*/ 285437 h 605663"/>
                    <a:gd name="connsiteX5" fmla="*/ 471730 w 606580"/>
                    <a:gd name="connsiteY5" fmla="*/ 285437 h 605663"/>
                    <a:gd name="connsiteX6" fmla="*/ 471730 w 606580"/>
                    <a:gd name="connsiteY6" fmla="*/ 364964 h 605663"/>
                    <a:gd name="connsiteX7" fmla="*/ 391497 w 606580"/>
                    <a:gd name="connsiteY7" fmla="*/ 364964 h 605663"/>
                    <a:gd name="connsiteX8" fmla="*/ 134921 w 606580"/>
                    <a:gd name="connsiteY8" fmla="*/ 245638 h 605663"/>
                    <a:gd name="connsiteX9" fmla="*/ 215154 w 606580"/>
                    <a:gd name="connsiteY9" fmla="*/ 245638 h 605663"/>
                    <a:gd name="connsiteX10" fmla="*/ 215154 w 606580"/>
                    <a:gd name="connsiteY10" fmla="*/ 364964 h 605663"/>
                    <a:gd name="connsiteX11" fmla="*/ 134921 w 606580"/>
                    <a:gd name="connsiteY11" fmla="*/ 364964 h 605663"/>
                    <a:gd name="connsiteX12" fmla="*/ 263209 w 606580"/>
                    <a:gd name="connsiteY12" fmla="*/ 152774 h 605663"/>
                    <a:gd name="connsiteX13" fmla="*/ 343442 w 606580"/>
                    <a:gd name="connsiteY13" fmla="*/ 152774 h 605663"/>
                    <a:gd name="connsiteX14" fmla="*/ 343442 w 606580"/>
                    <a:gd name="connsiteY14" fmla="*/ 364964 h 605663"/>
                    <a:gd name="connsiteX15" fmla="*/ 263209 w 606580"/>
                    <a:gd name="connsiteY15" fmla="*/ 364964 h 605663"/>
                    <a:gd name="connsiteX16" fmla="*/ 73443 w 606580"/>
                    <a:gd name="connsiteY16" fmla="*/ 72580 h 605663"/>
                    <a:gd name="connsiteX17" fmla="*/ 73443 w 606580"/>
                    <a:gd name="connsiteY17" fmla="*/ 446322 h 605663"/>
                    <a:gd name="connsiteX18" fmla="*/ 533137 w 606580"/>
                    <a:gd name="connsiteY18" fmla="*/ 446322 h 605663"/>
                    <a:gd name="connsiteX19" fmla="*/ 533137 w 606580"/>
                    <a:gd name="connsiteY19" fmla="*/ 72580 h 605663"/>
                    <a:gd name="connsiteX20" fmla="*/ 303336 w 606580"/>
                    <a:gd name="connsiteY20" fmla="*/ 0 h 605663"/>
                    <a:gd name="connsiteX21" fmla="*/ 343076 w 606580"/>
                    <a:gd name="connsiteY21" fmla="*/ 34668 h 605663"/>
                    <a:gd name="connsiteX22" fmla="*/ 606580 w 606580"/>
                    <a:gd name="connsiteY22" fmla="*/ 34668 h 605663"/>
                    <a:gd name="connsiteX23" fmla="*/ 606580 w 606580"/>
                    <a:gd name="connsiteY23" fmla="*/ 72580 h 605663"/>
                    <a:gd name="connsiteX24" fmla="*/ 571112 w 606580"/>
                    <a:gd name="connsiteY24" fmla="*/ 72580 h 605663"/>
                    <a:gd name="connsiteX25" fmla="*/ 571112 w 606580"/>
                    <a:gd name="connsiteY25" fmla="*/ 446322 h 605663"/>
                    <a:gd name="connsiteX26" fmla="*/ 606580 w 606580"/>
                    <a:gd name="connsiteY26" fmla="*/ 446322 h 605663"/>
                    <a:gd name="connsiteX27" fmla="*/ 606580 w 606580"/>
                    <a:gd name="connsiteY27" fmla="*/ 484141 h 605663"/>
                    <a:gd name="connsiteX28" fmla="*/ 423483 w 606580"/>
                    <a:gd name="connsiteY28" fmla="*/ 484141 h 605663"/>
                    <a:gd name="connsiteX29" fmla="*/ 467864 w 606580"/>
                    <a:gd name="connsiteY29" fmla="*/ 605663 h 605663"/>
                    <a:gd name="connsiteX30" fmla="*/ 429982 w 606580"/>
                    <a:gd name="connsiteY30" fmla="*/ 605663 h 605663"/>
                    <a:gd name="connsiteX31" fmla="*/ 411505 w 606580"/>
                    <a:gd name="connsiteY31" fmla="*/ 555145 h 605663"/>
                    <a:gd name="connsiteX32" fmla="*/ 195168 w 606580"/>
                    <a:gd name="connsiteY32" fmla="*/ 555145 h 605663"/>
                    <a:gd name="connsiteX33" fmla="*/ 176691 w 606580"/>
                    <a:gd name="connsiteY33" fmla="*/ 605663 h 605663"/>
                    <a:gd name="connsiteX34" fmla="*/ 138809 w 606580"/>
                    <a:gd name="connsiteY34" fmla="*/ 605663 h 605663"/>
                    <a:gd name="connsiteX35" fmla="*/ 183190 w 606580"/>
                    <a:gd name="connsiteY35" fmla="*/ 484141 h 605663"/>
                    <a:gd name="connsiteX36" fmla="*/ 0 w 606580"/>
                    <a:gd name="connsiteY36" fmla="*/ 484141 h 605663"/>
                    <a:gd name="connsiteX37" fmla="*/ 0 w 606580"/>
                    <a:gd name="connsiteY37" fmla="*/ 446322 h 605663"/>
                    <a:gd name="connsiteX38" fmla="*/ 35561 w 606580"/>
                    <a:gd name="connsiteY38" fmla="*/ 446322 h 605663"/>
                    <a:gd name="connsiteX39" fmla="*/ 35561 w 606580"/>
                    <a:gd name="connsiteY39" fmla="*/ 72580 h 605663"/>
                    <a:gd name="connsiteX40" fmla="*/ 0 w 606580"/>
                    <a:gd name="connsiteY40" fmla="*/ 72580 h 605663"/>
                    <a:gd name="connsiteX41" fmla="*/ 0 w 606580"/>
                    <a:gd name="connsiteY41" fmla="*/ 34668 h 605663"/>
                    <a:gd name="connsiteX42" fmla="*/ 263597 w 606580"/>
                    <a:gd name="connsiteY42" fmla="*/ 34668 h 605663"/>
                    <a:gd name="connsiteX43" fmla="*/ 303336 w 606580"/>
                    <a:gd name="connsiteY43" fmla="*/ 0 h 60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06580" h="605663">
                      <a:moveTo>
                        <a:pt x="221073" y="484141"/>
                      </a:moveTo>
                      <a:lnTo>
                        <a:pt x="209002" y="517326"/>
                      </a:lnTo>
                      <a:lnTo>
                        <a:pt x="397671" y="517326"/>
                      </a:lnTo>
                      <a:lnTo>
                        <a:pt x="385507" y="484141"/>
                      </a:lnTo>
                      <a:close/>
                      <a:moveTo>
                        <a:pt x="391497" y="285437"/>
                      </a:moveTo>
                      <a:lnTo>
                        <a:pt x="471730" y="285437"/>
                      </a:lnTo>
                      <a:lnTo>
                        <a:pt x="471730" y="364964"/>
                      </a:lnTo>
                      <a:lnTo>
                        <a:pt x="391497" y="364964"/>
                      </a:lnTo>
                      <a:close/>
                      <a:moveTo>
                        <a:pt x="134921" y="245638"/>
                      </a:moveTo>
                      <a:lnTo>
                        <a:pt x="215154" y="245638"/>
                      </a:lnTo>
                      <a:lnTo>
                        <a:pt x="215154" y="364964"/>
                      </a:lnTo>
                      <a:lnTo>
                        <a:pt x="134921" y="364964"/>
                      </a:lnTo>
                      <a:close/>
                      <a:moveTo>
                        <a:pt x="263209" y="152774"/>
                      </a:moveTo>
                      <a:lnTo>
                        <a:pt x="343442" y="152774"/>
                      </a:lnTo>
                      <a:lnTo>
                        <a:pt x="343442" y="364964"/>
                      </a:lnTo>
                      <a:lnTo>
                        <a:pt x="263209" y="364964"/>
                      </a:lnTo>
                      <a:close/>
                      <a:moveTo>
                        <a:pt x="73443" y="72580"/>
                      </a:moveTo>
                      <a:lnTo>
                        <a:pt x="73443" y="446322"/>
                      </a:lnTo>
                      <a:lnTo>
                        <a:pt x="533137" y="446322"/>
                      </a:lnTo>
                      <a:lnTo>
                        <a:pt x="533137" y="72580"/>
                      </a:lnTo>
                      <a:close/>
                      <a:moveTo>
                        <a:pt x="303336" y="0"/>
                      </a:moveTo>
                      <a:cubicBezTo>
                        <a:pt x="323577" y="0"/>
                        <a:pt x="340290" y="15202"/>
                        <a:pt x="343076" y="34668"/>
                      </a:cubicBezTo>
                      <a:lnTo>
                        <a:pt x="606580" y="34668"/>
                      </a:lnTo>
                      <a:lnTo>
                        <a:pt x="606580" y="72580"/>
                      </a:lnTo>
                      <a:lnTo>
                        <a:pt x="571112" y="72580"/>
                      </a:lnTo>
                      <a:lnTo>
                        <a:pt x="571112" y="446322"/>
                      </a:lnTo>
                      <a:lnTo>
                        <a:pt x="606580" y="446322"/>
                      </a:lnTo>
                      <a:lnTo>
                        <a:pt x="606580" y="484141"/>
                      </a:lnTo>
                      <a:lnTo>
                        <a:pt x="423483" y="484141"/>
                      </a:lnTo>
                      <a:lnTo>
                        <a:pt x="467864" y="605663"/>
                      </a:lnTo>
                      <a:lnTo>
                        <a:pt x="429982" y="605663"/>
                      </a:lnTo>
                      <a:lnTo>
                        <a:pt x="411505" y="555145"/>
                      </a:lnTo>
                      <a:lnTo>
                        <a:pt x="195168" y="555145"/>
                      </a:lnTo>
                      <a:lnTo>
                        <a:pt x="176691" y="605663"/>
                      </a:lnTo>
                      <a:lnTo>
                        <a:pt x="138809" y="605663"/>
                      </a:lnTo>
                      <a:lnTo>
                        <a:pt x="183190" y="484141"/>
                      </a:lnTo>
                      <a:lnTo>
                        <a:pt x="0" y="484141"/>
                      </a:lnTo>
                      <a:lnTo>
                        <a:pt x="0" y="446322"/>
                      </a:lnTo>
                      <a:lnTo>
                        <a:pt x="35561" y="446322"/>
                      </a:lnTo>
                      <a:lnTo>
                        <a:pt x="35561" y="72580"/>
                      </a:lnTo>
                      <a:lnTo>
                        <a:pt x="0" y="72580"/>
                      </a:lnTo>
                      <a:lnTo>
                        <a:pt x="0" y="34668"/>
                      </a:lnTo>
                      <a:lnTo>
                        <a:pt x="263597" y="34668"/>
                      </a:lnTo>
                      <a:cubicBezTo>
                        <a:pt x="266290" y="15202"/>
                        <a:pt x="283095" y="0"/>
                        <a:pt x="303336" y="0"/>
                      </a:cubicBezTo>
                      <a:close/>
                    </a:path>
                  </a:pathLst>
                </a:custGeom>
                <a:solidFill>
                  <a:schemeClr val="bg1"/>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400"/>
                  <a:endParaRPr lang="zh-CN" altLang="en-US" sz="2000" b="1" dirty="0">
                    <a:solidFill>
                      <a:schemeClr val="bg1"/>
                    </a:solidFill>
                  </a:endParaRPr>
                </a:p>
              </p:txBody>
            </p:sp>
          </p:grpSp>
          <p:grpSp>
            <p:nvGrpSpPr>
              <p:cNvPr id="26" name="î$lïḍê"/>
              <p:cNvGrpSpPr/>
              <p:nvPr/>
            </p:nvGrpSpPr>
            <p:grpSpPr>
              <a:xfrm>
                <a:off x="1419566" y="3988987"/>
                <a:ext cx="3054780" cy="1369082"/>
                <a:chOff x="5264047" y="4135073"/>
                <a:chExt cx="2601569" cy="1369082"/>
              </a:xfrm>
            </p:grpSpPr>
            <p:sp>
              <p:nvSpPr>
                <p:cNvPr id="27" name="íŝ1iḑe"/>
                <p:cNvSpPr/>
                <p:nvPr/>
              </p:nvSpPr>
              <p:spPr bwMode="auto">
                <a:xfrm>
                  <a:off x="5264047" y="4525568"/>
                  <a:ext cx="2601569" cy="978587"/>
                </a:xfrm>
                <a:prstGeom prst="rect">
                  <a:avLst/>
                </a:prstGeom>
                <a:noFill/>
                <a:ln>
                  <a:noFill/>
                </a:ln>
              </p:spPr>
              <p:txBody>
                <a:bodyPr wrap="square" lIns="91440" tIns="45720" rIns="91440" bIns="45720" anchor="t"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50000"/>
                    </a:lnSpc>
                  </a:pPr>
                  <a:r>
                    <a:rPr lang="zh-CN" altLang="en-US" sz="1400" dirty="0"/>
                    <a:t>    立项或开题或论文写作前做好文献调研，从源头上杜绝不端或重复。</a:t>
                  </a:r>
                </a:p>
              </p:txBody>
            </p:sp>
            <p:sp>
              <p:nvSpPr>
                <p:cNvPr id="28" name="íṡḷïḍè"/>
                <p:cNvSpPr/>
                <p:nvPr/>
              </p:nvSpPr>
              <p:spPr>
                <a:xfrm>
                  <a:off x="5264047" y="4135073"/>
                  <a:ext cx="2601569" cy="390495"/>
                </a:xfrm>
                <a:prstGeom prst="rect">
                  <a:avLst/>
                </a:prstGeom>
                <a:noFill/>
                <a:ln w="3175"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b" anchorCtr="0" forceAA="0" compatLnSpc="1">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r>
                    <a:rPr lang="zh-CN" altLang="en-US" sz="1600" b="1" dirty="0">
                      <a:solidFill>
                        <a:schemeClr val="tx1"/>
                      </a:solidFill>
                    </a:rPr>
                    <a:t>观点重复</a:t>
                  </a:r>
                  <a:endParaRPr lang="zh-CN" sz="1600" b="1" dirty="0">
                    <a:solidFill>
                      <a:schemeClr val="tx1"/>
                    </a:solidFill>
                  </a:endParaRPr>
                </a:p>
              </p:txBody>
            </p:sp>
          </p:grpSp>
        </p:grpSp>
        <p:grpSp>
          <p:nvGrpSpPr>
            <p:cNvPr id="9" name="îṡ1îďé"/>
            <p:cNvGrpSpPr/>
            <p:nvPr/>
          </p:nvGrpSpPr>
          <p:grpSpPr>
            <a:xfrm>
              <a:off x="4562260" y="2408760"/>
              <a:ext cx="3054780" cy="3088221"/>
              <a:chOff x="1419566" y="2269848"/>
              <a:chExt cx="3054780" cy="3088221"/>
            </a:xfrm>
          </p:grpSpPr>
          <p:grpSp>
            <p:nvGrpSpPr>
              <p:cNvPr id="19" name="îṣḷiḓe"/>
              <p:cNvGrpSpPr/>
              <p:nvPr/>
            </p:nvGrpSpPr>
            <p:grpSpPr>
              <a:xfrm>
                <a:off x="2156843" y="2269848"/>
                <a:ext cx="1580226" cy="1580226"/>
                <a:chOff x="2077375" y="2269848"/>
                <a:chExt cx="1580226" cy="1580226"/>
              </a:xfrm>
            </p:grpSpPr>
            <p:sp>
              <p:nvSpPr>
                <p:cNvPr id="23" name="iṡľïḍê"/>
                <p:cNvSpPr/>
                <p:nvPr/>
              </p:nvSpPr>
              <p:spPr>
                <a:xfrm>
                  <a:off x="2077375" y="2269848"/>
                  <a:ext cx="1580226" cy="1580226"/>
                </a:xfrm>
                <a:prstGeom prst="ellipse">
                  <a:avLst/>
                </a:prstGeom>
                <a:solidFill>
                  <a:schemeClr val="accent3"/>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dirty="0">
                    <a:solidFill>
                      <a:schemeClr val="bg1"/>
                    </a:solidFill>
                  </a:endParaRPr>
                </a:p>
              </p:txBody>
            </p:sp>
            <p:sp>
              <p:nvSpPr>
                <p:cNvPr id="24" name="iṧľîḍe"/>
                <p:cNvSpPr/>
                <p:nvPr/>
              </p:nvSpPr>
              <p:spPr>
                <a:xfrm>
                  <a:off x="2512382" y="2705392"/>
                  <a:ext cx="710212" cy="709138"/>
                </a:xfrm>
                <a:custGeom>
                  <a:avLst/>
                  <a:gdLst>
                    <a:gd name="connsiteX0" fmla="*/ 221073 w 606580"/>
                    <a:gd name="connsiteY0" fmla="*/ 484141 h 605663"/>
                    <a:gd name="connsiteX1" fmla="*/ 209002 w 606580"/>
                    <a:gd name="connsiteY1" fmla="*/ 517326 h 605663"/>
                    <a:gd name="connsiteX2" fmla="*/ 397671 w 606580"/>
                    <a:gd name="connsiteY2" fmla="*/ 517326 h 605663"/>
                    <a:gd name="connsiteX3" fmla="*/ 385507 w 606580"/>
                    <a:gd name="connsiteY3" fmla="*/ 484141 h 605663"/>
                    <a:gd name="connsiteX4" fmla="*/ 391497 w 606580"/>
                    <a:gd name="connsiteY4" fmla="*/ 285437 h 605663"/>
                    <a:gd name="connsiteX5" fmla="*/ 471730 w 606580"/>
                    <a:gd name="connsiteY5" fmla="*/ 285437 h 605663"/>
                    <a:gd name="connsiteX6" fmla="*/ 471730 w 606580"/>
                    <a:gd name="connsiteY6" fmla="*/ 364964 h 605663"/>
                    <a:gd name="connsiteX7" fmla="*/ 391497 w 606580"/>
                    <a:gd name="connsiteY7" fmla="*/ 364964 h 605663"/>
                    <a:gd name="connsiteX8" fmla="*/ 134921 w 606580"/>
                    <a:gd name="connsiteY8" fmla="*/ 245638 h 605663"/>
                    <a:gd name="connsiteX9" fmla="*/ 215154 w 606580"/>
                    <a:gd name="connsiteY9" fmla="*/ 245638 h 605663"/>
                    <a:gd name="connsiteX10" fmla="*/ 215154 w 606580"/>
                    <a:gd name="connsiteY10" fmla="*/ 364964 h 605663"/>
                    <a:gd name="connsiteX11" fmla="*/ 134921 w 606580"/>
                    <a:gd name="connsiteY11" fmla="*/ 364964 h 605663"/>
                    <a:gd name="connsiteX12" fmla="*/ 263209 w 606580"/>
                    <a:gd name="connsiteY12" fmla="*/ 152774 h 605663"/>
                    <a:gd name="connsiteX13" fmla="*/ 343442 w 606580"/>
                    <a:gd name="connsiteY13" fmla="*/ 152774 h 605663"/>
                    <a:gd name="connsiteX14" fmla="*/ 343442 w 606580"/>
                    <a:gd name="connsiteY14" fmla="*/ 364964 h 605663"/>
                    <a:gd name="connsiteX15" fmla="*/ 263209 w 606580"/>
                    <a:gd name="connsiteY15" fmla="*/ 364964 h 605663"/>
                    <a:gd name="connsiteX16" fmla="*/ 73443 w 606580"/>
                    <a:gd name="connsiteY16" fmla="*/ 72580 h 605663"/>
                    <a:gd name="connsiteX17" fmla="*/ 73443 w 606580"/>
                    <a:gd name="connsiteY17" fmla="*/ 446322 h 605663"/>
                    <a:gd name="connsiteX18" fmla="*/ 533137 w 606580"/>
                    <a:gd name="connsiteY18" fmla="*/ 446322 h 605663"/>
                    <a:gd name="connsiteX19" fmla="*/ 533137 w 606580"/>
                    <a:gd name="connsiteY19" fmla="*/ 72580 h 605663"/>
                    <a:gd name="connsiteX20" fmla="*/ 303336 w 606580"/>
                    <a:gd name="connsiteY20" fmla="*/ 0 h 605663"/>
                    <a:gd name="connsiteX21" fmla="*/ 343076 w 606580"/>
                    <a:gd name="connsiteY21" fmla="*/ 34668 h 605663"/>
                    <a:gd name="connsiteX22" fmla="*/ 606580 w 606580"/>
                    <a:gd name="connsiteY22" fmla="*/ 34668 h 605663"/>
                    <a:gd name="connsiteX23" fmla="*/ 606580 w 606580"/>
                    <a:gd name="connsiteY23" fmla="*/ 72580 h 605663"/>
                    <a:gd name="connsiteX24" fmla="*/ 571112 w 606580"/>
                    <a:gd name="connsiteY24" fmla="*/ 72580 h 605663"/>
                    <a:gd name="connsiteX25" fmla="*/ 571112 w 606580"/>
                    <a:gd name="connsiteY25" fmla="*/ 446322 h 605663"/>
                    <a:gd name="connsiteX26" fmla="*/ 606580 w 606580"/>
                    <a:gd name="connsiteY26" fmla="*/ 446322 h 605663"/>
                    <a:gd name="connsiteX27" fmla="*/ 606580 w 606580"/>
                    <a:gd name="connsiteY27" fmla="*/ 484141 h 605663"/>
                    <a:gd name="connsiteX28" fmla="*/ 423483 w 606580"/>
                    <a:gd name="connsiteY28" fmla="*/ 484141 h 605663"/>
                    <a:gd name="connsiteX29" fmla="*/ 467864 w 606580"/>
                    <a:gd name="connsiteY29" fmla="*/ 605663 h 605663"/>
                    <a:gd name="connsiteX30" fmla="*/ 429982 w 606580"/>
                    <a:gd name="connsiteY30" fmla="*/ 605663 h 605663"/>
                    <a:gd name="connsiteX31" fmla="*/ 411505 w 606580"/>
                    <a:gd name="connsiteY31" fmla="*/ 555145 h 605663"/>
                    <a:gd name="connsiteX32" fmla="*/ 195168 w 606580"/>
                    <a:gd name="connsiteY32" fmla="*/ 555145 h 605663"/>
                    <a:gd name="connsiteX33" fmla="*/ 176691 w 606580"/>
                    <a:gd name="connsiteY33" fmla="*/ 605663 h 605663"/>
                    <a:gd name="connsiteX34" fmla="*/ 138809 w 606580"/>
                    <a:gd name="connsiteY34" fmla="*/ 605663 h 605663"/>
                    <a:gd name="connsiteX35" fmla="*/ 183190 w 606580"/>
                    <a:gd name="connsiteY35" fmla="*/ 484141 h 605663"/>
                    <a:gd name="connsiteX36" fmla="*/ 0 w 606580"/>
                    <a:gd name="connsiteY36" fmla="*/ 484141 h 605663"/>
                    <a:gd name="connsiteX37" fmla="*/ 0 w 606580"/>
                    <a:gd name="connsiteY37" fmla="*/ 446322 h 605663"/>
                    <a:gd name="connsiteX38" fmla="*/ 35561 w 606580"/>
                    <a:gd name="connsiteY38" fmla="*/ 446322 h 605663"/>
                    <a:gd name="connsiteX39" fmla="*/ 35561 w 606580"/>
                    <a:gd name="connsiteY39" fmla="*/ 72580 h 605663"/>
                    <a:gd name="connsiteX40" fmla="*/ 0 w 606580"/>
                    <a:gd name="connsiteY40" fmla="*/ 72580 h 605663"/>
                    <a:gd name="connsiteX41" fmla="*/ 0 w 606580"/>
                    <a:gd name="connsiteY41" fmla="*/ 34668 h 605663"/>
                    <a:gd name="connsiteX42" fmla="*/ 263597 w 606580"/>
                    <a:gd name="connsiteY42" fmla="*/ 34668 h 605663"/>
                    <a:gd name="connsiteX43" fmla="*/ 303336 w 606580"/>
                    <a:gd name="connsiteY43" fmla="*/ 0 h 60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06580" h="605663">
                      <a:moveTo>
                        <a:pt x="221073" y="484141"/>
                      </a:moveTo>
                      <a:lnTo>
                        <a:pt x="209002" y="517326"/>
                      </a:lnTo>
                      <a:lnTo>
                        <a:pt x="397671" y="517326"/>
                      </a:lnTo>
                      <a:lnTo>
                        <a:pt x="385507" y="484141"/>
                      </a:lnTo>
                      <a:close/>
                      <a:moveTo>
                        <a:pt x="391497" y="285437"/>
                      </a:moveTo>
                      <a:lnTo>
                        <a:pt x="471730" y="285437"/>
                      </a:lnTo>
                      <a:lnTo>
                        <a:pt x="471730" y="364964"/>
                      </a:lnTo>
                      <a:lnTo>
                        <a:pt x="391497" y="364964"/>
                      </a:lnTo>
                      <a:close/>
                      <a:moveTo>
                        <a:pt x="134921" y="245638"/>
                      </a:moveTo>
                      <a:lnTo>
                        <a:pt x="215154" y="245638"/>
                      </a:lnTo>
                      <a:lnTo>
                        <a:pt x="215154" y="364964"/>
                      </a:lnTo>
                      <a:lnTo>
                        <a:pt x="134921" y="364964"/>
                      </a:lnTo>
                      <a:close/>
                      <a:moveTo>
                        <a:pt x="263209" y="152774"/>
                      </a:moveTo>
                      <a:lnTo>
                        <a:pt x="343442" y="152774"/>
                      </a:lnTo>
                      <a:lnTo>
                        <a:pt x="343442" y="364964"/>
                      </a:lnTo>
                      <a:lnTo>
                        <a:pt x="263209" y="364964"/>
                      </a:lnTo>
                      <a:close/>
                      <a:moveTo>
                        <a:pt x="73443" y="72580"/>
                      </a:moveTo>
                      <a:lnTo>
                        <a:pt x="73443" y="446322"/>
                      </a:lnTo>
                      <a:lnTo>
                        <a:pt x="533137" y="446322"/>
                      </a:lnTo>
                      <a:lnTo>
                        <a:pt x="533137" y="72580"/>
                      </a:lnTo>
                      <a:close/>
                      <a:moveTo>
                        <a:pt x="303336" y="0"/>
                      </a:moveTo>
                      <a:cubicBezTo>
                        <a:pt x="323577" y="0"/>
                        <a:pt x="340290" y="15202"/>
                        <a:pt x="343076" y="34668"/>
                      </a:cubicBezTo>
                      <a:lnTo>
                        <a:pt x="606580" y="34668"/>
                      </a:lnTo>
                      <a:lnTo>
                        <a:pt x="606580" y="72580"/>
                      </a:lnTo>
                      <a:lnTo>
                        <a:pt x="571112" y="72580"/>
                      </a:lnTo>
                      <a:lnTo>
                        <a:pt x="571112" y="446322"/>
                      </a:lnTo>
                      <a:lnTo>
                        <a:pt x="606580" y="446322"/>
                      </a:lnTo>
                      <a:lnTo>
                        <a:pt x="606580" y="484141"/>
                      </a:lnTo>
                      <a:lnTo>
                        <a:pt x="423483" y="484141"/>
                      </a:lnTo>
                      <a:lnTo>
                        <a:pt x="467864" y="605663"/>
                      </a:lnTo>
                      <a:lnTo>
                        <a:pt x="429982" y="605663"/>
                      </a:lnTo>
                      <a:lnTo>
                        <a:pt x="411505" y="555145"/>
                      </a:lnTo>
                      <a:lnTo>
                        <a:pt x="195168" y="555145"/>
                      </a:lnTo>
                      <a:lnTo>
                        <a:pt x="176691" y="605663"/>
                      </a:lnTo>
                      <a:lnTo>
                        <a:pt x="138809" y="605663"/>
                      </a:lnTo>
                      <a:lnTo>
                        <a:pt x="183190" y="484141"/>
                      </a:lnTo>
                      <a:lnTo>
                        <a:pt x="0" y="484141"/>
                      </a:lnTo>
                      <a:lnTo>
                        <a:pt x="0" y="446322"/>
                      </a:lnTo>
                      <a:lnTo>
                        <a:pt x="35561" y="446322"/>
                      </a:lnTo>
                      <a:lnTo>
                        <a:pt x="35561" y="72580"/>
                      </a:lnTo>
                      <a:lnTo>
                        <a:pt x="0" y="72580"/>
                      </a:lnTo>
                      <a:lnTo>
                        <a:pt x="0" y="34668"/>
                      </a:lnTo>
                      <a:lnTo>
                        <a:pt x="263597" y="34668"/>
                      </a:lnTo>
                      <a:cubicBezTo>
                        <a:pt x="266290" y="15202"/>
                        <a:pt x="283095" y="0"/>
                        <a:pt x="303336" y="0"/>
                      </a:cubicBezTo>
                      <a:close/>
                    </a:path>
                  </a:pathLst>
                </a:custGeom>
                <a:solidFill>
                  <a:schemeClr val="bg1"/>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400"/>
                  <a:endParaRPr lang="zh-CN" altLang="en-US" sz="2000" b="1" dirty="0">
                    <a:solidFill>
                      <a:schemeClr val="bg1"/>
                    </a:solidFill>
                  </a:endParaRPr>
                </a:p>
              </p:txBody>
            </p:sp>
          </p:grpSp>
          <p:grpSp>
            <p:nvGrpSpPr>
              <p:cNvPr id="20" name="ïśļïdè"/>
              <p:cNvGrpSpPr/>
              <p:nvPr/>
            </p:nvGrpSpPr>
            <p:grpSpPr>
              <a:xfrm>
                <a:off x="1419566" y="3988987"/>
                <a:ext cx="3054780" cy="1369082"/>
                <a:chOff x="5264047" y="4135073"/>
                <a:chExt cx="2601569" cy="1369082"/>
              </a:xfrm>
            </p:grpSpPr>
            <p:sp>
              <p:nvSpPr>
                <p:cNvPr id="21" name="íS1iḓe"/>
                <p:cNvSpPr/>
                <p:nvPr/>
              </p:nvSpPr>
              <p:spPr bwMode="auto">
                <a:xfrm>
                  <a:off x="5264047" y="4525568"/>
                  <a:ext cx="2601569" cy="978587"/>
                </a:xfrm>
                <a:prstGeom prst="rect">
                  <a:avLst/>
                </a:prstGeom>
                <a:noFill/>
                <a:ln>
                  <a:noFill/>
                </a:ln>
              </p:spPr>
              <p:txBody>
                <a:bodyPr wrap="square" lIns="91440" tIns="45720" rIns="91440" bIns="45720" anchor="t"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50000"/>
                    </a:lnSpc>
                  </a:pPr>
                  <a:r>
                    <a:rPr lang="zh-CN" altLang="en-US" sz="1400" dirty="0"/>
                    <a:t>    正文中和文末参考文献目录标识有误，规范参考文献引用。</a:t>
                  </a:r>
                  <a:endParaRPr lang="en-US" altLang="zh-CN" sz="1400" dirty="0"/>
                </a:p>
              </p:txBody>
            </p:sp>
            <p:sp>
              <p:nvSpPr>
                <p:cNvPr id="22" name="îṩlîdê"/>
                <p:cNvSpPr/>
                <p:nvPr/>
              </p:nvSpPr>
              <p:spPr>
                <a:xfrm>
                  <a:off x="5264047" y="4135073"/>
                  <a:ext cx="2601569" cy="390495"/>
                </a:xfrm>
                <a:prstGeom prst="rect">
                  <a:avLst/>
                </a:prstGeom>
                <a:noFill/>
                <a:ln w="3175"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b" anchorCtr="0" forceAA="0" compatLnSpc="1">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r>
                    <a:rPr lang="zh-CN" altLang="en-US" sz="1600" b="1" dirty="0">
                      <a:solidFill>
                        <a:schemeClr val="tx1"/>
                      </a:solidFill>
                    </a:rPr>
                    <a:t>参考文献标识有误</a:t>
                  </a:r>
                </a:p>
              </p:txBody>
            </p:sp>
          </p:grpSp>
        </p:grpSp>
        <p:grpSp>
          <p:nvGrpSpPr>
            <p:cNvPr id="10" name="ïSľîdê"/>
            <p:cNvGrpSpPr/>
            <p:nvPr/>
          </p:nvGrpSpPr>
          <p:grpSpPr>
            <a:xfrm>
              <a:off x="8041657" y="2408760"/>
              <a:ext cx="3882487" cy="4038084"/>
              <a:chOff x="1419565" y="2269848"/>
              <a:chExt cx="3882487" cy="4038084"/>
            </a:xfrm>
          </p:grpSpPr>
          <p:grpSp>
            <p:nvGrpSpPr>
              <p:cNvPr id="13" name="íşļïḍé"/>
              <p:cNvGrpSpPr/>
              <p:nvPr/>
            </p:nvGrpSpPr>
            <p:grpSpPr>
              <a:xfrm>
                <a:off x="2156843" y="2269848"/>
                <a:ext cx="1580226" cy="1580226"/>
                <a:chOff x="2077375" y="2269848"/>
                <a:chExt cx="1580226" cy="1580226"/>
              </a:xfrm>
            </p:grpSpPr>
            <p:sp>
              <p:nvSpPr>
                <p:cNvPr id="17" name="íṣļïḑé"/>
                <p:cNvSpPr/>
                <p:nvPr/>
              </p:nvSpPr>
              <p:spPr>
                <a:xfrm>
                  <a:off x="2077375" y="2269848"/>
                  <a:ext cx="1580226" cy="1580226"/>
                </a:xfrm>
                <a:prstGeom prst="ellipse">
                  <a:avLst/>
                </a:prstGeom>
                <a:solidFill>
                  <a:schemeClr val="accent1"/>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dirty="0">
                    <a:solidFill>
                      <a:schemeClr val="bg1"/>
                    </a:solidFill>
                  </a:endParaRPr>
                </a:p>
              </p:txBody>
            </p:sp>
            <p:sp>
              <p:nvSpPr>
                <p:cNvPr id="18" name="ïṧḷiďe"/>
                <p:cNvSpPr/>
                <p:nvPr/>
              </p:nvSpPr>
              <p:spPr>
                <a:xfrm>
                  <a:off x="2512382" y="2705392"/>
                  <a:ext cx="710212" cy="709138"/>
                </a:xfrm>
                <a:custGeom>
                  <a:avLst/>
                  <a:gdLst>
                    <a:gd name="connsiteX0" fmla="*/ 221073 w 606580"/>
                    <a:gd name="connsiteY0" fmla="*/ 484141 h 605663"/>
                    <a:gd name="connsiteX1" fmla="*/ 209002 w 606580"/>
                    <a:gd name="connsiteY1" fmla="*/ 517326 h 605663"/>
                    <a:gd name="connsiteX2" fmla="*/ 397671 w 606580"/>
                    <a:gd name="connsiteY2" fmla="*/ 517326 h 605663"/>
                    <a:gd name="connsiteX3" fmla="*/ 385507 w 606580"/>
                    <a:gd name="connsiteY3" fmla="*/ 484141 h 605663"/>
                    <a:gd name="connsiteX4" fmla="*/ 391497 w 606580"/>
                    <a:gd name="connsiteY4" fmla="*/ 285437 h 605663"/>
                    <a:gd name="connsiteX5" fmla="*/ 471730 w 606580"/>
                    <a:gd name="connsiteY5" fmla="*/ 285437 h 605663"/>
                    <a:gd name="connsiteX6" fmla="*/ 471730 w 606580"/>
                    <a:gd name="connsiteY6" fmla="*/ 364964 h 605663"/>
                    <a:gd name="connsiteX7" fmla="*/ 391497 w 606580"/>
                    <a:gd name="connsiteY7" fmla="*/ 364964 h 605663"/>
                    <a:gd name="connsiteX8" fmla="*/ 134921 w 606580"/>
                    <a:gd name="connsiteY8" fmla="*/ 245638 h 605663"/>
                    <a:gd name="connsiteX9" fmla="*/ 215154 w 606580"/>
                    <a:gd name="connsiteY9" fmla="*/ 245638 h 605663"/>
                    <a:gd name="connsiteX10" fmla="*/ 215154 w 606580"/>
                    <a:gd name="connsiteY10" fmla="*/ 364964 h 605663"/>
                    <a:gd name="connsiteX11" fmla="*/ 134921 w 606580"/>
                    <a:gd name="connsiteY11" fmla="*/ 364964 h 605663"/>
                    <a:gd name="connsiteX12" fmla="*/ 263209 w 606580"/>
                    <a:gd name="connsiteY12" fmla="*/ 152774 h 605663"/>
                    <a:gd name="connsiteX13" fmla="*/ 343442 w 606580"/>
                    <a:gd name="connsiteY13" fmla="*/ 152774 h 605663"/>
                    <a:gd name="connsiteX14" fmla="*/ 343442 w 606580"/>
                    <a:gd name="connsiteY14" fmla="*/ 364964 h 605663"/>
                    <a:gd name="connsiteX15" fmla="*/ 263209 w 606580"/>
                    <a:gd name="connsiteY15" fmla="*/ 364964 h 605663"/>
                    <a:gd name="connsiteX16" fmla="*/ 73443 w 606580"/>
                    <a:gd name="connsiteY16" fmla="*/ 72580 h 605663"/>
                    <a:gd name="connsiteX17" fmla="*/ 73443 w 606580"/>
                    <a:gd name="connsiteY17" fmla="*/ 446322 h 605663"/>
                    <a:gd name="connsiteX18" fmla="*/ 533137 w 606580"/>
                    <a:gd name="connsiteY18" fmla="*/ 446322 h 605663"/>
                    <a:gd name="connsiteX19" fmla="*/ 533137 w 606580"/>
                    <a:gd name="connsiteY19" fmla="*/ 72580 h 605663"/>
                    <a:gd name="connsiteX20" fmla="*/ 303336 w 606580"/>
                    <a:gd name="connsiteY20" fmla="*/ 0 h 605663"/>
                    <a:gd name="connsiteX21" fmla="*/ 343076 w 606580"/>
                    <a:gd name="connsiteY21" fmla="*/ 34668 h 605663"/>
                    <a:gd name="connsiteX22" fmla="*/ 606580 w 606580"/>
                    <a:gd name="connsiteY22" fmla="*/ 34668 h 605663"/>
                    <a:gd name="connsiteX23" fmla="*/ 606580 w 606580"/>
                    <a:gd name="connsiteY23" fmla="*/ 72580 h 605663"/>
                    <a:gd name="connsiteX24" fmla="*/ 571112 w 606580"/>
                    <a:gd name="connsiteY24" fmla="*/ 72580 h 605663"/>
                    <a:gd name="connsiteX25" fmla="*/ 571112 w 606580"/>
                    <a:gd name="connsiteY25" fmla="*/ 446322 h 605663"/>
                    <a:gd name="connsiteX26" fmla="*/ 606580 w 606580"/>
                    <a:gd name="connsiteY26" fmla="*/ 446322 h 605663"/>
                    <a:gd name="connsiteX27" fmla="*/ 606580 w 606580"/>
                    <a:gd name="connsiteY27" fmla="*/ 484141 h 605663"/>
                    <a:gd name="connsiteX28" fmla="*/ 423483 w 606580"/>
                    <a:gd name="connsiteY28" fmla="*/ 484141 h 605663"/>
                    <a:gd name="connsiteX29" fmla="*/ 467864 w 606580"/>
                    <a:gd name="connsiteY29" fmla="*/ 605663 h 605663"/>
                    <a:gd name="connsiteX30" fmla="*/ 429982 w 606580"/>
                    <a:gd name="connsiteY30" fmla="*/ 605663 h 605663"/>
                    <a:gd name="connsiteX31" fmla="*/ 411505 w 606580"/>
                    <a:gd name="connsiteY31" fmla="*/ 555145 h 605663"/>
                    <a:gd name="connsiteX32" fmla="*/ 195168 w 606580"/>
                    <a:gd name="connsiteY32" fmla="*/ 555145 h 605663"/>
                    <a:gd name="connsiteX33" fmla="*/ 176691 w 606580"/>
                    <a:gd name="connsiteY33" fmla="*/ 605663 h 605663"/>
                    <a:gd name="connsiteX34" fmla="*/ 138809 w 606580"/>
                    <a:gd name="connsiteY34" fmla="*/ 605663 h 605663"/>
                    <a:gd name="connsiteX35" fmla="*/ 183190 w 606580"/>
                    <a:gd name="connsiteY35" fmla="*/ 484141 h 605663"/>
                    <a:gd name="connsiteX36" fmla="*/ 0 w 606580"/>
                    <a:gd name="connsiteY36" fmla="*/ 484141 h 605663"/>
                    <a:gd name="connsiteX37" fmla="*/ 0 w 606580"/>
                    <a:gd name="connsiteY37" fmla="*/ 446322 h 605663"/>
                    <a:gd name="connsiteX38" fmla="*/ 35561 w 606580"/>
                    <a:gd name="connsiteY38" fmla="*/ 446322 h 605663"/>
                    <a:gd name="connsiteX39" fmla="*/ 35561 w 606580"/>
                    <a:gd name="connsiteY39" fmla="*/ 72580 h 605663"/>
                    <a:gd name="connsiteX40" fmla="*/ 0 w 606580"/>
                    <a:gd name="connsiteY40" fmla="*/ 72580 h 605663"/>
                    <a:gd name="connsiteX41" fmla="*/ 0 w 606580"/>
                    <a:gd name="connsiteY41" fmla="*/ 34668 h 605663"/>
                    <a:gd name="connsiteX42" fmla="*/ 263597 w 606580"/>
                    <a:gd name="connsiteY42" fmla="*/ 34668 h 605663"/>
                    <a:gd name="connsiteX43" fmla="*/ 303336 w 606580"/>
                    <a:gd name="connsiteY43" fmla="*/ 0 h 60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06580" h="605663">
                      <a:moveTo>
                        <a:pt x="221073" y="484141"/>
                      </a:moveTo>
                      <a:lnTo>
                        <a:pt x="209002" y="517326"/>
                      </a:lnTo>
                      <a:lnTo>
                        <a:pt x="397671" y="517326"/>
                      </a:lnTo>
                      <a:lnTo>
                        <a:pt x="385507" y="484141"/>
                      </a:lnTo>
                      <a:close/>
                      <a:moveTo>
                        <a:pt x="391497" y="285437"/>
                      </a:moveTo>
                      <a:lnTo>
                        <a:pt x="471730" y="285437"/>
                      </a:lnTo>
                      <a:lnTo>
                        <a:pt x="471730" y="364964"/>
                      </a:lnTo>
                      <a:lnTo>
                        <a:pt x="391497" y="364964"/>
                      </a:lnTo>
                      <a:close/>
                      <a:moveTo>
                        <a:pt x="134921" y="245638"/>
                      </a:moveTo>
                      <a:lnTo>
                        <a:pt x="215154" y="245638"/>
                      </a:lnTo>
                      <a:lnTo>
                        <a:pt x="215154" y="364964"/>
                      </a:lnTo>
                      <a:lnTo>
                        <a:pt x="134921" y="364964"/>
                      </a:lnTo>
                      <a:close/>
                      <a:moveTo>
                        <a:pt x="263209" y="152774"/>
                      </a:moveTo>
                      <a:lnTo>
                        <a:pt x="343442" y="152774"/>
                      </a:lnTo>
                      <a:lnTo>
                        <a:pt x="343442" y="364964"/>
                      </a:lnTo>
                      <a:lnTo>
                        <a:pt x="263209" y="364964"/>
                      </a:lnTo>
                      <a:close/>
                      <a:moveTo>
                        <a:pt x="73443" y="72580"/>
                      </a:moveTo>
                      <a:lnTo>
                        <a:pt x="73443" y="446322"/>
                      </a:lnTo>
                      <a:lnTo>
                        <a:pt x="533137" y="446322"/>
                      </a:lnTo>
                      <a:lnTo>
                        <a:pt x="533137" y="72580"/>
                      </a:lnTo>
                      <a:close/>
                      <a:moveTo>
                        <a:pt x="303336" y="0"/>
                      </a:moveTo>
                      <a:cubicBezTo>
                        <a:pt x="323577" y="0"/>
                        <a:pt x="340290" y="15202"/>
                        <a:pt x="343076" y="34668"/>
                      </a:cubicBezTo>
                      <a:lnTo>
                        <a:pt x="606580" y="34668"/>
                      </a:lnTo>
                      <a:lnTo>
                        <a:pt x="606580" y="72580"/>
                      </a:lnTo>
                      <a:lnTo>
                        <a:pt x="571112" y="72580"/>
                      </a:lnTo>
                      <a:lnTo>
                        <a:pt x="571112" y="446322"/>
                      </a:lnTo>
                      <a:lnTo>
                        <a:pt x="606580" y="446322"/>
                      </a:lnTo>
                      <a:lnTo>
                        <a:pt x="606580" y="484141"/>
                      </a:lnTo>
                      <a:lnTo>
                        <a:pt x="423483" y="484141"/>
                      </a:lnTo>
                      <a:lnTo>
                        <a:pt x="467864" y="605663"/>
                      </a:lnTo>
                      <a:lnTo>
                        <a:pt x="429982" y="605663"/>
                      </a:lnTo>
                      <a:lnTo>
                        <a:pt x="411505" y="555145"/>
                      </a:lnTo>
                      <a:lnTo>
                        <a:pt x="195168" y="555145"/>
                      </a:lnTo>
                      <a:lnTo>
                        <a:pt x="176691" y="605663"/>
                      </a:lnTo>
                      <a:lnTo>
                        <a:pt x="138809" y="605663"/>
                      </a:lnTo>
                      <a:lnTo>
                        <a:pt x="183190" y="484141"/>
                      </a:lnTo>
                      <a:lnTo>
                        <a:pt x="0" y="484141"/>
                      </a:lnTo>
                      <a:lnTo>
                        <a:pt x="0" y="446322"/>
                      </a:lnTo>
                      <a:lnTo>
                        <a:pt x="35561" y="446322"/>
                      </a:lnTo>
                      <a:lnTo>
                        <a:pt x="35561" y="72580"/>
                      </a:lnTo>
                      <a:lnTo>
                        <a:pt x="0" y="72580"/>
                      </a:lnTo>
                      <a:lnTo>
                        <a:pt x="0" y="34668"/>
                      </a:lnTo>
                      <a:lnTo>
                        <a:pt x="263597" y="34668"/>
                      </a:lnTo>
                      <a:cubicBezTo>
                        <a:pt x="266290" y="15202"/>
                        <a:pt x="283095" y="0"/>
                        <a:pt x="303336" y="0"/>
                      </a:cubicBezTo>
                      <a:close/>
                    </a:path>
                  </a:pathLst>
                </a:custGeom>
                <a:solidFill>
                  <a:schemeClr val="bg1"/>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400"/>
                  <a:endParaRPr lang="zh-CN" altLang="en-US" sz="2000" b="1" dirty="0">
                    <a:solidFill>
                      <a:schemeClr val="bg1"/>
                    </a:solidFill>
                  </a:endParaRPr>
                </a:p>
              </p:txBody>
            </p:sp>
          </p:grpSp>
          <p:grpSp>
            <p:nvGrpSpPr>
              <p:cNvPr id="14" name="íşḻîďê"/>
              <p:cNvGrpSpPr/>
              <p:nvPr/>
            </p:nvGrpSpPr>
            <p:grpSpPr>
              <a:xfrm>
                <a:off x="1419565" y="3988987"/>
                <a:ext cx="3882487" cy="2318945"/>
                <a:chOff x="5264045" y="4135073"/>
                <a:chExt cx="3306476" cy="2318945"/>
              </a:xfrm>
            </p:grpSpPr>
            <p:sp>
              <p:nvSpPr>
                <p:cNvPr id="15" name="îŝļíḍé"/>
                <p:cNvSpPr/>
                <p:nvPr/>
              </p:nvSpPr>
              <p:spPr bwMode="auto">
                <a:xfrm>
                  <a:off x="5264045" y="4525568"/>
                  <a:ext cx="3306476" cy="1928450"/>
                </a:xfrm>
                <a:prstGeom prst="rect">
                  <a:avLst/>
                </a:prstGeom>
                <a:noFill/>
                <a:ln>
                  <a:noFill/>
                </a:ln>
              </p:spPr>
              <p:txBody>
                <a:bodyPr wrap="square" lIns="91440" tIns="45720" rIns="91440" bIns="45720" anchor="t"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50000"/>
                    </a:lnSpc>
                  </a:pPr>
                  <a:r>
                    <a:rPr lang="en-US" altLang="zh-CN" sz="1400" dirty="0"/>
                    <a:t>1</a:t>
                  </a:r>
                  <a:r>
                    <a:rPr lang="zh-CN" altLang="en-US" sz="1400" dirty="0"/>
                    <a:t>、深入阅读和理解文献内容，用精确、简练、专业的语言归纳出引用文献内容，尽量避免直接复制。</a:t>
                  </a:r>
                  <a:endParaRPr lang="en-US" altLang="zh-CN" sz="1400" dirty="0"/>
                </a:p>
                <a:p>
                  <a:pPr>
                    <a:lnSpc>
                      <a:spcPct val="150000"/>
                    </a:lnSpc>
                  </a:pPr>
                  <a:r>
                    <a:rPr lang="en-US" altLang="zh-CN" sz="1400" dirty="0"/>
                    <a:t>2</a:t>
                  </a:r>
                  <a:r>
                    <a:rPr lang="zh-CN" altLang="en-US" sz="1400" dirty="0"/>
                    <a:t>、利用各类词典和工具，在合理范围避免文字和字符上的重复。</a:t>
                  </a:r>
                  <a:endParaRPr lang="en-US" altLang="zh-CN" sz="1400" dirty="0"/>
                </a:p>
              </p:txBody>
            </p:sp>
            <p:sp>
              <p:nvSpPr>
                <p:cNvPr id="16" name="ïṥlïḓè"/>
                <p:cNvSpPr/>
                <p:nvPr/>
              </p:nvSpPr>
              <p:spPr>
                <a:xfrm>
                  <a:off x="5264047" y="4135073"/>
                  <a:ext cx="2601569" cy="390495"/>
                </a:xfrm>
                <a:prstGeom prst="rect">
                  <a:avLst/>
                </a:prstGeom>
                <a:noFill/>
                <a:ln w="3175"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b" anchorCtr="0" forceAA="0" compatLnSpc="1">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r>
                    <a:rPr lang="zh-CN" altLang="en-US" sz="1600" b="1" dirty="0">
                      <a:solidFill>
                        <a:schemeClr val="tx1"/>
                      </a:solidFill>
                    </a:rPr>
                    <a:t>正文文字重复</a:t>
                  </a:r>
                  <a:endParaRPr lang="id-ID" altLang="zh-CN" sz="1600" b="1" dirty="0">
                    <a:solidFill>
                      <a:schemeClr val="tx1"/>
                    </a:solidFill>
                  </a:endParaRPr>
                </a:p>
              </p:txBody>
            </p:sp>
          </p:grpSp>
        </p:grpSp>
        <p:cxnSp>
          <p:nvCxnSpPr>
            <p:cNvPr id="11" name="直接连接符 10"/>
            <p:cNvCxnSpPr/>
            <p:nvPr/>
          </p:nvCxnSpPr>
          <p:spPr>
            <a:xfrm>
              <a:off x="4349951" y="2788571"/>
              <a:ext cx="0" cy="2328599"/>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7829349" y="2788571"/>
              <a:ext cx="0" cy="2328599"/>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grpSp>
    </p:spTree>
    <p:custDataLst>
      <p:tags r:id="rId1"/>
    </p:custData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55320" y="-92075"/>
            <a:ext cx="10515600" cy="1325563"/>
          </a:xfrm>
        </p:spPr>
        <p:txBody>
          <a:bodyPr>
            <a:normAutofit/>
          </a:bodyPr>
          <a:lstStyle/>
          <a:p>
            <a:r>
              <a:rPr lang="en-US" altLang="zh-CN" sz="4000" dirty="0">
                <a:latin typeface="+mn-lt"/>
                <a:ea typeface="+mn-ea"/>
                <a:cs typeface="+mn-cs"/>
              </a:rPr>
              <a:t>4.2.1 </a:t>
            </a:r>
            <a:r>
              <a:rPr lang="zh-CN" altLang="en-US" sz="4000" dirty="0">
                <a:latin typeface="+mn-lt"/>
                <a:ea typeface="+mn-ea"/>
                <a:cs typeface="+mn-cs"/>
              </a:rPr>
              <a:t>参考文献</a:t>
            </a:r>
            <a:r>
              <a:rPr lang="zh-CN" altLang="en-US" sz="4000" dirty="0">
                <a:solidFill>
                  <a:srgbClr val="FF0000"/>
                </a:solidFill>
                <a:latin typeface="+mn-lt"/>
                <a:ea typeface="+mn-ea"/>
                <a:cs typeface="+mn-cs"/>
              </a:rPr>
              <a:t>标识失误</a:t>
            </a:r>
            <a:endParaRPr lang="zh-CN" altLang="en-US" sz="4000" dirty="0">
              <a:latin typeface="+mn-lt"/>
              <a:ea typeface="+mn-ea"/>
              <a:cs typeface="+mn-cs"/>
            </a:endParaRPr>
          </a:p>
        </p:txBody>
      </p:sp>
      <p:graphicFrame>
        <p:nvGraphicFramePr>
          <p:cNvPr id="5" name="图示 4"/>
          <p:cNvGraphicFramePr/>
          <p:nvPr>
            <p:extLst>
              <p:ext uri="{D42A27DB-BD31-4B8C-83A1-F6EECF244321}">
                <p14:modId xmlns:p14="http://schemas.microsoft.com/office/powerpoint/2010/main" val="1475957656"/>
              </p:ext>
            </p:extLst>
          </p:nvPr>
        </p:nvGraphicFramePr>
        <p:xfrm>
          <a:off x="138546" y="1607126"/>
          <a:ext cx="5938982" cy="44111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图示 5"/>
          <p:cNvGraphicFramePr/>
          <p:nvPr>
            <p:extLst>
              <p:ext uri="{D42A27DB-BD31-4B8C-83A1-F6EECF244321}">
                <p14:modId xmlns:p14="http://schemas.microsoft.com/office/powerpoint/2010/main" val="3553085168"/>
              </p:ext>
            </p:extLst>
          </p:nvPr>
        </p:nvGraphicFramePr>
        <p:xfrm>
          <a:off x="5440219" y="1607126"/>
          <a:ext cx="6899563" cy="441113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64708187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56188" y="-93039"/>
            <a:ext cx="10515600" cy="1325563"/>
          </a:xfrm>
        </p:spPr>
        <p:txBody>
          <a:bodyPr>
            <a:normAutofit/>
          </a:bodyPr>
          <a:lstStyle/>
          <a:p>
            <a:r>
              <a:rPr lang="zh-CN" altLang="en-US" sz="4400" dirty="0">
                <a:latin typeface="微软雅黑" panose="020B0503020204020204" pitchFamily="34" charset="-122"/>
                <a:ea typeface="微软雅黑" panose="020B0503020204020204" pitchFamily="34" charset="-122"/>
              </a:rPr>
              <a:t>哪些是“引用标识错误”？</a:t>
            </a:r>
          </a:p>
        </p:txBody>
      </p:sp>
      <p:sp>
        <p:nvSpPr>
          <p:cNvPr id="5" name="矩形 4"/>
          <p:cNvSpPr/>
          <p:nvPr/>
        </p:nvSpPr>
        <p:spPr>
          <a:xfrm>
            <a:off x="365166" y="5664490"/>
            <a:ext cx="8728363" cy="923330"/>
          </a:xfrm>
          <a:prstGeom prst="rect">
            <a:avLst/>
          </a:prstGeom>
        </p:spPr>
        <p:txBody>
          <a:bodyPr wrap="square">
            <a:spAutoFit/>
          </a:bodyPr>
          <a:lstStyle/>
          <a:p>
            <a:r>
              <a:rPr lang="zh-CN" altLang="en-US" dirty="0"/>
              <a:t>截图文参见：</a:t>
            </a:r>
            <a:r>
              <a:rPr lang="en-US" altLang="zh-CN" dirty="0">
                <a:hlinkClick r:id="rId2"/>
              </a:rPr>
              <a:t>https://baijiahao.baidu.com/s?id=1702236042993025174&amp;wfr=spider&amp;for=pc</a:t>
            </a:r>
            <a:endParaRPr lang="en-US" altLang="zh-CN" dirty="0"/>
          </a:p>
          <a:p>
            <a:endParaRPr lang="zh-CN" altLang="en-US" dirty="0"/>
          </a:p>
        </p:txBody>
      </p:sp>
      <p:pic>
        <p:nvPicPr>
          <p:cNvPr id="7" name="图片 6"/>
          <p:cNvPicPr>
            <a:picLocks noChangeAspect="1"/>
          </p:cNvPicPr>
          <p:nvPr/>
        </p:nvPicPr>
        <p:blipFill>
          <a:blip r:embed="rId3"/>
          <a:stretch>
            <a:fillRect/>
          </a:stretch>
        </p:blipFill>
        <p:spPr>
          <a:xfrm>
            <a:off x="77997" y="1143531"/>
            <a:ext cx="5735991" cy="4052101"/>
          </a:xfrm>
          <a:prstGeom prst="rect">
            <a:avLst/>
          </a:prstGeom>
        </p:spPr>
      </p:pic>
      <p:pic>
        <p:nvPicPr>
          <p:cNvPr id="8" name="图片 7"/>
          <p:cNvPicPr>
            <a:picLocks noChangeAspect="1"/>
          </p:cNvPicPr>
          <p:nvPr/>
        </p:nvPicPr>
        <p:blipFill>
          <a:blip r:embed="rId4"/>
          <a:stretch>
            <a:fillRect/>
          </a:stretch>
        </p:blipFill>
        <p:spPr>
          <a:xfrm>
            <a:off x="5995059" y="1143531"/>
            <a:ext cx="6196941" cy="2458431"/>
          </a:xfrm>
          <a:prstGeom prst="rect">
            <a:avLst/>
          </a:prstGeom>
        </p:spPr>
      </p:pic>
      <p:sp>
        <p:nvSpPr>
          <p:cNvPr id="9" name="iṣ1îḍé"/>
          <p:cNvSpPr txBox="1"/>
          <p:nvPr/>
        </p:nvSpPr>
        <p:spPr>
          <a:xfrm>
            <a:off x="6131461" y="3853624"/>
            <a:ext cx="4300247" cy="1338828"/>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nSpc>
                <a:spcPct val="150000"/>
              </a:lnSpc>
            </a:pPr>
            <a:r>
              <a:rPr lang="zh-CN" altLang="en-US" b="1" dirty="0">
                <a:solidFill>
                  <a:srgbClr val="0523FF"/>
                </a:solidFill>
              </a:rPr>
              <a:t>    解决办法：</a:t>
            </a:r>
            <a:endParaRPr lang="en-US" altLang="zh-CN" b="1" dirty="0">
              <a:solidFill>
                <a:srgbClr val="0523FF"/>
              </a:solidFill>
            </a:endParaRPr>
          </a:p>
          <a:p>
            <a:pPr>
              <a:lnSpc>
                <a:spcPct val="150000"/>
              </a:lnSpc>
            </a:pPr>
            <a:r>
              <a:rPr lang="en-US" altLang="zh-CN" dirty="0"/>
              <a:t>     </a:t>
            </a:r>
            <a:r>
              <a:rPr lang="zh-CN" altLang="en-US" dirty="0"/>
              <a:t>利用文献管理软件保证格式，针对实际情况因情而宜。</a:t>
            </a:r>
            <a:endParaRPr lang="en-US" altLang="zh-CN" sz="1000" dirty="0"/>
          </a:p>
        </p:txBody>
      </p:sp>
    </p:spTree>
    <p:extLst>
      <p:ext uri="{BB962C8B-B14F-4D97-AF65-F5344CB8AC3E}">
        <p14:creationId xmlns:p14="http://schemas.microsoft.com/office/powerpoint/2010/main" val="47656311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38908" y="0"/>
            <a:ext cx="10990349" cy="1325563"/>
          </a:xfrm>
        </p:spPr>
        <p:txBody>
          <a:bodyPr/>
          <a:lstStyle/>
          <a:p>
            <a:r>
              <a:rPr lang="zh-CN" altLang="en-US" dirty="0"/>
              <a:t>解决办法：用</a:t>
            </a:r>
            <a:r>
              <a:rPr lang="zh-CN" altLang="en-US" sz="3600" dirty="0">
                <a:solidFill>
                  <a:srgbClr val="FF0000"/>
                </a:solidFill>
              </a:rPr>
              <a:t>文献管理软件</a:t>
            </a:r>
            <a:r>
              <a:rPr lang="zh-CN" altLang="en-US" dirty="0"/>
              <a:t>自动生成参考文献</a:t>
            </a:r>
          </a:p>
        </p:txBody>
      </p:sp>
      <p:graphicFrame>
        <p:nvGraphicFramePr>
          <p:cNvPr id="3" name="图示 2"/>
          <p:cNvGraphicFramePr/>
          <p:nvPr>
            <p:extLst>
              <p:ext uri="{D42A27DB-BD31-4B8C-83A1-F6EECF244321}">
                <p14:modId xmlns:p14="http://schemas.microsoft.com/office/powerpoint/2010/main" val="3409997340"/>
              </p:ext>
            </p:extLst>
          </p:nvPr>
        </p:nvGraphicFramePr>
        <p:xfrm>
          <a:off x="738909" y="1172248"/>
          <a:ext cx="10039927"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4155967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994936" y="1173560"/>
            <a:ext cx="10452042" cy="4915935"/>
            <a:chOff x="994936" y="1173560"/>
            <a:chExt cx="10452042" cy="4915935"/>
          </a:xfrm>
        </p:grpSpPr>
        <p:sp>
          <p:nvSpPr>
            <p:cNvPr id="4" name="isľîḓé">
              <a:extLst>
                <a:ext uri="{FF2B5EF4-FFF2-40B4-BE49-F238E27FC236}">
                  <a16:creationId xmlns:a16="http://schemas.microsoft.com/office/drawing/2014/main" id="{51B67200-56AE-8D37-6C12-BF48A0C0223C}"/>
                </a:ext>
              </a:extLst>
            </p:cNvPr>
            <p:cNvSpPr/>
            <p:nvPr/>
          </p:nvSpPr>
          <p:spPr>
            <a:xfrm>
              <a:off x="3259563" y="1173560"/>
              <a:ext cx="6341947" cy="734067"/>
            </a:xfrm>
            <a:prstGeom prst="rect">
              <a:avLst/>
            </a:prstGeom>
          </p:spPr>
          <p:txBody>
            <a:bodyPr anchor="b" anchorCtr="0">
              <a:noAutofit/>
            </a:bodyPr>
            <a:lstStyle/>
            <a:p>
              <a:pPr algn="ctr">
                <a:buSzPct val="25000"/>
              </a:pPr>
              <a:r>
                <a:rPr lang="zh-CN" altLang="en-US" sz="3200" b="1" dirty="0"/>
                <a:t>文字重复率高的最根本原因有</a:t>
              </a:r>
              <a:r>
                <a:rPr lang="en-US" altLang="zh-CN" sz="3200" b="1" dirty="0"/>
                <a:t>3</a:t>
              </a:r>
              <a:r>
                <a:rPr lang="zh-CN" altLang="en-US" sz="3200" b="1" dirty="0"/>
                <a:t>类</a:t>
              </a:r>
              <a:endParaRPr lang="en-US" altLang="zh-CN" sz="3200" b="1" dirty="0">
                <a:solidFill>
                  <a:schemeClr val="accent1"/>
                </a:solidFill>
              </a:endParaRPr>
            </a:p>
          </p:txBody>
        </p:sp>
        <p:grpSp>
          <p:nvGrpSpPr>
            <p:cNvPr id="5" name="iṣ1îḑe">
              <a:extLst>
                <a:ext uri="{FF2B5EF4-FFF2-40B4-BE49-F238E27FC236}">
                  <a16:creationId xmlns:a16="http://schemas.microsoft.com/office/drawing/2014/main" id="{267735EB-3461-09FC-4619-70C480628904}"/>
                </a:ext>
              </a:extLst>
            </p:cNvPr>
            <p:cNvGrpSpPr/>
            <p:nvPr/>
          </p:nvGrpSpPr>
          <p:grpSpPr>
            <a:xfrm>
              <a:off x="994936" y="2489953"/>
              <a:ext cx="2264627" cy="3599542"/>
              <a:chOff x="660400" y="2534558"/>
              <a:chExt cx="2264627" cy="3599542"/>
            </a:xfrm>
          </p:grpSpPr>
          <p:grpSp>
            <p:nvGrpSpPr>
              <p:cNvPr id="24" name="íṣ1ide">
                <a:extLst>
                  <a:ext uri="{FF2B5EF4-FFF2-40B4-BE49-F238E27FC236}">
                    <a16:creationId xmlns:a16="http://schemas.microsoft.com/office/drawing/2014/main" id="{E3086BE4-71E8-78AF-295A-A6BFB4F08B43}"/>
                  </a:ext>
                </a:extLst>
              </p:cNvPr>
              <p:cNvGrpSpPr/>
              <p:nvPr/>
            </p:nvGrpSpPr>
            <p:grpSpPr>
              <a:xfrm>
                <a:off x="660400" y="2534558"/>
                <a:ext cx="2264627" cy="3599542"/>
                <a:chOff x="660400" y="2534558"/>
                <a:chExt cx="1905985" cy="3599542"/>
              </a:xfrm>
            </p:grpSpPr>
            <p:sp>
              <p:nvSpPr>
                <p:cNvPr id="26" name="íŝľîḋê">
                  <a:extLst>
                    <a:ext uri="{FF2B5EF4-FFF2-40B4-BE49-F238E27FC236}">
                      <a16:creationId xmlns:a16="http://schemas.microsoft.com/office/drawing/2014/main" id="{9399675D-4175-D655-8486-ADB51E274FC3}"/>
                    </a:ext>
                  </a:extLst>
                </p:cNvPr>
                <p:cNvSpPr/>
                <p:nvPr/>
              </p:nvSpPr>
              <p:spPr>
                <a:xfrm>
                  <a:off x="660400" y="2534558"/>
                  <a:ext cx="1905985" cy="3599542"/>
                </a:xfrm>
                <a:prstGeom prst="snip2DiagRect">
                  <a:avLst/>
                </a:prstGeom>
                <a:solidFill>
                  <a:schemeClr val="accent1">
                    <a:alpha val="15000"/>
                  </a:schemeClr>
                </a:solidFill>
                <a:ln w="12700" cap="flat">
                  <a:solidFill>
                    <a:schemeClr val="accent1"/>
                  </a:solidFill>
                  <a:prstDash val="solid"/>
                  <a:miter/>
                </a:ln>
                <a:effectLst/>
              </p:spPr>
              <p:txBody>
                <a:bodyPr rtlCol="0" anchor="ctr"/>
                <a:lstStyle/>
                <a:p>
                  <a:endParaRPr lang="zh-CN" altLang="en-US" sz="1200" dirty="0"/>
                </a:p>
              </p:txBody>
            </p:sp>
            <p:sp>
              <p:nvSpPr>
                <p:cNvPr id="27" name="îṣ1iďè">
                  <a:extLst>
                    <a:ext uri="{FF2B5EF4-FFF2-40B4-BE49-F238E27FC236}">
                      <a16:creationId xmlns:a16="http://schemas.microsoft.com/office/drawing/2014/main" id="{98ACCEDE-945B-9767-1501-34A0A3C1B8B9}"/>
                    </a:ext>
                  </a:extLst>
                </p:cNvPr>
                <p:cNvSpPr/>
                <p:nvPr/>
              </p:nvSpPr>
              <p:spPr>
                <a:xfrm>
                  <a:off x="792733" y="2783390"/>
                  <a:ext cx="1493091" cy="5258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b"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r>
                    <a:rPr kumimoji="1" lang="zh-CN" altLang="en-US" sz="2000" b="1" dirty="0">
                      <a:solidFill>
                        <a:schemeClr val="tx1"/>
                      </a:solidFill>
                    </a:rPr>
                    <a:t>抄袭过多</a:t>
                  </a:r>
                  <a:endParaRPr kumimoji="1" lang="en-US" altLang="zh-CN" sz="2000" b="1" dirty="0">
                    <a:solidFill>
                      <a:schemeClr val="tx1"/>
                    </a:solidFill>
                  </a:endParaRPr>
                </a:p>
              </p:txBody>
            </p:sp>
            <p:sp>
              <p:nvSpPr>
                <p:cNvPr id="28" name="íṥ1îde">
                  <a:extLst>
                    <a:ext uri="{FF2B5EF4-FFF2-40B4-BE49-F238E27FC236}">
                      <a16:creationId xmlns:a16="http://schemas.microsoft.com/office/drawing/2014/main" id="{856FCEE3-FF24-45BF-2AB1-AD1A1C3401DA}"/>
                    </a:ext>
                  </a:extLst>
                </p:cNvPr>
                <p:cNvSpPr/>
                <p:nvPr/>
              </p:nvSpPr>
              <p:spPr>
                <a:xfrm>
                  <a:off x="792734" y="3309277"/>
                  <a:ext cx="1616442" cy="13789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t"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nSpc>
                      <a:spcPct val="130000"/>
                    </a:lnSpc>
                  </a:pPr>
                  <a:r>
                    <a:rPr kumimoji="1" lang="zh-CN" altLang="en-US" sz="2000" b="1" dirty="0">
                      <a:solidFill>
                        <a:schemeClr val="tx1"/>
                      </a:solidFill>
                    </a:rPr>
                    <a:t>直接拷贝他人文献篇幅过大，造成重复。</a:t>
                  </a:r>
                  <a:endParaRPr kumimoji="1" lang="en-US" altLang="zh-CN" sz="2000" b="1" dirty="0">
                    <a:solidFill>
                      <a:schemeClr val="tx1"/>
                    </a:solidFill>
                  </a:endParaRPr>
                </a:p>
              </p:txBody>
            </p:sp>
          </p:grpSp>
          <p:sp>
            <p:nvSpPr>
              <p:cNvPr id="25" name="îSľîdè">
                <a:extLst>
                  <a:ext uri="{FF2B5EF4-FFF2-40B4-BE49-F238E27FC236}">
                    <a16:creationId xmlns:a16="http://schemas.microsoft.com/office/drawing/2014/main" id="{78CA68AF-E02C-D39D-8C4A-DFE9CFBC11BE}"/>
                  </a:ext>
                </a:extLst>
              </p:cNvPr>
              <p:cNvSpPr/>
              <p:nvPr/>
            </p:nvSpPr>
            <p:spPr>
              <a:xfrm>
                <a:off x="817634" y="5365922"/>
                <a:ext cx="282241" cy="343598"/>
              </a:xfrm>
              <a:custGeom>
                <a:avLst/>
                <a:gdLst>
                  <a:gd name="connsiteX0" fmla="*/ 284197 w 438150"/>
                  <a:gd name="connsiteY0" fmla="*/ 621 h 533400"/>
                  <a:gd name="connsiteX1" fmla="*/ 286102 w 438150"/>
                  <a:gd name="connsiteY1" fmla="*/ 621 h 533400"/>
                  <a:gd name="connsiteX2" fmla="*/ 286102 w 438150"/>
                  <a:gd name="connsiteY2" fmla="*/ 124446 h 533400"/>
                  <a:gd name="connsiteX3" fmla="*/ 286102 w 438150"/>
                  <a:gd name="connsiteY3" fmla="*/ 126351 h 533400"/>
                  <a:gd name="connsiteX4" fmla="*/ 314677 w 438150"/>
                  <a:gd name="connsiteY4" fmla="*/ 153021 h 533400"/>
                  <a:gd name="connsiteX5" fmla="*/ 314677 w 438150"/>
                  <a:gd name="connsiteY5" fmla="*/ 153021 h 533400"/>
                  <a:gd name="connsiteX6" fmla="*/ 438502 w 438150"/>
                  <a:gd name="connsiteY6" fmla="*/ 153021 h 533400"/>
                  <a:gd name="connsiteX7" fmla="*/ 438502 w 438150"/>
                  <a:gd name="connsiteY7" fmla="*/ 154926 h 533400"/>
                  <a:gd name="connsiteX8" fmla="*/ 438502 w 438150"/>
                  <a:gd name="connsiteY8" fmla="*/ 505446 h 533400"/>
                  <a:gd name="connsiteX9" fmla="*/ 409927 w 438150"/>
                  <a:gd name="connsiteY9" fmla="*/ 534021 h 533400"/>
                  <a:gd name="connsiteX10" fmla="*/ 28927 w 438150"/>
                  <a:gd name="connsiteY10" fmla="*/ 534021 h 533400"/>
                  <a:gd name="connsiteX11" fmla="*/ 352 w 438150"/>
                  <a:gd name="connsiteY11" fmla="*/ 505446 h 533400"/>
                  <a:gd name="connsiteX12" fmla="*/ 352 w 438150"/>
                  <a:gd name="connsiteY12" fmla="*/ 29196 h 533400"/>
                  <a:gd name="connsiteX13" fmla="*/ 28927 w 438150"/>
                  <a:gd name="connsiteY13" fmla="*/ 621 h 533400"/>
                  <a:gd name="connsiteX14" fmla="*/ 284197 w 438150"/>
                  <a:gd name="connsiteY14" fmla="*/ 621 h 533400"/>
                  <a:gd name="connsiteX15" fmla="*/ 248002 w 438150"/>
                  <a:gd name="connsiteY15" fmla="*/ 200646 h 533400"/>
                  <a:gd name="connsiteX16" fmla="*/ 152752 w 438150"/>
                  <a:gd name="connsiteY16" fmla="*/ 200646 h 533400"/>
                  <a:gd name="connsiteX17" fmla="*/ 152752 w 438150"/>
                  <a:gd name="connsiteY17" fmla="*/ 410196 h 533400"/>
                  <a:gd name="connsiteX18" fmla="*/ 171802 w 438150"/>
                  <a:gd name="connsiteY18" fmla="*/ 410196 h 533400"/>
                  <a:gd name="connsiteX19" fmla="*/ 171802 w 438150"/>
                  <a:gd name="connsiteY19" fmla="*/ 314946 h 533400"/>
                  <a:gd name="connsiteX20" fmla="*/ 248002 w 438150"/>
                  <a:gd name="connsiteY20" fmla="*/ 314946 h 533400"/>
                  <a:gd name="connsiteX21" fmla="*/ 249907 w 438150"/>
                  <a:gd name="connsiteY21" fmla="*/ 314946 h 533400"/>
                  <a:gd name="connsiteX22" fmla="*/ 305152 w 438150"/>
                  <a:gd name="connsiteY22" fmla="*/ 257796 h 533400"/>
                  <a:gd name="connsiteX23" fmla="*/ 248002 w 438150"/>
                  <a:gd name="connsiteY23" fmla="*/ 200646 h 533400"/>
                  <a:gd name="connsiteX24" fmla="*/ 248002 w 438150"/>
                  <a:gd name="connsiteY24" fmla="*/ 200646 h 533400"/>
                  <a:gd name="connsiteX25" fmla="*/ 248002 w 438150"/>
                  <a:gd name="connsiteY25" fmla="*/ 219696 h 533400"/>
                  <a:gd name="connsiteX26" fmla="*/ 286102 w 438150"/>
                  <a:gd name="connsiteY26" fmla="*/ 257796 h 533400"/>
                  <a:gd name="connsiteX27" fmla="*/ 248002 w 438150"/>
                  <a:gd name="connsiteY27" fmla="*/ 295896 h 533400"/>
                  <a:gd name="connsiteX28" fmla="*/ 248002 w 438150"/>
                  <a:gd name="connsiteY28" fmla="*/ 295896 h 533400"/>
                  <a:gd name="connsiteX29" fmla="*/ 171802 w 438150"/>
                  <a:gd name="connsiteY29" fmla="*/ 295896 h 533400"/>
                  <a:gd name="connsiteX30" fmla="*/ 171802 w 438150"/>
                  <a:gd name="connsiteY30" fmla="*/ 219696 h 533400"/>
                  <a:gd name="connsiteX31" fmla="*/ 248002 w 438150"/>
                  <a:gd name="connsiteY31" fmla="*/ 219696 h 533400"/>
                  <a:gd name="connsiteX32" fmla="*/ 428977 w 438150"/>
                  <a:gd name="connsiteY32" fmla="*/ 133971 h 533400"/>
                  <a:gd name="connsiteX33" fmla="*/ 314677 w 438150"/>
                  <a:gd name="connsiteY33" fmla="*/ 133971 h 533400"/>
                  <a:gd name="connsiteX34" fmla="*/ 313724 w 438150"/>
                  <a:gd name="connsiteY34" fmla="*/ 133971 h 533400"/>
                  <a:gd name="connsiteX35" fmla="*/ 305152 w 438150"/>
                  <a:gd name="connsiteY35" fmla="*/ 124446 h 533400"/>
                  <a:gd name="connsiteX36" fmla="*/ 305152 w 438150"/>
                  <a:gd name="connsiteY36" fmla="*/ 124446 h 533400"/>
                  <a:gd name="connsiteX37" fmla="*/ 305152 w 438150"/>
                  <a:gd name="connsiteY37" fmla="*/ 10146 h 533400"/>
                  <a:gd name="connsiteX38" fmla="*/ 428977 w 438150"/>
                  <a:gd name="connsiteY38" fmla="*/ 133971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38150" h="533400">
                    <a:moveTo>
                      <a:pt x="284197" y="621"/>
                    </a:moveTo>
                    <a:cubicBezTo>
                      <a:pt x="285149" y="621"/>
                      <a:pt x="286102" y="621"/>
                      <a:pt x="286102" y="621"/>
                    </a:cubicBezTo>
                    <a:lnTo>
                      <a:pt x="286102" y="124446"/>
                    </a:lnTo>
                    <a:lnTo>
                      <a:pt x="286102" y="126351"/>
                    </a:lnTo>
                    <a:cubicBezTo>
                      <a:pt x="287055" y="141591"/>
                      <a:pt x="299437" y="153021"/>
                      <a:pt x="314677" y="153021"/>
                    </a:cubicBezTo>
                    <a:lnTo>
                      <a:pt x="314677" y="153021"/>
                    </a:lnTo>
                    <a:lnTo>
                      <a:pt x="438502" y="153021"/>
                    </a:lnTo>
                    <a:cubicBezTo>
                      <a:pt x="438502" y="153974"/>
                      <a:pt x="438502" y="154926"/>
                      <a:pt x="438502" y="154926"/>
                    </a:cubicBezTo>
                    <a:lnTo>
                      <a:pt x="438502" y="505446"/>
                    </a:lnTo>
                    <a:cubicBezTo>
                      <a:pt x="438502" y="521639"/>
                      <a:pt x="426120" y="534021"/>
                      <a:pt x="409927" y="534021"/>
                    </a:cubicBezTo>
                    <a:lnTo>
                      <a:pt x="28927" y="534021"/>
                    </a:lnTo>
                    <a:cubicBezTo>
                      <a:pt x="12734" y="534021"/>
                      <a:pt x="352" y="521639"/>
                      <a:pt x="352" y="505446"/>
                    </a:cubicBezTo>
                    <a:lnTo>
                      <a:pt x="352" y="29196"/>
                    </a:lnTo>
                    <a:cubicBezTo>
                      <a:pt x="352" y="13004"/>
                      <a:pt x="12734" y="621"/>
                      <a:pt x="28927" y="621"/>
                    </a:cubicBezTo>
                    <a:lnTo>
                      <a:pt x="284197" y="621"/>
                    </a:lnTo>
                    <a:close/>
                    <a:moveTo>
                      <a:pt x="248002" y="200646"/>
                    </a:moveTo>
                    <a:lnTo>
                      <a:pt x="152752" y="200646"/>
                    </a:lnTo>
                    <a:lnTo>
                      <a:pt x="152752" y="410196"/>
                    </a:lnTo>
                    <a:lnTo>
                      <a:pt x="171802" y="410196"/>
                    </a:lnTo>
                    <a:lnTo>
                      <a:pt x="171802" y="314946"/>
                    </a:lnTo>
                    <a:lnTo>
                      <a:pt x="248002" y="314946"/>
                    </a:lnTo>
                    <a:lnTo>
                      <a:pt x="249907" y="314946"/>
                    </a:lnTo>
                    <a:cubicBezTo>
                      <a:pt x="280387" y="313994"/>
                      <a:pt x="305152" y="288276"/>
                      <a:pt x="305152" y="257796"/>
                    </a:cubicBezTo>
                    <a:cubicBezTo>
                      <a:pt x="305152" y="226364"/>
                      <a:pt x="279434" y="200646"/>
                      <a:pt x="248002" y="200646"/>
                    </a:cubicBezTo>
                    <a:lnTo>
                      <a:pt x="248002" y="200646"/>
                    </a:lnTo>
                    <a:close/>
                    <a:moveTo>
                      <a:pt x="248002" y="219696"/>
                    </a:moveTo>
                    <a:cubicBezTo>
                      <a:pt x="268957" y="219696"/>
                      <a:pt x="286102" y="236841"/>
                      <a:pt x="286102" y="257796"/>
                    </a:cubicBezTo>
                    <a:cubicBezTo>
                      <a:pt x="286102" y="278751"/>
                      <a:pt x="268957" y="295896"/>
                      <a:pt x="248002" y="295896"/>
                    </a:cubicBezTo>
                    <a:lnTo>
                      <a:pt x="248002" y="295896"/>
                    </a:lnTo>
                    <a:lnTo>
                      <a:pt x="171802" y="295896"/>
                    </a:lnTo>
                    <a:lnTo>
                      <a:pt x="171802" y="219696"/>
                    </a:lnTo>
                    <a:lnTo>
                      <a:pt x="248002" y="219696"/>
                    </a:lnTo>
                    <a:close/>
                    <a:moveTo>
                      <a:pt x="428977" y="133971"/>
                    </a:moveTo>
                    <a:lnTo>
                      <a:pt x="314677" y="133971"/>
                    </a:lnTo>
                    <a:lnTo>
                      <a:pt x="313724" y="133971"/>
                    </a:lnTo>
                    <a:cubicBezTo>
                      <a:pt x="308962" y="133019"/>
                      <a:pt x="305152" y="129209"/>
                      <a:pt x="305152" y="124446"/>
                    </a:cubicBezTo>
                    <a:lnTo>
                      <a:pt x="305152" y="124446"/>
                    </a:lnTo>
                    <a:lnTo>
                      <a:pt x="305152" y="10146"/>
                    </a:lnTo>
                    <a:lnTo>
                      <a:pt x="428977" y="133971"/>
                    </a:lnTo>
                    <a:close/>
                  </a:path>
                </a:pathLst>
              </a:custGeom>
              <a:gradFill>
                <a:gsLst>
                  <a:gs pos="0">
                    <a:schemeClr val="accent1">
                      <a:lumMod val="60000"/>
                      <a:lumOff val="40000"/>
                    </a:schemeClr>
                  </a:gs>
                  <a:gs pos="50000">
                    <a:schemeClr val="accent1"/>
                  </a:gs>
                </a:gsLst>
                <a:lin ang="2700000" scaled="0"/>
              </a:gradFill>
            </p:spPr>
            <p:txBody>
              <a:bodyPr wrap="none" lIns="108000" tIns="108000" rIns="108000" bIns="108000" rtlCol="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kumimoji="1" lang="zh-CN" altLang="en-US" b="1">
                  <a:solidFill>
                    <a:srgbClr val="FFFFFF"/>
                  </a:solidFill>
                </a:endParaRPr>
              </a:p>
            </p:txBody>
          </p:sp>
        </p:grpSp>
        <p:grpSp>
          <p:nvGrpSpPr>
            <p:cNvPr id="7" name="íṥḷíḍê">
              <a:extLst>
                <a:ext uri="{FF2B5EF4-FFF2-40B4-BE49-F238E27FC236}">
                  <a16:creationId xmlns:a16="http://schemas.microsoft.com/office/drawing/2014/main" id="{E3BC05C6-73A3-A275-F637-194F9BCE392D}"/>
                </a:ext>
              </a:extLst>
            </p:cNvPr>
            <p:cNvGrpSpPr/>
            <p:nvPr/>
          </p:nvGrpSpPr>
          <p:grpSpPr>
            <a:xfrm>
              <a:off x="5182441" y="2489953"/>
              <a:ext cx="2264627" cy="3599542"/>
              <a:chOff x="4512317" y="2534558"/>
              <a:chExt cx="2264627" cy="3599542"/>
            </a:xfrm>
          </p:grpSpPr>
          <p:grpSp>
            <p:nvGrpSpPr>
              <p:cNvPr id="14" name="íṧḻîdé">
                <a:extLst>
                  <a:ext uri="{FF2B5EF4-FFF2-40B4-BE49-F238E27FC236}">
                    <a16:creationId xmlns:a16="http://schemas.microsoft.com/office/drawing/2014/main" id="{123F9D59-8EDC-0C56-AD27-613D72E916FF}"/>
                  </a:ext>
                </a:extLst>
              </p:cNvPr>
              <p:cNvGrpSpPr/>
              <p:nvPr/>
            </p:nvGrpSpPr>
            <p:grpSpPr>
              <a:xfrm>
                <a:off x="4512317" y="2534558"/>
                <a:ext cx="2264627" cy="3599542"/>
                <a:chOff x="4512317" y="2534558"/>
                <a:chExt cx="2264627" cy="3599542"/>
              </a:xfrm>
            </p:grpSpPr>
            <p:sp>
              <p:nvSpPr>
                <p:cNvPr id="16" name="iš1íďe">
                  <a:extLst>
                    <a:ext uri="{FF2B5EF4-FFF2-40B4-BE49-F238E27FC236}">
                      <a16:creationId xmlns:a16="http://schemas.microsoft.com/office/drawing/2014/main" id="{5E6A76D2-6ED3-04EF-920A-B8D128CDD620}"/>
                    </a:ext>
                  </a:extLst>
                </p:cNvPr>
                <p:cNvSpPr/>
                <p:nvPr/>
              </p:nvSpPr>
              <p:spPr>
                <a:xfrm>
                  <a:off x="4512317" y="2534558"/>
                  <a:ext cx="2264627" cy="3599542"/>
                </a:xfrm>
                <a:prstGeom prst="snip2DiagRect">
                  <a:avLst/>
                </a:prstGeom>
                <a:solidFill>
                  <a:schemeClr val="accent3">
                    <a:alpha val="15000"/>
                  </a:schemeClr>
                </a:solidFill>
                <a:ln w="12700" cap="flat">
                  <a:solidFill>
                    <a:schemeClr val="accent3"/>
                  </a:solidFill>
                  <a:prstDash val="solid"/>
                  <a:miter/>
                </a:ln>
                <a:effectLst/>
              </p:spPr>
              <p:txBody>
                <a:bodyPr rtlCol="0" anchor="ctr"/>
                <a:lstStyle/>
                <a:p>
                  <a:endParaRPr lang="zh-CN" altLang="en-US" sz="1200"/>
                </a:p>
              </p:txBody>
            </p:sp>
            <p:sp>
              <p:nvSpPr>
                <p:cNvPr id="17" name="îşḻíďe">
                  <a:extLst>
                    <a:ext uri="{FF2B5EF4-FFF2-40B4-BE49-F238E27FC236}">
                      <a16:creationId xmlns:a16="http://schemas.microsoft.com/office/drawing/2014/main" id="{0E43E9B5-B508-EEF6-C53B-5F7825456C90}"/>
                    </a:ext>
                  </a:extLst>
                </p:cNvPr>
                <p:cNvSpPr/>
                <p:nvPr/>
              </p:nvSpPr>
              <p:spPr>
                <a:xfrm>
                  <a:off x="4561342" y="2783542"/>
                  <a:ext cx="2166575" cy="5258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b"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r>
                    <a:rPr kumimoji="1" lang="zh-CN" altLang="en-US" sz="2000" b="1" dirty="0">
                      <a:solidFill>
                        <a:schemeClr val="tx1"/>
                      </a:solidFill>
                    </a:rPr>
                    <a:t>引用格式错误</a:t>
                  </a:r>
                  <a:endParaRPr kumimoji="1" lang="en-US" altLang="zh-CN" sz="2000" b="1" dirty="0">
                    <a:solidFill>
                      <a:schemeClr val="tx1"/>
                    </a:solidFill>
                  </a:endParaRPr>
                </a:p>
              </p:txBody>
            </p:sp>
            <p:sp>
              <p:nvSpPr>
                <p:cNvPr id="18" name="iṧļïďê">
                  <a:extLst>
                    <a:ext uri="{FF2B5EF4-FFF2-40B4-BE49-F238E27FC236}">
                      <a16:creationId xmlns:a16="http://schemas.microsoft.com/office/drawing/2014/main" id="{C0AB92B1-7DF8-414A-CF38-AF6ADC95A364}"/>
                    </a:ext>
                  </a:extLst>
                </p:cNvPr>
                <p:cNvSpPr/>
                <p:nvPr/>
              </p:nvSpPr>
              <p:spPr>
                <a:xfrm>
                  <a:off x="4684328" y="3309276"/>
                  <a:ext cx="1920602" cy="18185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t"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nSpc>
                      <a:spcPct val="130000"/>
                    </a:lnSpc>
                  </a:pPr>
                  <a:r>
                    <a:rPr kumimoji="1" lang="zh-CN" altLang="en-US" sz="2000" b="1" dirty="0">
                      <a:solidFill>
                        <a:schemeClr val="tx1"/>
                      </a:solidFill>
                    </a:rPr>
                    <a:t>系统无法识别参考文献，把其当正文比对，导致重复率高。</a:t>
                  </a:r>
                  <a:endParaRPr kumimoji="1" lang="en-US" altLang="zh-CN" sz="2000" b="1" dirty="0">
                    <a:solidFill>
                      <a:schemeClr val="tx1"/>
                    </a:solidFill>
                  </a:endParaRPr>
                </a:p>
              </p:txBody>
            </p:sp>
          </p:grpSp>
          <p:sp>
            <p:nvSpPr>
              <p:cNvPr id="15" name="îŝļíḋè">
                <a:extLst>
                  <a:ext uri="{FF2B5EF4-FFF2-40B4-BE49-F238E27FC236}">
                    <a16:creationId xmlns:a16="http://schemas.microsoft.com/office/drawing/2014/main" id="{ED2A53E0-7958-7CF3-B468-0092C1EA6BB8}"/>
                  </a:ext>
                </a:extLst>
              </p:cNvPr>
              <p:cNvSpPr/>
              <p:nvPr/>
            </p:nvSpPr>
            <p:spPr>
              <a:xfrm>
                <a:off x="4758683" y="5578374"/>
                <a:ext cx="350239" cy="262679"/>
              </a:xfrm>
              <a:custGeom>
                <a:avLst/>
                <a:gdLst>
                  <a:gd name="connsiteX0" fmla="*/ 505433 w 533400"/>
                  <a:gd name="connsiteY0" fmla="*/ 621 h 400050"/>
                  <a:gd name="connsiteX1" fmla="*/ 534008 w 533400"/>
                  <a:gd name="connsiteY1" fmla="*/ 29196 h 400050"/>
                  <a:gd name="connsiteX2" fmla="*/ 534008 w 533400"/>
                  <a:gd name="connsiteY2" fmla="*/ 372096 h 400050"/>
                  <a:gd name="connsiteX3" fmla="*/ 505433 w 533400"/>
                  <a:gd name="connsiteY3" fmla="*/ 400671 h 400050"/>
                  <a:gd name="connsiteX4" fmla="*/ 29183 w 533400"/>
                  <a:gd name="connsiteY4" fmla="*/ 400671 h 400050"/>
                  <a:gd name="connsiteX5" fmla="*/ 608 w 533400"/>
                  <a:gd name="connsiteY5" fmla="*/ 372096 h 400050"/>
                  <a:gd name="connsiteX6" fmla="*/ 608 w 533400"/>
                  <a:gd name="connsiteY6" fmla="*/ 29196 h 400050"/>
                  <a:gd name="connsiteX7" fmla="*/ 29183 w 533400"/>
                  <a:gd name="connsiteY7" fmla="*/ 621 h 400050"/>
                  <a:gd name="connsiteX8" fmla="*/ 505433 w 533400"/>
                  <a:gd name="connsiteY8" fmla="*/ 621 h 400050"/>
                  <a:gd name="connsiteX9" fmla="*/ 391133 w 533400"/>
                  <a:gd name="connsiteY9" fmla="*/ 198741 h 400050"/>
                  <a:gd name="connsiteX10" fmla="*/ 351128 w 533400"/>
                  <a:gd name="connsiteY10" fmla="*/ 204456 h 400050"/>
                  <a:gd name="connsiteX11" fmla="*/ 351128 w 533400"/>
                  <a:gd name="connsiteY11" fmla="*/ 204456 h 400050"/>
                  <a:gd name="connsiteX12" fmla="*/ 267308 w 533400"/>
                  <a:gd name="connsiteY12" fmla="*/ 315899 h 400050"/>
                  <a:gd name="connsiteX13" fmla="*/ 264451 w 533400"/>
                  <a:gd name="connsiteY13" fmla="*/ 318756 h 400050"/>
                  <a:gd name="connsiteX14" fmla="*/ 224446 w 533400"/>
                  <a:gd name="connsiteY14" fmla="*/ 318756 h 400050"/>
                  <a:gd name="connsiteX15" fmla="*/ 224446 w 533400"/>
                  <a:gd name="connsiteY15" fmla="*/ 318756 h 400050"/>
                  <a:gd name="connsiteX16" fmla="*/ 162533 w 533400"/>
                  <a:gd name="connsiteY16" fmla="*/ 257796 h 400050"/>
                  <a:gd name="connsiteX17" fmla="*/ 160628 w 533400"/>
                  <a:gd name="connsiteY17" fmla="*/ 255891 h 400050"/>
                  <a:gd name="connsiteX18" fmla="*/ 120623 w 533400"/>
                  <a:gd name="connsiteY18" fmla="*/ 259701 h 400050"/>
                  <a:gd name="connsiteX19" fmla="*/ 120623 w 533400"/>
                  <a:gd name="connsiteY19" fmla="*/ 259701 h 400050"/>
                  <a:gd name="connsiteX20" fmla="*/ 32993 w 533400"/>
                  <a:gd name="connsiteY20" fmla="*/ 366381 h 400050"/>
                  <a:gd name="connsiteX21" fmla="*/ 31088 w 533400"/>
                  <a:gd name="connsiteY21" fmla="*/ 372096 h 400050"/>
                  <a:gd name="connsiteX22" fmla="*/ 40613 w 533400"/>
                  <a:gd name="connsiteY22" fmla="*/ 381621 h 400050"/>
                  <a:gd name="connsiteX23" fmla="*/ 40613 w 533400"/>
                  <a:gd name="connsiteY23" fmla="*/ 381621 h 400050"/>
                  <a:gd name="connsiteX24" fmla="*/ 497813 w 533400"/>
                  <a:gd name="connsiteY24" fmla="*/ 381621 h 400050"/>
                  <a:gd name="connsiteX25" fmla="*/ 503528 w 533400"/>
                  <a:gd name="connsiteY25" fmla="*/ 379716 h 400050"/>
                  <a:gd name="connsiteX26" fmla="*/ 506386 w 533400"/>
                  <a:gd name="connsiteY26" fmla="*/ 366381 h 400050"/>
                  <a:gd name="connsiteX27" fmla="*/ 506386 w 533400"/>
                  <a:gd name="connsiteY27" fmla="*/ 366381 h 400050"/>
                  <a:gd name="connsiteX28" fmla="*/ 398753 w 533400"/>
                  <a:gd name="connsiteY28" fmla="*/ 205409 h 400050"/>
                  <a:gd name="connsiteX29" fmla="*/ 391133 w 533400"/>
                  <a:gd name="connsiteY29" fmla="*/ 198741 h 400050"/>
                  <a:gd name="connsiteX30" fmla="*/ 95858 w 533400"/>
                  <a:gd name="connsiteY30" fmla="*/ 57771 h 400050"/>
                  <a:gd name="connsiteX31" fmla="*/ 57758 w 533400"/>
                  <a:gd name="connsiteY31" fmla="*/ 95871 h 400050"/>
                  <a:gd name="connsiteX32" fmla="*/ 95858 w 533400"/>
                  <a:gd name="connsiteY32" fmla="*/ 133971 h 400050"/>
                  <a:gd name="connsiteX33" fmla="*/ 133958 w 533400"/>
                  <a:gd name="connsiteY33" fmla="*/ 95871 h 400050"/>
                  <a:gd name="connsiteX34" fmla="*/ 95858 w 533400"/>
                  <a:gd name="connsiteY34" fmla="*/ 57771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33400" h="400050">
                    <a:moveTo>
                      <a:pt x="505433" y="621"/>
                    </a:moveTo>
                    <a:cubicBezTo>
                      <a:pt x="521626" y="621"/>
                      <a:pt x="534008" y="13004"/>
                      <a:pt x="534008" y="29196"/>
                    </a:cubicBezTo>
                    <a:lnTo>
                      <a:pt x="534008" y="372096"/>
                    </a:lnTo>
                    <a:cubicBezTo>
                      <a:pt x="534008" y="388289"/>
                      <a:pt x="521626" y="400671"/>
                      <a:pt x="505433" y="400671"/>
                    </a:cubicBezTo>
                    <a:lnTo>
                      <a:pt x="29183" y="400671"/>
                    </a:lnTo>
                    <a:cubicBezTo>
                      <a:pt x="12990" y="400671"/>
                      <a:pt x="608" y="388289"/>
                      <a:pt x="608" y="372096"/>
                    </a:cubicBezTo>
                    <a:lnTo>
                      <a:pt x="608" y="29196"/>
                    </a:lnTo>
                    <a:cubicBezTo>
                      <a:pt x="608" y="13004"/>
                      <a:pt x="12990" y="621"/>
                      <a:pt x="29183" y="621"/>
                    </a:cubicBezTo>
                    <a:lnTo>
                      <a:pt x="505433" y="621"/>
                    </a:lnTo>
                    <a:close/>
                    <a:moveTo>
                      <a:pt x="391133" y="198741"/>
                    </a:moveTo>
                    <a:cubicBezTo>
                      <a:pt x="378751" y="189216"/>
                      <a:pt x="360653" y="192074"/>
                      <a:pt x="351128" y="204456"/>
                    </a:cubicBezTo>
                    <a:lnTo>
                      <a:pt x="351128" y="204456"/>
                    </a:lnTo>
                    <a:lnTo>
                      <a:pt x="267308" y="315899"/>
                    </a:lnTo>
                    <a:cubicBezTo>
                      <a:pt x="266355" y="316851"/>
                      <a:pt x="265403" y="317804"/>
                      <a:pt x="264451" y="318756"/>
                    </a:cubicBezTo>
                    <a:cubicBezTo>
                      <a:pt x="253021" y="330186"/>
                      <a:pt x="234923" y="330186"/>
                      <a:pt x="224446" y="318756"/>
                    </a:cubicBezTo>
                    <a:lnTo>
                      <a:pt x="224446" y="318756"/>
                    </a:lnTo>
                    <a:lnTo>
                      <a:pt x="162533" y="257796"/>
                    </a:lnTo>
                    <a:cubicBezTo>
                      <a:pt x="161580" y="256844"/>
                      <a:pt x="161580" y="256844"/>
                      <a:pt x="160628" y="255891"/>
                    </a:cubicBezTo>
                    <a:cubicBezTo>
                      <a:pt x="148246" y="245414"/>
                      <a:pt x="130148" y="247319"/>
                      <a:pt x="120623" y="259701"/>
                    </a:cubicBezTo>
                    <a:lnTo>
                      <a:pt x="120623" y="259701"/>
                    </a:lnTo>
                    <a:lnTo>
                      <a:pt x="32993" y="366381"/>
                    </a:lnTo>
                    <a:cubicBezTo>
                      <a:pt x="32040" y="368286"/>
                      <a:pt x="31088" y="370191"/>
                      <a:pt x="31088" y="372096"/>
                    </a:cubicBezTo>
                    <a:cubicBezTo>
                      <a:pt x="31088" y="377811"/>
                      <a:pt x="34898" y="381621"/>
                      <a:pt x="40613" y="381621"/>
                    </a:cubicBezTo>
                    <a:lnTo>
                      <a:pt x="40613" y="381621"/>
                    </a:lnTo>
                    <a:lnTo>
                      <a:pt x="497813" y="381621"/>
                    </a:lnTo>
                    <a:cubicBezTo>
                      <a:pt x="499718" y="381621"/>
                      <a:pt x="501623" y="380669"/>
                      <a:pt x="503528" y="379716"/>
                    </a:cubicBezTo>
                    <a:cubicBezTo>
                      <a:pt x="508290" y="376859"/>
                      <a:pt x="509243" y="371144"/>
                      <a:pt x="506386" y="366381"/>
                    </a:cubicBezTo>
                    <a:lnTo>
                      <a:pt x="506386" y="366381"/>
                    </a:lnTo>
                    <a:lnTo>
                      <a:pt x="398753" y="205409"/>
                    </a:lnTo>
                    <a:cubicBezTo>
                      <a:pt x="395896" y="202551"/>
                      <a:pt x="393990" y="200646"/>
                      <a:pt x="391133" y="198741"/>
                    </a:cubicBezTo>
                    <a:close/>
                    <a:moveTo>
                      <a:pt x="95858" y="57771"/>
                    </a:moveTo>
                    <a:cubicBezTo>
                      <a:pt x="74903" y="57771"/>
                      <a:pt x="57758" y="74916"/>
                      <a:pt x="57758" y="95871"/>
                    </a:cubicBezTo>
                    <a:cubicBezTo>
                      <a:pt x="57758" y="116826"/>
                      <a:pt x="74903" y="133971"/>
                      <a:pt x="95858" y="133971"/>
                    </a:cubicBezTo>
                    <a:cubicBezTo>
                      <a:pt x="116813" y="133971"/>
                      <a:pt x="133958" y="116826"/>
                      <a:pt x="133958" y="95871"/>
                    </a:cubicBezTo>
                    <a:cubicBezTo>
                      <a:pt x="133958" y="74916"/>
                      <a:pt x="116813" y="57771"/>
                      <a:pt x="95858" y="57771"/>
                    </a:cubicBezTo>
                    <a:close/>
                  </a:path>
                </a:pathLst>
              </a:custGeom>
              <a:gradFill>
                <a:gsLst>
                  <a:gs pos="0">
                    <a:schemeClr val="accent3">
                      <a:lumMod val="60000"/>
                      <a:lumOff val="40000"/>
                    </a:schemeClr>
                  </a:gs>
                  <a:gs pos="50000">
                    <a:schemeClr val="accent3"/>
                  </a:gs>
                </a:gsLst>
                <a:lin ang="2700000" scaled="0"/>
              </a:gradFill>
            </p:spPr>
            <p:txBody>
              <a:bodyPr wrap="none" lIns="108000" tIns="108000" rIns="108000" bIns="108000" rtlCol="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kumimoji="1" lang="zh-CN" altLang="en-US" b="1">
                  <a:solidFill>
                    <a:srgbClr val="FFFFFF"/>
                  </a:solidFill>
                </a:endParaRPr>
              </a:p>
            </p:txBody>
          </p:sp>
        </p:grpSp>
        <p:grpSp>
          <p:nvGrpSpPr>
            <p:cNvPr id="8" name="íśļïḍe">
              <a:extLst>
                <a:ext uri="{FF2B5EF4-FFF2-40B4-BE49-F238E27FC236}">
                  <a16:creationId xmlns:a16="http://schemas.microsoft.com/office/drawing/2014/main" id="{75CAA9DC-13DB-C853-1BD5-D296839B10B0}"/>
                </a:ext>
              </a:extLst>
            </p:cNvPr>
            <p:cNvGrpSpPr/>
            <p:nvPr/>
          </p:nvGrpSpPr>
          <p:grpSpPr>
            <a:xfrm>
              <a:off x="9182351" y="2489953"/>
              <a:ext cx="2264627" cy="3599542"/>
              <a:chOff x="8024392" y="2534558"/>
              <a:chExt cx="2264627" cy="3599542"/>
            </a:xfrm>
          </p:grpSpPr>
          <p:grpSp>
            <p:nvGrpSpPr>
              <p:cNvPr id="9" name="iṩḷïḓé">
                <a:extLst>
                  <a:ext uri="{FF2B5EF4-FFF2-40B4-BE49-F238E27FC236}">
                    <a16:creationId xmlns:a16="http://schemas.microsoft.com/office/drawing/2014/main" id="{86B889EA-DBEB-65E7-C351-9C134FF4326B}"/>
                  </a:ext>
                </a:extLst>
              </p:cNvPr>
              <p:cNvGrpSpPr/>
              <p:nvPr/>
            </p:nvGrpSpPr>
            <p:grpSpPr>
              <a:xfrm>
                <a:off x="8024392" y="2534558"/>
                <a:ext cx="2264627" cy="3599542"/>
                <a:chOff x="8024392" y="2534558"/>
                <a:chExt cx="2264627" cy="3599542"/>
              </a:xfrm>
            </p:grpSpPr>
            <p:sp>
              <p:nvSpPr>
                <p:cNvPr id="11" name="iṩḷíḋê">
                  <a:extLst>
                    <a:ext uri="{FF2B5EF4-FFF2-40B4-BE49-F238E27FC236}">
                      <a16:creationId xmlns:a16="http://schemas.microsoft.com/office/drawing/2014/main" id="{4C06ABDA-3976-E7CE-EEEA-5AE718AA989B}"/>
                    </a:ext>
                  </a:extLst>
                </p:cNvPr>
                <p:cNvSpPr/>
                <p:nvPr/>
              </p:nvSpPr>
              <p:spPr>
                <a:xfrm>
                  <a:off x="8024392" y="2534558"/>
                  <a:ext cx="2264627" cy="3599542"/>
                </a:xfrm>
                <a:prstGeom prst="snip2DiagRect">
                  <a:avLst/>
                </a:prstGeom>
                <a:solidFill>
                  <a:schemeClr val="accent4">
                    <a:alpha val="15000"/>
                  </a:schemeClr>
                </a:solidFill>
                <a:ln w="12700" cap="flat">
                  <a:solidFill>
                    <a:schemeClr val="accent4"/>
                  </a:solidFill>
                  <a:prstDash val="solid"/>
                  <a:miter/>
                </a:ln>
                <a:effectLst/>
              </p:spPr>
              <p:txBody>
                <a:bodyPr rtlCol="0" anchor="ctr"/>
                <a:lstStyle/>
                <a:p>
                  <a:endParaRPr lang="zh-CN" altLang="en-US" sz="1200" dirty="0"/>
                </a:p>
              </p:txBody>
            </p:sp>
            <p:sp>
              <p:nvSpPr>
                <p:cNvPr id="12" name="íSļîḋé">
                  <a:extLst>
                    <a:ext uri="{FF2B5EF4-FFF2-40B4-BE49-F238E27FC236}">
                      <a16:creationId xmlns:a16="http://schemas.microsoft.com/office/drawing/2014/main" id="{1F44A8DC-FB01-9183-86BF-62F30480995C}"/>
                    </a:ext>
                  </a:extLst>
                </p:cNvPr>
                <p:cNvSpPr/>
                <p:nvPr/>
              </p:nvSpPr>
              <p:spPr>
                <a:xfrm>
                  <a:off x="8156725" y="2783390"/>
                  <a:ext cx="1774040" cy="5258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b"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r>
                    <a:rPr kumimoji="1" lang="zh-CN" altLang="en-US" sz="2000" b="1" dirty="0">
                      <a:solidFill>
                        <a:schemeClr val="tx1"/>
                      </a:solidFill>
                    </a:rPr>
                    <a:t>选错查重系统</a:t>
                  </a:r>
                  <a:endParaRPr kumimoji="1" lang="en-US" altLang="zh-CN" sz="2000" b="1" dirty="0">
                    <a:solidFill>
                      <a:schemeClr val="tx1"/>
                    </a:solidFill>
                  </a:endParaRPr>
                </a:p>
              </p:txBody>
            </p:sp>
            <p:sp>
              <p:nvSpPr>
                <p:cNvPr id="13" name="iṡḻïďè">
                  <a:extLst>
                    <a:ext uri="{FF2B5EF4-FFF2-40B4-BE49-F238E27FC236}">
                      <a16:creationId xmlns:a16="http://schemas.microsoft.com/office/drawing/2014/main" id="{EF5DBB63-3D5D-0309-4D68-A849B40F72A9}"/>
                    </a:ext>
                  </a:extLst>
                </p:cNvPr>
                <p:cNvSpPr/>
                <p:nvPr/>
              </p:nvSpPr>
              <p:spPr>
                <a:xfrm>
                  <a:off x="8156726" y="3309277"/>
                  <a:ext cx="1920602" cy="21791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t"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nSpc>
                      <a:spcPct val="130000"/>
                    </a:lnSpc>
                  </a:pPr>
                  <a:r>
                    <a:rPr kumimoji="1" lang="zh-CN" altLang="en-US" sz="2000" b="1" dirty="0">
                      <a:solidFill>
                        <a:schemeClr val="tx1"/>
                      </a:solidFill>
                    </a:rPr>
                    <a:t>不同的查重系统其数据源不同，同一篇文献的重复率也有差异。</a:t>
                  </a:r>
                  <a:endParaRPr kumimoji="1" lang="en-US" altLang="zh-CN" sz="2000" b="1" dirty="0">
                    <a:solidFill>
                      <a:schemeClr val="tx1"/>
                    </a:solidFill>
                  </a:endParaRPr>
                </a:p>
              </p:txBody>
            </p:sp>
          </p:grpSp>
          <p:sp>
            <p:nvSpPr>
              <p:cNvPr id="10" name="iṧļîḓé">
                <a:extLst>
                  <a:ext uri="{FF2B5EF4-FFF2-40B4-BE49-F238E27FC236}">
                    <a16:creationId xmlns:a16="http://schemas.microsoft.com/office/drawing/2014/main" id="{92A2AE74-A062-3DD4-6BC6-D4E2E51ABCAC}"/>
                  </a:ext>
                </a:extLst>
              </p:cNvPr>
              <p:cNvSpPr/>
              <p:nvPr/>
            </p:nvSpPr>
            <p:spPr>
              <a:xfrm>
                <a:off x="8248920" y="5538034"/>
                <a:ext cx="320085" cy="343359"/>
              </a:xfrm>
              <a:custGeom>
                <a:avLst/>
                <a:gdLst>
                  <a:gd name="connsiteX0" fmla="*/ 8356 w 487477"/>
                  <a:gd name="connsiteY0" fmla="*/ 512114 h 522922"/>
                  <a:gd name="connsiteX1" fmla="*/ 8356 w 487477"/>
                  <a:gd name="connsiteY1" fmla="*/ 512114 h 522922"/>
                  <a:gd name="connsiteX2" fmla="*/ 8356 w 487477"/>
                  <a:gd name="connsiteY2" fmla="*/ 512114 h 522922"/>
                  <a:gd name="connsiteX3" fmla="*/ 7404 w 487477"/>
                  <a:gd name="connsiteY3" fmla="*/ 511161 h 522922"/>
                  <a:gd name="connsiteX4" fmla="*/ 5499 w 487477"/>
                  <a:gd name="connsiteY4" fmla="*/ 508303 h 522922"/>
                  <a:gd name="connsiteX5" fmla="*/ 5499 w 487477"/>
                  <a:gd name="connsiteY5" fmla="*/ 508303 h 522922"/>
                  <a:gd name="connsiteX6" fmla="*/ 5499 w 487477"/>
                  <a:gd name="connsiteY6" fmla="*/ 507351 h 522922"/>
                  <a:gd name="connsiteX7" fmla="*/ 4546 w 487477"/>
                  <a:gd name="connsiteY7" fmla="*/ 505446 h 522922"/>
                  <a:gd name="connsiteX8" fmla="*/ 3593 w 487477"/>
                  <a:gd name="connsiteY8" fmla="*/ 503541 h 522922"/>
                  <a:gd name="connsiteX9" fmla="*/ 3593 w 487477"/>
                  <a:gd name="connsiteY9" fmla="*/ 503541 h 522922"/>
                  <a:gd name="connsiteX10" fmla="*/ 3593 w 487477"/>
                  <a:gd name="connsiteY10" fmla="*/ 503541 h 522922"/>
                  <a:gd name="connsiteX11" fmla="*/ 3593 w 487477"/>
                  <a:gd name="connsiteY11" fmla="*/ 503541 h 522922"/>
                  <a:gd name="connsiteX12" fmla="*/ 2641 w 487477"/>
                  <a:gd name="connsiteY12" fmla="*/ 501636 h 522922"/>
                  <a:gd name="connsiteX13" fmla="*/ 2641 w 487477"/>
                  <a:gd name="connsiteY13" fmla="*/ 500684 h 522922"/>
                  <a:gd name="connsiteX14" fmla="*/ 1689 w 487477"/>
                  <a:gd name="connsiteY14" fmla="*/ 498778 h 522922"/>
                  <a:gd name="connsiteX15" fmla="*/ 736 w 487477"/>
                  <a:gd name="connsiteY15" fmla="*/ 494968 h 522922"/>
                  <a:gd name="connsiteX16" fmla="*/ 736 w 487477"/>
                  <a:gd name="connsiteY16" fmla="*/ 492111 h 522922"/>
                  <a:gd name="connsiteX17" fmla="*/ 736 w 487477"/>
                  <a:gd name="connsiteY17" fmla="*/ 485443 h 522922"/>
                  <a:gd name="connsiteX18" fmla="*/ 5499 w 487477"/>
                  <a:gd name="connsiteY18" fmla="*/ 467346 h 522922"/>
                  <a:gd name="connsiteX19" fmla="*/ 155041 w 487477"/>
                  <a:gd name="connsiteY19" fmla="*/ 151116 h 522922"/>
                  <a:gd name="connsiteX20" fmla="*/ 158851 w 487477"/>
                  <a:gd name="connsiteY20" fmla="*/ 134924 h 522922"/>
                  <a:gd name="connsiteX21" fmla="*/ 158851 w 487477"/>
                  <a:gd name="connsiteY21" fmla="*/ 19671 h 522922"/>
                  <a:gd name="connsiteX22" fmla="*/ 120751 w 487477"/>
                  <a:gd name="connsiteY22" fmla="*/ 19671 h 522922"/>
                  <a:gd name="connsiteX23" fmla="*/ 120751 w 487477"/>
                  <a:gd name="connsiteY23" fmla="*/ 621 h 522922"/>
                  <a:gd name="connsiteX24" fmla="*/ 368401 w 487477"/>
                  <a:gd name="connsiteY24" fmla="*/ 621 h 522922"/>
                  <a:gd name="connsiteX25" fmla="*/ 368401 w 487477"/>
                  <a:gd name="connsiteY25" fmla="*/ 19671 h 522922"/>
                  <a:gd name="connsiteX26" fmla="*/ 330301 w 487477"/>
                  <a:gd name="connsiteY26" fmla="*/ 19671 h 522922"/>
                  <a:gd name="connsiteX27" fmla="*/ 330301 w 487477"/>
                  <a:gd name="connsiteY27" fmla="*/ 134924 h 522922"/>
                  <a:gd name="connsiteX28" fmla="*/ 334111 w 487477"/>
                  <a:gd name="connsiteY28" fmla="*/ 151116 h 522922"/>
                  <a:gd name="connsiteX29" fmla="*/ 483654 w 487477"/>
                  <a:gd name="connsiteY29" fmla="*/ 467346 h 522922"/>
                  <a:gd name="connsiteX30" fmla="*/ 485558 w 487477"/>
                  <a:gd name="connsiteY30" fmla="*/ 504493 h 522922"/>
                  <a:gd name="connsiteX31" fmla="*/ 485558 w 487477"/>
                  <a:gd name="connsiteY31" fmla="*/ 504493 h 522922"/>
                  <a:gd name="connsiteX32" fmla="*/ 484606 w 487477"/>
                  <a:gd name="connsiteY32" fmla="*/ 506399 h 522922"/>
                  <a:gd name="connsiteX33" fmla="*/ 459841 w 487477"/>
                  <a:gd name="connsiteY33" fmla="*/ 523543 h 522922"/>
                  <a:gd name="connsiteX34" fmla="*/ 457936 w 487477"/>
                  <a:gd name="connsiteY34" fmla="*/ 523543 h 522922"/>
                  <a:gd name="connsiteX35" fmla="*/ 32168 w 487477"/>
                  <a:gd name="connsiteY35" fmla="*/ 523543 h 522922"/>
                  <a:gd name="connsiteX36" fmla="*/ 30264 w 487477"/>
                  <a:gd name="connsiteY36" fmla="*/ 523543 h 522922"/>
                  <a:gd name="connsiteX37" fmla="*/ 27406 w 487477"/>
                  <a:gd name="connsiteY37" fmla="*/ 523543 h 522922"/>
                  <a:gd name="connsiteX38" fmla="*/ 23596 w 487477"/>
                  <a:gd name="connsiteY38" fmla="*/ 522591 h 522922"/>
                  <a:gd name="connsiteX39" fmla="*/ 23596 w 487477"/>
                  <a:gd name="connsiteY39" fmla="*/ 522591 h 522922"/>
                  <a:gd name="connsiteX40" fmla="*/ 17881 w 487477"/>
                  <a:gd name="connsiteY40" fmla="*/ 520686 h 522922"/>
                  <a:gd name="connsiteX41" fmla="*/ 15976 w 487477"/>
                  <a:gd name="connsiteY41" fmla="*/ 519734 h 522922"/>
                  <a:gd name="connsiteX42" fmla="*/ 15024 w 487477"/>
                  <a:gd name="connsiteY42" fmla="*/ 518781 h 522922"/>
                  <a:gd name="connsiteX43" fmla="*/ 10261 w 487477"/>
                  <a:gd name="connsiteY43" fmla="*/ 514971 h 522922"/>
                  <a:gd name="connsiteX44" fmla="*/ 8356 w 487477"/>
                  <a:gd name="connsiteY44" fmla="*/ 512114 h 522922"/>
                  <a:gd name="connsiteX45" fmla="*/ 8356 w 487477"/>
                  <a:gd name="connsiteY45" fmla="*/ 512114 h 522922"/>
                  <a:gd name="connsiteX46" fmla="*/ 255054 w 487477"/>
                  <a:gd name="connsiteY46" fmla="*/ 402576 h 522922"/>
                  <a:gd name="connsiteX47" fmla="*/ 252196 w 487477"/>
                  <a:gd name="connsiteY47" fmla="*/ 404481 h 522922"/>
                  <a:gd name="connsiteX48" fmla="*/ 246481 w 487477"/>
                  <a:gd name="connsiteY48" fmla="*/ 408291 h 522922"/>
                  <a:gd name="connsiteX49" fmla="*/ 55029 w 487477"/>
                  <a:gd name="connsiteY49" fmla="*/ 414959 h 522922"/>
                  <a:gd name="connsiteX50" fmla="*/ 51218 w 487477"/>
                  <a:gd name="connsiteY50" fmla="*/ 413053 h 522922"/>
                  <a:gd name="connsiteX51" fmla="*/ 22643 w 487477"/>
                  <a:gd name="connsiteY51" fmla="*/ 474014 h 522922"/>
                  <a:gd name="connsiteX52" fmla="*/ 21691 w 487477"/>
                  <a:gd name="connsiteY52" fmla="*/ 475918 h 522922"/>
                  <a:gd name="connsiteX53" fmla="*/ 21691 w 487477"/>
                  <a:gd name="connsiteY53" fmla="*/ 495921 h 522922"/>
                  <a:gd name="connsiteX54" fmla="*/ 29311 w 487477"/>
                  <a:gd name="connsiteY54" fmla="*/ 502589 h 522922"/>
                  <a:gd name="connsiteX55" fmla="*/ 30264 w 487477"/>
                  <a:gd name="connsiteY55" fmla="*/ 502589 h 522922"/>
                  <a:gd name="connsiteX56" fmla="*/ 31216 w 487477"/>
                  <a:gd name="connsiteY56" fmla="*/ 502589 h 522922"/>
                  <a:gd name="connsiteX57" fmla="*/ 456983 w 487477"/>
                  <a:gd name="connsiteY57" fmla="*/ 502589 h 522922"/>
                  <a:gd name="connsiteX58" fmla="*/ 457936 w 487477"/>
                  <a:gd name="connsiteY58" fmla="*/ 502589 h 522922"/>
                  <a:gd name="connsiteX59" fmla="*/ 466508 w 487477"/>
                  <a:gd name="connsiteY59" fmla="*/ 495921 h 522922"/>
                  <a:gd name="connsiteX60" fmla="*/ 467461 w 487477"/>
                  <a:gd name="connsiteY60" fmla="*/ 477824 h 522922"/>
                  <a:gd name="connsiteX61" fmla="*/ 466508 w 487477"/>
                  <a:gd name="connsiteY61" fmla="*/ 475918 h 522922"/>
                  <a:gd name="connsiteX62" fmla="*/ 465556 w 487477"/>
                  <a:gd name="connsiteY62" fmla="*/ 474014 h 522922"/>
                  <a:gd name="connsiteX63" fmla="*/ 423646 w 487477"/>
                  <a:gd name="connsiteY63" fmla="*/ 385431 h 522922"/>
                  <a:gd name="connsiteX64" fmla="*/ 255054 w 487477"/>
                  <a:gd name="connsiteY64" fmla="*/ 402576 h 522922"/>
                  <a:gd name="connsiteX65" fmla="*/ 305536 w 487477"/>
                  <a:gd name="connsiteY65" fmla="*/ 255891 h 522922"/>
                  <a:gd name="connsiteX66" fmla="*/ 272199 w 487477"/>
                  <a:gd name="connsiteY66" fmla="*/ 289228 h 522922"/>
                  <a:gd name="connsiteX67" fmla="*/ 305536 w 487477"/>
                  <a:gd name="connsiteY67" fmla="*/ 322566 h 522922"/>
                  <a:gd name="connsiteX68" fmla="*/ 338874 w 487477"/>
                  <a:gd name="connsiteY68" fmla="*/ 289228 h 522922"/>
                  <a:gd name="connsiteX69" fmla="*/ 305536 w 487477"/>
                  <a:gd name="connsiteY69" fmla="*/ 255891 h 52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87477" h="522922">
                    <a:moveTo>
                      <a:pt x="8356" y="512114"/>
                    </a:moveTo>
                    <a:lnTo>
                      <a:pt x="8356" y="512114"/>
                    </a:lnTo>
                    <a:lnTo>
                      <a:pt x="8356" y="512114"/>
                    </a:lnTo>
                    <a:lnTo>
                      <a:pt x="7404" y="511161"/>
                    </a:lnTo>
                    <a:cubicBezTo>
                      <a:pt x="6451" y="510209"/>
                      <a:pt x="6451" y="509256"/>
                      <a:pt x="5499" y="508303"/>
                    </a:cubicBezTo>
                    <a:lnTo>
                      <a:pt x="5499" y="508303"/>
                    </a:lnTo>
                    <a:lnTo>
                      <a:pt x="5499" y="507351"/>
                    </a:lnTo>
                    <a:lnTo>
                      <a:pt x="4546" y="505446"/>
                    </a:lnTo>
                    <a:lnTo>
                      <a:pt x="3593" y="503541"/>
                    </a:lnTo>
                    <a:lnTo>
                      <a:pt x="3593" y="503541"/>
                    </a:lnTo>
                    <a:lnTo>
                      <a:pt x="3593" y="503541"/>
                    </a:lnTo>
                    <a:lnTo>
                      <a:pt x="3593" y="503541"/>
                    </a:lnTo>
                    <a:lnTo>
                      <a:pt x="2641" y="501636"/>
                    </a:lnTo>
                    <a:cubicBezTo>
                      <a:pt x="2641" y="501636"/>
                      <a:pt x="2641" y="500684"/>
                      <a:pt x="2641" y="500684"/>
                    </a:cubicBezTo>
                    <a:cubicBezTo>
                      <a:pt x="2641" y="499731"/>
                      <a:pt x="2641" y="499731"/>
                      <a:pt x="1689" y="498778"/>
                    </a:cubicBezTo>
                    <a:cubicBezTo>
                      <a:pt x="1689" y="497826"/>
                      <a:pt x="736" y="495921"/>
                      <a:pt x="736" y="494968"/>
                    </a:cubicBezTo>
                    <a:lnTo>
                      <a:pt x="736" y="492111"/>
                    </a:lnTo>
                    <a:cubicBezTo>
                      <a:pt x="736" y="490206"/>
                      <a:pt x="736" y="487349"/>
                      <a:pt x="736" y="485443"/>
                    </a:cubicBezTo>
                    <a:cubicBezTo>
                      <a:pt x="736" y="478776"/>
                      <a:pt x="2641" y="473061"/>
                      <a:pt x="5499" y="467346"/>
                    </a:cubicBezTo>
                    <a:lnTo>
                      <a:pt x="155041" y="151116"/>
                    </a:lnTo>
                    <a:cubicBezTo>
                      <a:pt x="157899" y="146353"/>
                      <a:pt x="158851" y="140639"/>
                      <a:pt x="158851" y="134924"/>
                    </a:cubicBezTo>
                    <a:lnTo>
                      <a:pt x="158851" y="19671"/>
                    </a:lnTo>
                    <a:lnTo>
                      <a:pt x="120751" y="19671"/>
                    </a:lnTo>
                    <a:lnTo>
                      <a:pt x="120751" y="621"/>
                    </a:lnTo>
                    <a:lnTo>
                      <a:pt x="368401" y="621"/>
                    </a:lnTo>
                    <a:lnTo>
                      <a:pt x="368401" y="19671"/>
                    </a:lnTo>
                    <a:lnTo>
                      <a:pt x="330301" y="19671"/>
                    </a:lnTo>
                    <a:lnTo>
                      <a:pt x="330301" y="134924"/>
                    </a:lnTo>
                    <a:cubicBezTo>
                      <a:pt x="330301" y="140639"/>
                      <a:pt x="331254" y="146353"/>
                      <a:pt x="334111" y="151116"/>
                    </a:cubicBezTo>
                    <a:lnTo>
                      <a:pt x="483654" y="467346"/>
                    </a:lnTo>
                    <a:cubicBezTo>
                      <a:pt x="489368" y="478776"/>
                      <a:pt x="489368" y="492111"/>
                      <a:pt x="485558" y="504493"/>
                    </a:cubicBezTo>
                    <a:lnTo>
                      <a:pt x="485558" y="504493"/>
                    </a:lnTo>
                    <a:lnTo>
                      <a:pt x="484606" y="506399"/>
                    </a:lnTo>
                    <a:cubicBezTo>
                      <a:pt x="479843" y="515924"/>
                      <a:pt x="470318" y="522591"/>
                      <a:pt x="459841" y="523543"/>
                    </a:cubicBezTo>
                    <a:lnTo>
                      <a:pt x="457936" y="523543"/>
                    </a:lnTo>
                    <a:lnTo>
                      <a:pt x="32168" y="523543"/>
                    </a:lnTo>
                    <a:lnTo>
                      <a:pt x="30264" y="523543"/>
                    </a:lnTo>
                    <a:cubicBezTo>
                      <a:pt x="29311" y="523543"/>
                      <a:pt x="28358" y="523543"/>
                      <a:pt x="27406" y="523543"/>
                    </a:cubicBezTo>
                    <a:cubicBezTo>
                      <a:pt x="26454" y="523543"/>
                      <a:pt x="24549" y="523543"/>
                      <a:pt x="23596" y="522591"/>
                    </a:cubicBezTo>
                    <a:lnTo>
                      <a:pt x="23596" y="522591"/>
                    </a:lnTo>
                    <a:cubicBezTo>
                      <a:pt x="21691" y="521639"/>
                      <a:pt x="19786" y="521639"/>
                      <a:pt x="17881" y="520686"/>
                    </a:cubicBezTo>
                    <a:lnTo>
                      <a:pt x="15976" y="519734"/>
                    </a:lnTo>
                    <a:cubicBezTo>
                      <a:pt x="15976" y="519734"/>
                      <a:pt x="15024" y="519734"/>
                      <a:pt x="15024" y="518781"/>
                    </a:cubicBezTo>
                    <a:cubicBezTo>
                      <a:pt x="13118" y="517828"/>
                      <a:pt x="11214" y="515924"/>
                      <a:pt x="10261" y="514971"/>
                    </a:cubicBezTo>
                    <a:lnTo>
                      <a:pt x="8356" y="512114"/>
                    </a:lnTo>
                    <a:lnTo>
                      <a:pt x="8356" y="512114"/>
                    </a:lnTo>
                    <a:close/>
                    <a:moveTo>
                      <a:pt x="255054" y="402576"/>
                    </a:moveTo>
                    <a:lnTo>
                      <a:pt x="252196" y="404481"/>
                    </a:lnTo>
                    <a:lnTo>
                      <a:pt x="246481" y="408291"/>
                    </a:lnTo>
                    <a:cubicBezTo>
                      <a:pt x="198856" y="439724"/>
                      <a:pt x="119799" y="440676"/>
                      <a:pt x="55029" y="414959"/>
                    </a:cubicBezTo>
                    <a:lnTo>
                      <a:pt x="51218" y="413053"/>
                    </a:lnTo>
                    <a:lnTo>
                      <a:pt x="22643" y="474014"/>
                    </a:lnTo>
                    <a:lnTo>
                      <a:pt x="21691" y="475918"/>
                    </a:lnTo>
                    <a:cubicBezTo>
                      <a:pt x="18833" y="482586"/>
                      <a:pt x="18833" y="490206"/>
                      <a:pt x="21691" y="495921"/>
                    </a:cubicBezTo>
                    <a:cubicBezTo>
                      <a:pt x="22643" y="498778"/>
                      <a:pt x="25501" y="501636"/>
                      <a:pt x="29311" y="502589"/>
                    </a:cubicBezTo>
                    <a:lnTo>
                      <a:pt x="30264" y="502589"/>
                    </a:lnTo>
                    <a:lnTo>
                      <a:pt x="31216" y="502589"/>
                    </a:lnTo>
                    <a:lnTo>
                      <a:pt x="456983" y="502589"/>
                    </a:lnTo>
                    <a:lnTo>
                      <a:pt x="457936" y="502589"/>
                    </a:lnTo>
                    <a:cubicBezTo>
                      <a:pt x="461746" y="502589"/>
                      <a:pt x="464604" y="499731"/>
                      <a:pt x="466508" y="495921"/>
                    </a:cubicBezTo>
                    <a:cubicBezTo>
                      <a:pt x="468414" y="490206"/>
                      <a:pt x="469366" y="483539"/>
                      <a:pt x="467461" y="477824"/>
                    </a:cubicBezTo>
                    <a:lnTo>
                      <a:pt x="466508" y="475918"/>
                    </a:lnTo>
                    <a:lnTo>
                      <a:pt x="465556" y="474014"/>
                    </a:lnTo>
                    <a:lnTo>
                      <a:pt x="423646" y="385431"/>
                    </a:lnTo>
                    <a:cubicBezTo>
                      <a:pt x="365543" y="372096"/>
                      <a:pt x="296011" y="376859"/>
                      <a:pt x="255054" y="402576"/>
                    </a:cubicBezTo>
                    <a:close/>
                    <a:moveTo>
                      <a:pt x="305536" y="255891"/>
                    </a:moveTo>
                    <a:cubicBezTo>
                      <a:pt x="287439" y="255891"/>
                      <a:pt x="272199" y="271131"/>
                      <a:pt x="272199" y="289228"/>
                    </a:cubicBezTo>
                    <a:cubicBezTo>
                      <a:pt x="272199" y="307326"/>
                      <a:pt x="287439" y="322566"/>
                      <a:pt x="305536" y="322566"/>
                    </a:cubicBezTo>
                    <a:cubicBezTo>
                      <a:pt x="323633" y="322566"/>
                      <a:pt x="338874" y="307326"/>
                      <a:pt x="338874" y="289228"/>
                    </a:cubicBezTo>
                    <a:cubicBezTo>
                      <a:pt x="338874" y="270178"/>
                      <a:pt x="323633" y="255891"/>
                      <a:pt x="305536" y="255891"/>
                    </a:cubicBezTo>
                    <a:close/>
                  </a:path>
                </a:pathLst>
              </a:custGeom>
              <a:gradFill>
                <a:gsLst>
                  <a:gs pos="0">
                    <a:schemeClr val="accent4">
                      <a:lumMod val="60000"/>
                      <a:lumOff val="40000"/>
                    </a:schemeClr>
                  </a:gs>
                  <a:gs pos="50000">
                    <a:schemeClr val="accent4"/>
                  </a:gs>
                </a:gsLst>
                <a:lin ang="2700000" scaled="0"/>
              </a:gradFill>
            </p:spPr>
            <p:txBody>
              <a:bodyPr wrap="none" lIns="108000" tIns="108000" rIns="108000" bIns="108000" rtlCol="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kumimoji="1" lang="zh-CN" altLang="en-US" b="1">
                  <a:solidFill>
                    <a:srgbClr val="FFFFFF"/>
                  </a:solidFill>
                </a:endParaRPr>
              </a:p>
            </p:txBody>
          </p:sp>
        </p:grpSp>
      </p:grpSp>
      <p:sp>
        <p:nvSpPr>
          <p:cNvPr id="29" name="标题 1"/>
          <p:cNvSpPr>
            <a:spLocks noGrp="1"/>
          </p:cNvSpPr>
          <p:nvPr>
            <p:ph type="title"/>
          </p:nvPr>
        </p:nvSpPr>
        <p:spPr>
          <a:xfrm>
            <a:off x="719687" y="-32661"/>
            <a:ext cx="10515600" cy="1325563"/>
          </a:xfrm>
        </p:spPr>
        <p:txBody>
          <a:bodyPr>
            <a:normAutofit/>
          </a:bodyPr>
          <a:lstStyle/>
          <a:p>
            <a:r>
              <a:rPr lang="en-US" altLang="zh-CN" sz="4000" dirty="0"/>
              <a:t>4.2.2 </a:t>
            </a:r>
            <a:r>
              <a:rPr lang="zh-CN" altLang="en-US" sz="4000" dirty="0"/>
              <a:t>正文</a:t>
            </a:r>
            <a:r>
              <a:rPr lang="zh-CN" altLang="en-US" sz="4000" dirty="0">
                <a:solidFill>
                  <a:srgbClr val="FF0000"/>
                </a:solidFill>
              </a:rPr>
              <a:t>文字重复的降重</a:t>
            </a:r>
          </a:p>
        </p:txBody>
      </p:sp>
    </p:spTree>
    <p:custDataLst>
      <p:tags r:id="rId1"/>
    </p:custDataLst>
    <p:extLst>
      <p:ext uri="{BB962C8B-B14F-4D97-AF65-F5344CB8AC3E}">
        <p14:creationId xmlns:p14="http://schemas.microsoft.com/office/powerpoint/2010/main" val="33734706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hlinkClick r:id="rId2"/>
          </p:cNvPr>
          <p:cNvPicPr>
            <a:picLocks noChangeAspect="1"/>
          </p:cNvPicPr>
          <p:nvPr/>
        </p:nvPicPr>
        <p:blipFill>
          <a:blip r:embed="rId3"/>
          <a:stretch>
            <a:fillRect/>
          </a:stretch>
        </p:blipFill>
        <p:spPr>
          <a:xfrm>
            <a:off x="551882" y="1330097"/>
            <a:ext cx="7363488" cy="4376202"/>
          </a:xfrm>
          <a:prstGeom prst="rect">
            <a:avLst/>
          </a:prstGeom>
        </p:spPr>
      </p:pic>
      <p:sp>
        <p:nvSpPr>
          <p:cNvPr id="3" name="标题 1"/>
          <p:cNvSpPr>
            <a:spLocks noGrp="1"/>
          </p:cNvSpPr>
          <p:nvPr>
            <p:ph type="title"/>
          </p:nvPr>
        </p:nvSpPr>
        <p:spPr>
          <a:xfrm>
            <a:off x="829887" y="-132773"/>
            <a:ext cx="10515600" cy="1325563"/>
          </a:xfrm>
        </p:spPr>
        <p:txBody>
          <a:bodyPr/>
          <a:lstStyle/>
          <a:p>
            <a:r>
              <a:rPr lang="zh-CN" altLang="en-US" b="1" dirty="0"/>
              <a:t>示例</a:t>
            </a:r>
            <a:r>
              <a:rPr lang="en-US" altLang="zh-CN" b="1" dirty="0"/>
              <a:t>1</a:t>
            </a:r>
            <a:r>
              <a:rPr lang="zh-CN" altLang="en-US" b="1" dirty="0"/>
              <a:t>：作者论文写作过程中的学术不端</a:t>
            </a:r>
            <a:endParaRPr lang="zh-CN" altLang="en-US" sz="3600" b="1" dirty="0">
              <a:solidFill>
                <a:srgbClr val="0523FF"/>
              </a:solidFill>
            </a:endParaRPr>
          </a:p>
        </p:txBody>
      </p:sp>
      <p:sp>
        <p:nvSpPr>
          <p:cNvPr id="4" name="矩形 3"/>
          <p:cNvSpPr/>
          <p:nvPr/>
        </p:nvSpPr>
        <p:spPr>
          <a:xfrm>
            <a:off x="669924" y="927100"/>
            <a:ext cx="2744788" cy="769441"/>
          </a:xfrm>
          <a:prstGeom prst="rect">
            <a:avLst/>
          </a:prstGeom>
        </p:spPr>
        <p:txBody>
          <a:bodyPr wrap="square">
            <a:spAutoFit/>
          </a:bodyPr>
          <a:lstStyle/>
          <a:p>
            <a:r>
              <a:rPr lang="zh-CN" altLang="en-US" sz="4400" b="1" dirty="0">
                <a:solidFill>
                  <a:srgbClr val="FF0000"/>
                </a:solidFill>
                <a:latin typeface="楷体" panose="02010609060101010101" pitchFamily="49" charset="-122"/>
                <a:ea typeface="楷体" panose="02010609060101010101" pitchFamily="49" charset="-122"/>
              </a:rPr>
              <a:t>百度百科：</a:t>
            </a:r>
            <a:endParaRPr lang="en-US" altLang="zh-CN" sz="4400" b="1" dirty="0">
              <a:solidFill>
                <a:srgbClr val="FF0000"/>
              </a:solidFill>
              <a:latin typeface="楷体" panose="02010609060101010101" pitchFamily="49" charset="-122"/>
              <a:ea typeface="楷体" panose="02010609060101010101" pitchFamily="49" charset="-122"/>
            </a:endParaRPr>
          </a:p>
        </p:txBody>
      </p:sp>
      <p:pic>
        <p:nvPicPr>
          <p:cNvPr id="6" name="图片 5"/>
          <p:cNvPicPr>
            <a:picLocks noChangeAspect="1"/>
          </p:cNvPicPr>
          <p:nvPr/>
        </p:nvPicPr>
        <p:blipFill>
          <a:blip r:embed="rId4"/>
          <a:stretch>
            <a:fillRect/>
          </a:stretch>
        </p:blipFill>
        <p:spPr>
          <a:xfrm>
            <a:off x="8275396" y="1192790"/>
            <a:ext cx="3640684" cy="5047673"/>
          </a:xfrm>
          <a:prstGeom prst="rect">
            <a:avLst/>
          </a:prstGeom>
        </p:spPr>
      </p:pic>
      <p:sp>
        <p:nvSpPr>
          <p:cNvPr id="2" name="矩形 1"/>
          <p:cNvSpPr/>
          <p:nvPr/>
        </p:nvSpPr>
        <p:spPr>
          <a:xfrm>
            <a:off x="1214553" y="4136639"/>
            <a:ext cx="6638644" cy="1569660"/>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en-US" altLang="zh-CN" sz="1600" dirty="0">
                <a:solidFill>
                  <a:schemeClr val="tx1"/>
                </a:solidFill>
                <a:latin typeface="Helvetica Neue"/>
              </a:rPr>
              <a:t>1.</a:t>
            </a:r>
            <a:r>
              <a:rPr lang="zh-CN" altLang="en-US" sz="1600" dirty="0">
                <a:solidFill>
                  <a:schemeClr val="tx1"/>
                </a:solidFill>
                <a:latin typeface="Helvetica Neue"/>
              </a:rPr>
              <a:t>博士期间发表的论文</a:t>
            </a:r>
            <a:r>
              <a:rPr lang="en-US" altLang="zh-CN" sz="1600" dirty="0">
                <a:solidFill>
                  <a:schemeClr val="tx1"/>
                </a:solidFill>
                <a:latin typeface="Helvetica Neue"/>
              </a:rPr>
              <a:t>19%</a:t>
            </a:r>
            <a:r>
              <a:rPr lang="zh-CN" altLang="en-US" sz="1600" dirty="0">
                <a:solidFill>
                  <a:schemeClr val="tx1"/>
                </a:solidFill>
                <a:latin typeface="Helvetica Neue"/>
              </a:rPr>
              <a:t>高度似与其他人文章（</a:t>
            </a:r>
            <a:r>
              <a:rPr lang="zh-CN" altLang="en-US" sz="1600" b="1" dirty="0">
                <a:solidFill>
                  <a:srgbClr val="FF0000"/>
                </a:solidFill>
                <a:latin typeface="Helvetica Neue"/>
              </a:rPr>
              <a:t>单篇应低于</a:t>
            </a:r>
            <a:r>
              <a:rPr lang="en-US" altLang="zh-CN" sz="1600" b="1" dirty="0">
                <a:solidFill>
                  <a:srgbClr val="FF0000"/>
                </a:solidFill>
                <a:latin typeface="Helvetica Neue"/>
              </a:rPr>
              <a:t>3%</a:t>
            </a:r>
            <a:r>
              <a:rPr lang="zh-CN" altLang="en-US" sz="1600" dirty="0">
                <a:solidFill>
                  <a:schemeClr val="tx1"/>
                </a:solidFill>
                <a:latin typeface="Helvetica Neue"/>
              </a:rPr>
              <a:t>）。</a:t>
            </a:r>
            <a:endParaRPr lang="en-US" altLang="zh-CN" sz="1600" dirty="0">
              <a:solidFill>
                <a:schemeClr val="tx1"/>
              </a:solidFill>
              <a:latin typeface="Helvetica Neue"/>
            </a:endParaRPr>
          </a:p>
          <a:p>
            <a:r>
              <a:rPr lang="en-US" altLang="zh-CN" sz="1600" dirty="0">
                <a:solidFill>
                  <a:schemeClr val="tx1"/>
                </a:solidFill>
                <a:latin typeface="Helvetica Neue"/>
              </a:rPr>
              <a:t>2.《</a:t>
            </a:r>
            <a:r>
              <a:rPr lang="zh-CN" altLang="en-US" sz="1600" dirty="0">
                <a:solidFill>
                  <a:schemeClr val="tx1"/>
                </a:solidFill>
                <a:latin typeface="Helvetica Neue"/>
              </a:rPr>
              <a:t>谈电视剧</a:t>
            </a:r>
            <a:r>
              <a:rPr lang="en-US" altLang="zh-CN" sz="1600" dirty="0">
                <a:solidFill>
                  <a:schemeClr val="tx1"/>
                </a:solidFill>
                <a:latin typeface="Helvetica Neue"/>
              </a:rPr>
              <a:t>〈</a:t>
            </a:r>
            <a:r>
              <a:rPr lang="zh-CN" altLang="en-US" sz="1600" dirty="0">
                <a:solidFill>
                  <a:schemeClr val="tx1"/>
                </a:solidFill>
                <a:latin typeface="Helvetica Neue"/>
              </a:rPr>
              <a:t>白鹿原</a:t>
            </a:r>
            <a:r>
              <a:rPr lang="en-US" altLang="zh-CN" sz="1600" dirty="0">
                <a:solidFill>
                  <a:schemeClr val="tx1"/>
                </a:solidFill>
                <a:latin typeface="Helvetica Neue"/>
              </a:rPr>
              <a:t>〉</a:t>
            </a:r>
            <a:r>
              <a:rPr lang="zh-CN" altLang="en-US" sz="1600" dirty="0">
                <a:solidFill>
                  <a:schemeClr val="tx1"/>
                </a:solidFill>
                <a:latin typeface="Helvetica Neue"/>
              </a:rPr>
              <a:t>中“</a:t>
            </a:r>
            <a:r>
              <a:rPr lang="zh-CN" altLang="en-US" sz="1600" dirty="0">
                <a:solidFill>
                  <a:schemeClr val="tx1"/>
                </a:solidFill>
                <a:latin typeface="Helvetica Neue"/>
                <a:hlinkClick r:id="rId5"/>
              </a:rPr>
              <a:t>白孝文</a:t>
            </a:r>
            <a:r>
              <a:rPr lang="zh-CN" altLang="en-US" sz="1600" dirty="0">
                <a:solidFill>
                  <a:schemeClr val="tx1"/>
                </a:solidFill>
                <a:latin typeface="Helvetica Neue"/>
              </a:rPr>
              <a:t>”的表演创作</a:t>
            </a:r>
            <a:r>
              <a:rPr lang="en-US" altLang="zh-CN" sz="1600" dirty="0">
                <a:solidFill>
                  <a:schemeClr val="tx1"/>
                </a:solidFill>
                <a:latin typeface="Helvetica Neue"/>
              </a:rPr>
              <a:t>》</a:t>
            </a:r>
            <a:r>
              <a:rPr lang="zh-CN" altLang="en-US" sz="1600" dirty="0">
                <a:solidFill>
                  <a:schemeClr val="tx1"/>
                </a:solidFill>
                <a:latin typeface="Helvetica Neue"/>
              </a:rPr>
              <a:t>在知网检测后，结果显示文字复制比率达</a:t>
            </a:r>
            <a:r>
              <a:rPr lang="en-US" altLang="zh-CN" sz="1600" dirty="0">
                <a:solidFill>
                  <a:schemeClr val="tx1"/>
                </a:solidFill>
                <a:latin typeface="Helvetica Neue"/>
              </a:rPr>
              <a:t>39.4%</a:t>
            </a:r>
            <a:r>
              <a:rPr lang="zh-CN" altLang="en-US" sz="1600" dirty="0">
                <a:solidFill>
                  <a:schemeClr val="tx1"/>
                </a:solidFill>
                <a:latin typeface="Helvetica Neue"/>
              </a:rPr>
              <a:t>，涉嫌抄袭。</a:t>
            </a:r>
            <a:endParaRPr lang="en-US" altLang="zh-CN" sz="1600" dirty="0">
              <a:solidFill>
                <a:schemeClr val="tx1"/>
              </a:solidFill>
              <a:latin typeface="Helvetica Neue"/>
            </a:endParaRPr>
          </a:p>
          <a:p>
            <a:r>
              <a:rPr lang="en-US" altLang="zh-CN" sz="1600" dirty="0">
                <a:solidFill>
                  <a:schemeClr val="tx1"/>
                </a:solidFill>
                <a:latin typeface="Helvetica Neue"/>
              </a:rPr>
              <a:t>2. </a:t>
            </a:r>
            <a:r>
              <a:rPr lang="zh-CN" altLang="en-US" sz="1600" dirty="0">
                <a:solidFill>
                  <a:schemeClr val="tx1"/>
                </a:solidFill>
              </a:rPr>
              <a:t>硕士学位论文共</a:t>
            </a:r>
            <a:r>
              <a:rPr lang="en-US" altLang="zh-CN" sz="1600" dirty="0">
                <a:solidFill>
                  <a:schemeClr val="tx1"/>
                </a:solidFill>
              </a:rPr>
              <a:t>32628</a:t>
            </a:r>
            <a:r>
              <a:rPr lang="zh-CN" altLang="en-US" sz="1600" dirty="0">
                <a:solidFill>
                  <a:schemeClr val="tx1"/>
                </a:solidFill>
              </a:rPr>
              <a:t>字，重复字数为</a:t>
            </a:r>
            <a:r>
              <a:rPr lang="en-US" altLang="zh-CN" sz="1600" dirty="0">
                <a:solidFill>
                  <a:schemeClr val="tx1"/>
                </a:solidFill>
              </a:rPr>
              <a:t>11818</a:t>
            </a:r>
            <a:r>
              <a:rPr lang="zh-CN" altLang="en-US" sz="1600" dirty="0">
                <a:solidFill>
                  <a:schemeClr val="tx1"/>
                </a:solidFill>
              </a:rPr>
              <a:t>字，总文字复制比为</a:t>
            </a:r>
            <a:r>
              <a:rPr lang="en-US" altLang="zh-CN" sz="1600" dirty="0">
                <a:solidFill>
                  <a:schemeClr val="tx1"/>
                </a:solidFill>
              </a:rPr>
              <a:t>36.2%</a:t>
            </a:r>
            <a:r>
              <a:rPr lang="zh-CN" altLang="en-US" sz="1600" dirty="0">
                <a:solidFill>
                  <a:schemeClr val="tx1"/>
                </a:solidFill>
              </a:rPr>
              <a:t>，去除引用文献部分，文字复制比仍占</a:t>
            </a:r>
            <a:r>
              <a:rPr lang="en-US" altLang="zh-CN" sz="1600" dirty="0">
                <a:solidFill>
                  <a:schemeClr val="tx1"/>
                </a:solidFill>
              </a:rPr>
              <a:t>25.9%</a:t>
            </a:r>
            <a:r>
              <a:rPr lang="zh-CN" altLang="en-US" sz="1600" dirty="0">
                <a:solidFill>
                  <a:schemeClr val="tx1"/>
                </a:solidFill>
              </a:rPr>
              <a:t>。单篇最大文字复制比</a:t>
            </a:r>
            <a:r>
              <a:rPr lang="en-US" altLang="zh-CN" sz="1600" dirty="0">
                <a:solidFill>
                  <a:schemeClr val="tx1"/>
                </a:solidFill>
              </a:rPr>
              <a:t>5.5%</a:t>
            </a:r>
            <a:r>
              <a:rPr lang="zh-CN" altLang="en-US" sz="1600" dirty="0">
                <a:solidFill>
                  <a:schemeClr val="tx1"/>
                </a:solidFill>
              </a:rPr>
              <a:t>（与陈坤论文重复）</a:t>
            </a:r>
          </a:p>
        </p:txBody>
      </p:sp>
      <p:sp>
        <p:nvSpPr>
          <p:cNvPr id="7" name="矩形 6"/>
          <p:cNvSpPr/>
          <p:nvPr/>
        </p:nvSpPr>
        <p:spPr>
          <a:xfrm>
            <a:off x="1214553" y="2427035"/>
            <a:ext cx="6638644" cy="1508105"/>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zh-CN" altLang="en-US" dirty="0">
                <a:solidFill>
                  <a:srgbClr val="333333"/>
                </a:solidFill>
                <a:latin typeface="Helvetica Neue"/>
              </a:rPr>
              <a:t>    </a:t>
            </a:r>
            <a:r>
              <a:rPr lang="zh-CN" altLang="en-US" sz="2000" dirty="0">
                <a:solidFill>
                  <a:srgbClr val="FF0000"/>
                </a:solidFill>
                <a:latin typeface="Helvetica Neue"/>
              </a:rPr>
              <a:t>质疑：</a:t>
            </a:r>
            <a:r>
              <a:rPr lang="zh-CN" altLang="en-US" dirty="0">
                <a:solidFill>
                  <a:srgbClr val="333333"/>
                </a:solidFill>
                <a:latin typeface="Helvetica Neue"/>
              </a:rPr>
              <a:t>统计表格显示，从</a:t>
            </a:r>
            <a:r>
              <a:rPr lang="en-US" altLang="zh-CN" dirty="0">
                <a:solidFill>
                  <a:srgbClr val="333333"/>
                </a:solidFill>
                <a:latin typeface="Helvetica Neue"/>
              </a:rPr>
              <a:t>2014</a:t>
            </a:r>
            <a:r>
              <a:rPr lang="zh-CN" altLang="en-US" dirty="0">
                <a:solidFill>
                  <a:srgbClr val="333333"/>
                </a:solidFill>
                <a:latin typeface="Helvetica Neue"/>
              </a:rPr>
              <a:t>年</a:t>
            </a:r>
            <a:r>
              <a:rPr lang="en-US" altLang="zh-CN" dirty="0">
                <a:solidFill>
                  <a:srgbClr val="333333"/>
                </a:solidFill>
                <a:latin typeface="Helvetica Neue"/>
              </a:rPr>
              <a:t>7</a:t>
            </a:r>
            <a:r>
              <a:rPr lang="zh-CN" altLang="en-US" dirty="0">
                <a:solidFill>
                  <a:srgbClr val="333333"/>
                </a:solidFill>
                <a:latin typeface="Helvetica Neue"/>
              </a:rPr>
              <a:t>月，入读北京电影学院电影学专业</a:t>
            </a:r>
            <a:r>
              <a:rPr lang="zh-CN" altLang="en-US" dirty="0">
                <a:solidFill>
                  <a:srgbClr val="136EC2"/>
                </a:solidFill>
                <a:latin typeface="Helvetica Neue"/>
                <a:hlinkClick r:id="rId6"/>
              </a:rPr>
              <a:t>博士研究生</a:t>
            </a:r>
            <a:r>
              <a:rPr lang="zh-CN" altLang="en-US" dirty="0">
                <a:solidFill>
                  <a:srgbClr val="333333"/>
                </a:solidFill>
                <a:latin typeface="Helvetica Neue"/>
              </a:rPr>
              <a:t>后，其接戏、广告不断。另有网友统计，翟天临在读博四年期间，“至少主演了</a:t>
            </a:r>
            <a:r>
              <a:rPr lang="en-US" altLang="zh-CN" dirty="0">
                <a:solidFill>
                  <a:srgbClr val="333333"/>
                </a:solidFill>
                <a:latin typeface="Helvetica Neue"/>
              </a:rPr>
              <a:t>11</a:t>
            </a:r>
            <a:r>
              <a:rPr lang="zh-CN" altLang="en-US" dirty="0">
                <a:solidFill>
                  <a:srgbClr val="333333"/>
                </a:solidFill>
                <a:latin typeface="Helvetica Neue"/>
              </a:rPr>
              <a:t>部戏、参演了</a:t>
            </a:r>
            <a:r>
              <a:rPr lang="en-US" altLang="zh-CN" dirty="0">
                <a:solidFill>
                  <a:srgbClr val="333333"/>
                </a:solidFill>
                <a:latin typeface="Helvetica Neue"/>
              </a:rPr>
              <a:t>7</a:t>
            </a:r>
            <a:r>
              <a:rPr lang="zh-CN" altLang="en-US" dirty="0">
                <a:solidFill>
                  <a:srgbClr val="333333"/>
                </a:solidFill>
                <a:latin typeface="Helvetica Neue"/>
              </a:rPr>
              <a:t>部戏，做了</a:t>
            </a:r>
            <a:r>
              <a:rPr lang="en-US" altLang="zh-CN" dirty="0">
                <a:solidFill>
                  <a:srgbClr val="333333"/>
                </a:solidFill>
                <a:latin typeface="Helvetica Neue"/>
              </a:rPr>
              <a:t>24</a:t>
            </a:r>
            <a:r>
              <a:rPr lang="zh-CN" altLang="en-US" dirty="0">
                <a:solidFill>
                  <a:srgbClr val="333333"/>
                </a:solidFill>
                <a:latin typeface="Helvetica Neue"/>
              </a:rPr>
              <a:t>个代言、录了</a:t>
            </a:r>
            <a:r>
              <a:rPr lang="en-US" altLang="zh-CN" dirty="0">
                <a:solidFill>
                  <a:srgbClr val="333333"/>
                </a:solidFill>
                <a:latin typeface="Helvetica Neue"/>
              </a:rPr>
              <a:t>17</a:t>
            </a:r>
            <a:r>
              <a:rPr lang="zh-CN" altLang="en-US" dirty="0">
                <a:solidFill>
                  <a:srgbClr val="333333"/>
                </a:solidFill>
                <a:latin typeface="Helvetica Neue"/>
              </a:rPr>
              <a:t>个综艺”。对此，有学术界人士质疑翟天临“哪有时间搞学术研究</a:t>
            </a:r>
            <a:r>
              <a:rPr lang="en-US" altLang="zh-CN" dirty="0">
                <a:solidFill>
                  <a:srgbClr val="333333"/>
                </a:solidFill>
                <a:latin typeface="Helvetica Neue"/>
              </a:rPr>
              <a:t>?”</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452582" y="1154844"/>
            <a:ext cx="11323782" cy="5504071"/>
          </a:xfrm>
          <a:prstGeom prst="rect">
            <a:avLst/>
          </a:prstGeom>
          <a:noFill/>
          <a:ln w="9525" cap="flat" cmpd="sng" algn="ctr">
            <a:solidFill>
              <a:schemeClr val="accent1"/>
            </a:solidFill>
            <a:prstDash val="sysDash"/>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square">
            <a:spAutoFit/>
          </a:bodyPr>
          <a:lstStyle/>
          <a:p>
            <a:r>
              <a:rPr lang="zh-CN" altLang="en-US" dirty="0"/>
              <a:t>      </a:t>
            </a:r>
            <a:r>
              <a:rPr lang="zh-CN" altLang="en-US" sz="2800" b="1" dirty="0">
                <a:solidFill>
                  <a:schemeClr val="tx1"/>
                </a:solidFill>
              </a:rPr>
              <a:t>国内：</a:t>
            </a:r>
            <a:endParaRPr lang="en-US" altLang="zh-CN" sz="2800" b="1" dirty="0">
              <a:solidFill>
                <a:schemeClr val="tx1"/>
              </a:solidFill>
            </a:endParaRPr>
          </a:p>
          <a:p>
            <a:r>
              <a:rPr lang="en-US" altLang="zh-CN" b="1" dirty="0">
                <a:solidFill>
                  <a:srgbClr val="FF0000"/>
                </a:solidFill>
              </a:rPr>
              <a:t>      </a:t>
            </a:r>
            <a:r>
              <a:rPr lang="zh-CN" altLang="en-US" b="1" dirty="0">
                <a:solidFill>
                  <a:srgbClr val="FF0000"/>
                </a:solidFill>
              </a:rPr>
              <a:t>以前：</a:t>
            </a:r>
            <a:r>
              <a:rPr lang="en-US" altLang="zh-CN" sz="2000" b="1" dirty="0">
                <a:solidFill>
                  <a:srgbClr val="FF0000"/>
                </a:solidFill>
              </a:rPr>
              <a:t>CNKI</a:t>
            </a:r>
            <a:r>
              <a:rPr lang="zh-CN" altLang="en-US" sz="2000" b="1" dirty="0">
                <a:solidFill>
                  <a:srgbClr val="FF0000"/>
                </a:solidFill>
              </a:rPr>
              <a:t>句</a:t>
            </a:r>
            <a:r>
              <a:rPr lang="zh-CN" altLang="en-US" sz="2000" dirty="0">
                <a:solidFill>
                  <a:srgbClr val="FF0000"/>
                </a:solidFill>
              </a:rPr>
              <a:t>子中连续</a:t>
            </a:r>
            <a:r>
              <a:rPr lang="en-US" altLang="zh-CN" sz="2000" dirty="0">
                <a:solidFill>
                  <a:srgbClr val="FF0000"/>
                </a:solidFill>
              </a:rPr>
              <a:t>13</a:t>
            </a:r>
            <a:r>
              <a:rPr lang="zh-CN" altLang="en-US" sz="2000" dirty="0">
                <a:solidFill>
                  <a:srgbClr val="FF0000"/>
                </a:solidFill>
              </a:rPr>
              <a:t>个以上的字符跟查重系统数据库相似</a:t>
            </a:r>
            <a:r>
              <a:rPr lang="zh-CN" altLang="en-US" sz="2000" dirty="0">
                <a:solidFill>
                  <a:schemeClr val="tx1"/>
                </a:solidFill>
              </a:rPr>
              <a:t>，则该部分将被认定为重复。通常参与查重检测的论文内容有摘要部分和文本部分，论文中的图片、图表、代码和数学公式不参与查重检测</a:t>
            </a:r>
            <a:r>
              <a:rPr lang="en-US" altLang="zh-CN" sz="2000" b="1" dirty="0"/>
              <a:t>https://cnki.touqikan.com/show-554.html</a:t>
            </a:r>
            <a:r>
              <a:rPr lang="en-US" altLang="zh-CN" sz="2000" dirty="0"/>
              <a:t> </a:t>
            </a:r>
            <a:r>
              <a:rPr lang="zh-CN" altLang="en-US" sz="2000" dirty="0">
                <a:solidFill>
                  <a:schemeClr val="tx1"/>
                </a:solidFill>
              </a:rPr>
              <a:t>）；</a:t>
            </a:r>
            <a:endParaRPr lang="en-US" altLang="zh-CN" sz="2000" dirty="0">
              <a:solidFill>
                <a:schemeClr val="tx1"/>
              </a:solidFill>
            </a:endParaRPr>
          </a:p>
          <a:p>
            <a:r>
              <a:rPr lang="en-US" altLang="zh-CN" sz="2000" dirty="0">
                <a:solidFill>
                  <a:schemeClr val="tx1"/>
                </a:solidFill>
              </a:rPr>
              <a:t>     </a:t>
            </a:r>
            <a:r>
              <a:rPr lang="zh-CN" altLang="en-US" b="1" dirty="0">
                <a:solidFill>
                  <a:srgbClr val="FF0000"/>
                </a:solidFill>
              </a:rPr>
              <a:t>现在</a:t>
            </a:r>
            <a:r>
              <a:rPr lang="en-US" altLang="zh-CN" b="1" dirty="0">
                <a:solidFill>
                  <a:srgbClr val="FF0000"/>
                </a:solidFill>
              </a:rPr>
              <a:t>:   </a:t>
            </a:r>
            <a:r>
              <a:rPr lang="en-US" altLang="zh-CN" sz="2000" b="1" dirty="0">
                <a:solidFill>
                  <a:schemeClr val="tx1"/>
                </a:solidFill>
              </a:rPr>
              <a:t>CNKI</a:t>
            </a:r>
            <a:r>
              <a:rPr lang="zh-CN" altLang="en-US" sz="2000" dirty="0">
                <a:solidFill>
                  <a:schemeClr val="tx1"/>
                </a:solidFill>
              </a:rPr>
              <a:t>系统采用的是</a:t>
            </a:r>
            <a:r>
              <a:rPr lang="zh-CN" altLang="en-US" sz="2400" b="1" dirty="0">
                <a:solidFill>
                  <a:srgbClr val="FF0000"/>
                </a:solidFill>
              </a:rPr>
              <a:t>语义级别</a:t>
            </a:r>
            <a:r>
              <a:rPr lang="zh-CN" altLang="en-US" sz="2000" dirty="0">
                <a:solidFill>
                  <a:schemeClr val="tx1"/>
                </a:solidFill>
              </a:rPr>
              <a:t>检测技术，没有“</a:t>
            </a:r>
            <a:r>
              <a:rPr lang="zh-CN" altLang="en-US" sz="2000" b="1" dirty="0">
                <a:solidFill>
                  <a:srgbClr val="FF0000"/>
                </a:solidFill>
              </a:rPr>
              <a:t>最小检测单位</a:t>
            </a:r>
            <a:r>
              <a:rPr lang="zh-CN" altLang="en-US" sz="2000" dirty="0">
                <a:solidFill>
                  <a:schemeClr val="tx1"/>
                </a:solidFill>
              </a:rPr>
              <a:t>”的概念。系统在识别重复和引用内容时，会结合上下文的内容，对达到一定的语义级别的内容进行判定，并不是单纯根据一两个词、字或者单独的句子进行判断。完整内容的重合情况，是由系统根据算法综合得出的，对文献内容的原样抄袭、改写、语句顺序调整等，都能自动检测和识别，且能快速定位和动态标注显示。而对于图片内容的检测，目前系统已经具备了图片检测的技术，正在进行集成的测试和优化</a:t>
            </a:r>
            <a:r>
              <a:rPr lang="en-US" altLang="zh-CN" sz="2000" dirty="0">
                <a:solidFill>
                  <a:schemeClr val="tx1"/>
                </a:solidFill>
              </a:rPr>
              <a:t>.</a:t>
            </a:r>
          </a:p>
          <a:p>
            <a:pPr>
              <a:lnSpc>
                <a:spcPts val="3800"/>
              </a:lnSpc>
            </a:pPr>
            <a:r>
              <a:rPr lang="en-US" altLang="zh-CN" sz="2800" dirty="0">
                <a:solidFill>
                  <a:srgbClr val="5F5F5F"/>
                </a:solidFill>
                <a:latin typeface="微软雅黑" panose="020B0503020204020204" pitchFamily="34" charset="-122"/>
                <a:ea typeface="微软雅黑" panose="020B0503020204020204" pitchFamily="34" charset="-122"/>
              </a:rPr>
              <a:t>    </a:t>
            </a:r>
            <a:r>
              <a:rPr lang="zh-CN" altLang="en-US" sz="2800" b="1" dirty="0">
                <a:solidFill>
                  <a:schemeClr val="tx1"/>
                </a:solidFill>
              </a:rPr>
              <a:t>国外：</a:t>
            </a:r>
            <a:endParaRPr lang="en-US" altLang="zh-CN" sz="2800" b="1" dirty="0">
              <a:solidFill>
                <a:schemeClr val="tx1"/>
              </a:solidFill>
            </a:endParaRPr>
          </a:p>
          <a:p>
            <a:r>
              <a:rPr lang="en-US" altLang="zh-CN" sz="2800" b="1" dirty="0">
                <a:solidFill>
                  <a:schemeClr val="tx1"/>
                </a:solidFill>
              </a:rPr>
              <a:t>    </a:t>
            </a:r>
            <a:r>
              <a:rPr lang="en-US" altLang="zh-CN" sz="2000" dirty="0">
                <a:solidFill>
                  <a:srgbClr val="FF0000"/>
                </a:solidFill>
              </a:rPr>
              <a:t>Crosscheck</a:t>
            </a:r>
            <a:r>
              <a:rPr lang="zh-CN" altLang="en-US" sz="2000" dirty="0">
                <a:solidFill>
                  <a:srgbClr val="FF0000"/>
                </a:solidFill>
              </a:rPr>
              <a:t>查重的基本规则只有一条：</a:t>
            </a:r>
            <a:r>
              <a:rPr lang="zh-CN" altLang="en-US" sz="2000" b="1" dirty="0">
                <a:solidFill>
                  <a:srgbClr val="FF0000"/>
                </a:solidFill>
                <a:hlinkClick r:id="rId2"/>
              </a:rPr>
              <a:t>不连续的六个单词中间</a:t>
            </a:r>
            <a:r>
              <a:rPr lang="zh-CN" altLang="en-US" sz="2000" b="1" u="sng" dirty="0">
                <a:solidFill>
                  <a:srgbClr val="FF0000"/>
                </a:solidFill>
                <a:hlinkClick r:id="rId2"/>
              </a:rPr>
              <a:t>连续不重复的单词</a:t>
            </a:r>
            <a:r>
              <a:rPr lang="zh-CN" altLang="en-US" sz="2000" b="1" dirty="0">
                <a:solidFill>
                  <a:srgbClr val="FF0000"/>
                </a:solidFill>
                <a:hlinkClick r:id="rId2"/>
              </a:rPr>
              <a:t>小于四个</a:t>
            </a:r>
            <a:r>
              <a:rPr lang="zh-CN" altLang="en-US" sz="2000" b="1" dirty="0">
                <a:solidFill>
                  <a:srgbClr val="FF0000"/>
                </a:solidFill>
              </a:rPr>
              <a:t>（不包括四个）即判定这</a:t>
            </a:r>
            <a:r>
              <a:rPr lang="zh-CN" altLang="en-US" sz="2000" b="1" dirty="0">
                <a:solidFill>
                  <a:schemeClr val="tx1"/>
                </a:solidFill>
              </a:rPr>
              <a:t>六个单词</a:t>
            </a:r>
            <a:r>
              <a:rPr lang="zh-CN" altLang="en-US" sz="2000" b="1" dirty="0">
                <a:solidFill>
                  <a:srgbClr val="FF0000"/>
                </a:solidFill>
              </a:rPr>
              <a:t>重复</a:t>
            </a:r>
            <a:r>
              <a:rPr lang="zh-CN" altLang="en-US" sz="2000" b="1" dirty="0">
                <a:solidFill>
                  <a:schemeClr val="tx1"/>
                </a:solidFill>
              </a:rPr>
              <a:t>。此外，</a:t>
            </a:r>
            <a:r>
              <a:rPr lang="zh-CN" altLang="en-US" sz="2000" dirty="0">
                <a:solidFill>
                  <a:schemeClr val="tx1"/>
                </a:solidFill>
              </a:rPr>
              <a:t>国外期刊对图表的相似性检测则非常严格，一旦发现其图表具有相似性，一般需采取更正、道歉的方式予以解决，严重的可直接撤消已发表的论文。自</a:t>
            </a:r>
            <a:r>
              <a:rPr lang="en-US" altLang="zh-CN" sz="2000" dirty="0">
                <a:solidFill>
                  <a:schemeClr val="tx1"/>
                </a:solidFill>
              </a:rPr>
              <a:t>2000</a:t>
            </a:r>
            <a:r>
              <a:rPr lang="zh-CN" altLang="en-US" sz="2000" dirty="0">
                <a:solidFill>
                  <a:schemeClr val="tx1"/>
                </a:solidFill>
              </a:rPr>
              <a:t>年以来，我国每年都有类似论文被国际期刊撤消，近几年有增无减。为了更好地对研究者的态度进行正确引导，因此尽快在论文相似性知网检测系统中增设完善的图表识别功能显得尤为重要和迫切。</a:t>
            </a:r>
            <a:endParaRPr lang="en-US" altLang="zh-CN" sz="2000" dirty="0">
              <a:solidFill>
                <a:schemeClr val="tx1"/>
              </a:solidFill>
            </a:endParaRPr>
          </a:p>
          <a:p>
            <a:r>
              <a:rPr lang="en-US" altLang="zh-CN" sz="2000" dirty="0">
                <a:solidFill>
                  <a:schemeClr val="tx1"/>
                </a:solidFill>
              </a:rPr>
              <a:t>      </a:t>
            </a:r>
            <a:endParaRPr lang="zh-CN" altLang="en-US" sz="2000" dirty="0"/>
          </a:p>
        </p:txBody>
      </p:sp>
      <p:sp>
        <p:nvSpPr>
          <p:cNvPr id="4" name="矩形 3"/>
          <p:cNvSpPr/>
          <p:nvPr/>
        </p:nvSpPr>
        <p:spPr>
          <a:xfrm>
            <a:off x="735144" y="326886"/>
            <a:ext cx="5827236" cy="707886"/>
          </a:xfrm>
          <a:prstGeom prst="rect">
            <a:avLst/>
          </a:prstGeom>
        </p:spPr>
        <p:txBody>
          <a:bodyPr wrap="none">
            <a:spAutoFit/>
          </a:bodyPr>
          <a:lstStyle/>
          <a:p>
            <a:pPr fontAlgn="base"/>
            <a:r>
              <a:rPr lang="zh-CN" altLang="en-US" sz="4000" b="1" dirty="0"/>
              <a:t>查重系统</a:t>
            </a:r>
            <a:r>
              <a:rPr lang="zh-CN" altLang="en-US" sz="4000" b="1" dirty="0">
                <a:solidFill>
                  <a:srgbClr val="FF0000"/>
                </a:solidFill>
              </a:rPr>
              <a:t>怎么判定</a:t>
            </a:r>
            <a:r>
              <a:rPr lang="zh-CN" altLang="en-US" sz="4000" b="1" dirty="0"/>
              <a:t>重复？</a:t>
            </a:r>
          </a:p>
        </p:txBody>
      </p:sp>
    </p:spTree>
    <p:extLst>
      <p:ext uri="{BB962C8B-B14F-4D97-AF65-F5344CB8AC3E}">
        <p14:creationId xmlns:p14="http://schemas.microsoft.com/office/powerpoint/2010/main" val="1827119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600" fill="hold"/>
                                        <p:tgtEl>
                                          <p:spTgt spid="4"/>
                                        </p:tgtEl>
                                        <p:attrNameLst>
                                          <p:attrName>ppt_x</p:attrName>
                                        </p:attrNameLst>
                                      </p:cBhvr>
                                      <p:tavLst>
                                        <p:tav tm="0">
                                          <p:val>
                                            <p:strVal val="1+#ppt_w/2"/>
                                          </p:val>
                                        </p:tav>
                                        <p:tav tm="100000">
                                          <p:val>
                                            <p:strVal val="#ppt_x"/>
                                          </p:val>
                                        </p:tav>
                                      </p:tavLst>
                                    </p:anim>
                                    <p:anim calcmode="lin" valueType="num">
                                      <p:cBhvr additive="base">
                                        <p:cTn id="8" dur="6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79159" y="535710"/>
            <a:ext cx="10850563" cy="1028699"/>
          </a:xfrm>
        </p:spPr>
        <p:txBody>
          <a:bodyPr>
            <a:normAutofit fontScale="90000"/>
          </a:bodyPr>
          <a:lstStyle/>
          <a:p>
            <a:pPr>
              <a:lnSpc>
                <a:spcPct val="150000"/>
              </a:lnSpc>
            </a:pPr>
            <a:r>
              <a:rPr lang="zh-CN" altLang="en-US" dirty="0"/>
              <a:t>    </a:t>
            </a:r>
            <a:endParaRPr lang="zh-CN" altLang="en-US" sz="2200" dirty="0"/>
          </a:p>
        </p:txBody>
      </p:sp>
      <p:sp>
        <p:nvSpPr>
          <p:cNvPr id="3" name="矩形 2"/>
          <p:cNvSpPr/>
          <p:nvPr/>
        </p:nvSpPr>
        <p:spPr>
          <a:xfrm>
            <a:off x="679159" y="1364903"/>
            <a:ext cx="10850563" cy="5139869"/>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square">
            <a:spAutoFit/>
          </a:bodyPr>
          <a:lstStyle/>
          <a:p>
            <a:pPr>
              <a:lnSpc>
                <a:spcPts val="2400"/>
              </a:lnSpc>
            </a:pPr>
            <a:r>
              <a:rPr lang="zh-CN" altLang="en-US" dirty="0"/>
              <a:t>    </a:t>
            </a:r>
            <a:r>
              <a:rPr lang="zh-CN" altLang="en-US" dirty="0">
                <a:solidFill>
                  <a:schemeClr val="tx1"/>
                </a:solidFill>
              </a:rPr>
              <a:t>示例</a:t>
            </a:r>
            <a:r>
              <a:rPr lang="en-US" altLang="zh-CN" dirty="0">
                <a:solidFill>
                  <a:schemeClr val="tx1"/>
                </a:solidFill>
              </a:rPr>
              <a:t>1</a:t>
            </a:r>
            <a:r>
              <a:rPr lang="zh-CN" altLang="en-US" dirty="0">
                <a:solidFill>
                  <a:schemeClr val="tx1"/>
                </a:solidFill>
              </a:rPr>
              <a:t>：</a:t>
            </a:r>
            <a:r>
              <a:rPr lang="zh-CN" altLang="en-US" dirty="0"/>
              <a:t>中间只有一个不重复的</a:t>
            </a:r>
            <a:endParaRPr lang="en-US" altLang="zh-CN" dirty="0">
              <a:solidFill>
                <a:schemeClr val="tx1"/>
              </a:solidFill>
            </a:endParaRPr>
          </a:p>
          <a:p>
            <a:pPr>
              <a:lnSpc>
                <a:spcPts val="2400"/>
              </a:lnSpc>
            </a:pPr>
            <a:r>
              <a:rPr lang="en-US" altLang="zh-CN" i="1" dirty="0">
                <a:solidFill>
                  <a:schemeClr val="tx1"/>
                </a:solidFill>
              </a:rPr>
              <a:t>    Computer science has been</a:t>
            </a:r>
            <a:r>
              <a:rPr lang="en-US" altLang="zh-CN" dirty="0">
                <a:solidFill>
                  <a:schemeClr val="tx1"/>
                </a:solidFill>
              </a:rPr>
              <a:t> </a:t>
            </a:r>
            <a:r>
              <a:rPr lang="en-US" altLang="zh-CN" dirty="0">
                <a:solidFill>
                  <a:srgbClr val="FF0000"/>
                </a:solidFill>
              </a:rPr>
              <a:t>widely</a:t>
            </a:r>
            <a:r>
              <a:rPr lang="en-US" altLang="zh-CN" dirty="0">
                <a:solidFill>
                  <a:schemeClr val="tx1"/>
                </a:solidFill>
              </a:rPr>
              <a:t> </a:t>
            </a:r>
            <a:r>
              <a:rPr lang="en-US" altLang="zh-CN" i="1" dirty="0">
                <a:solidFill>
                  <a:schemeClr val="tx1"/>
                </a:solidFill>
              </a:rPr>
              <a:t>considered as</a:t>
            </a:r>
            <a:r>
              <a:rPr lang="en-US" altLang="zh-CN" dirty="0">
                <a:solidFill>
                  <a:schemeClr val="tx1"/>
                </a:solidFill>
              </a:rPr>
              <a:t> ...</a:t>
            </a:r>
            <a:r>
              <a:rPr lang="en-US" altLang="zh-CN" dirty="0">
                <a:solidFill>
                  <a:srgbClr val="0523FF"/>
                </a:solidFill>
              </a:rPr>
              <a:t>(</a:t>
            </a:r>
            <a:r>
              <a:rPr lang="zh-CN" altLang="en-US" dirty="0">
                <a:solidFill>
                  <a:srgbClr val="0523FF"/>
                </a:solidFill>
              </a:rPr>
              <a:t>黑体斜体表示和已有文献重复，</a:t>
            </a:r>
            <a:r>
              <a:rPr lang="zh-CN" altLang="en-US" dirty="0">
                <a:solidFill>
                  <a:srgbClr val="FF0000"/>
                </a:solidFill>
              </a:rPr>
              <a:t>红色</a:t>
            </a:r>
            <a:r>
              <a:rPr lang="zh-CN" altLang="en-US" dirty="0">
                <a:solidFill>
                  <a:srgbClr val="0523FF"/>
                </a:solidFill>
              </a:rPr>
              <a:t>字体表示不重复，以下同）</a:t>
            </a:r>
            <a:r>
              <a:rPr lang="zh-CN" altLang="en-US" sz="2000" dirty="0">
                <a:solidFill>
                  <a:schemeClr val="tx1"/>
                </a:solidFill>
              </a:rPr>
              <a:t/>
            </a:r>
            <a:br>
              <a:rPr lang="zh-CN" altLang="en-US" sz="2000" dirty="0">
                <a:solidFill>
                  <a:schemeClr val="tx1"/>
                </a:solidFill>
              </a:rPr>
            </a:br>
            <a:r>
              <a:rPr lang="zh-CN" altLang="en-US" sz="2000" dirty="0">
                <a:solidFill>
                  <a:schemeClr val="tx1"/>
                </a:solidFill>
              </a:rPr>
              <a:t>    </a:t>
            </a:r>
            <a:r>
              <a:rPr lang="zh-CN" altLang="en-US" dirty="0">
                <a:solidFill>
                  <a:schemeClr val="tx1"/>
                </a:solidFill>
              </a:rPr>
              <a:t>这里面单纯插入一个</a:t>
            </a:r>
            <a:r>
              <a:rPr lang="en-US" altLang="zh-CN" b="1" dirty="0">
                <a:solidFill>
                  <a:srgbClr val="FF0000"/>
                </a:solidFill>
              </a:rPr>
              <a:t>widely</a:t>
            </a:r>
            <a:r>
              <a:rPr lang="zh-CN" altLang="en-US" dirty="0">
                <a:solidFill>
                  <a:schemeClr val="tx1"/>
                </a:solidFill>
              </a:rPr>
              <a:t>单词，是不足以骗过系统的。</a:t>
            </a:r>
            <a:endParaRPr lang="en-US" altLang="zh-CN" dirty="0">
              <a:solidFill>
                <a:schemeClr val="tx1"/>
              </a:solidFill>
            </a:endParaRPr>
          </a:p>
          <a:p>
            <a:pPr>
              <a:spcAft>
                <a:spcPts val="1200"/>
              </a:spcAft>
            </a:pPr>
            <a:endParaRPr lang="en-US" altLang="zh-CN" dirty="0">
              <a:solidFill>
                <a:schemeClr val="tx1"/>
              </a:solidFill>
            </a:endParaRPr>
          </a:p>
          <a:p>
            <a:r>
              <a:rPr lang="en-US" altLang="zh-CN" sz="2000" dirty="0">
                <a:solidFill>
                  <a:schemeClr val="tx1"/>
                </a:solidFill>
              </a:rPr>
              <a:t>     </a:t>
            </a:r>
            <a:r>
              <a:rPr lang="zh-CN" altLang="en-US" sz="2000" dirty="0">
                <a:solidFill>
                  <a:schemeClr val="tx1"/>
                </a:solidFill>
              </a:rPr>
              <a:t>示例</a:t>
            </a:r>
            <a:r>
              <a:rPr lang="en-US" altLang="zh-CN" sz="2000" dirty="0">
                <a:solidFill>
                  <a:schemeClr val="tx1"/>
                </a:solidFill>
              </a:rPr>
              <a:t>2</a:t>
            </a:r>
            <a:r>
              <a:rPr lang="zh-CN" altLang="en-US" sz="2000" dirty="0">
                <a:solidFill>
                  <a:schemeClr val="tx1"/>
                </a:solidFill>
              </a:rPr>
              <a:t>：</a:t>
            </a:r>
            <a:r>
              <a:rPr lang="zh-CN" altLang="en-US" dirty="0"/>
              <a:t>中间有两个重复的</a:t>
            </a:r>
            <a:endParaRPr lang="en-US" altLang="zh-CN" sz="2000" dirty="0">
              <a:solidFill>
                <a:schemeClr val="tx1"/>
              </a:solidFill>
            </a:endParaRPr>
          </a:p>
          <a:p>
            <a:r>
              <a:rPr lang="en-US" altLang="zh-CN" sz="2000" dirty="0">
                <a:solidFill>
                  <a:schemeClr val="tx1"/>
                </a:solidFill>
              </a:rPr>
              <a:t>     </a:t>
            </a:r>
            <a:r>
              <a:rPr lang="en-US" altLang="zh-CN" i="1" dirty="0">
                <a:solidFill>
                  <a:schemeClr val="tx1"/>
                </a:solidFill>
              </a:rPr>
              <a:t>Computer science has been</a:t>
            </a:r>
            <a:r>
              <a:rPr lang="en-US" altLang="zh-CN" dirty="0">
                <a:solidFill>
                  <a:schemeClr val="tx1"/>
                </a:solidFill>
              </a:rPr>
              <a:t> </a:t>
            </a:r>
            <a:r>
              <a:rPr lang="en-US" altLang="zh-CN" dirty="0">
                <a:solidFill>
                  <a:srgbClr val="FF0000"/>
                </a:solidFill>
              </a:rPr>
              <a:t>widely </a:t>
            </a:r>
            <a:r>
              <a:rPr lang="en-US" altLang="zh-CN" dirty="0" err="1">
                <a:solidFill>
                  <a:srgbClr val="FF0000"/>
                </a:solidFill>
              </a:rPr>
              <a:t>percieved</a:t>
            </a:r>
            <a:r>
              <a:rPr lang="en-US" altLang="zh-CN" i="1" dirty="0">
                <a:solidFill>
                  <a:schemeClr val="tx1"/>
                </a:solidFill>
              </a:rPr>
              <a:t> as an</a:t>
            </a:r>
            <a:r>
              <a:rPr lang="en-US" altLang="zh-CN" dirty="0">
                <a:solidFill>
                  <a:schemeClr val="tx1"/>
                </a:solidFill>
              </a:rPr>
              <a:t>...</a:t>
            </a:r>
          </a:p>
          <a:p>
            <a:r>
              <a:rPr lang="en-US" altLang="zh-CN" sz="2000" dirty="0">
                <a:solidFill>
                  <a:schemeClr val="tx1"/>
                </a:solidFill>
              </a:rPr>
              <a:t>     </a:t>
            </a:r>
            <a:r>
              <a:rPr lang="en-US" altLang="zh-CN" i="1" dirty="0">
                <a:solidFill>
                  <a:schemeClr val="tx1"/>
                </a:solidFill>
              </a:rPr>
              <a:t>Computer science </a:t>
            </a:r>
            <a:r>
              <a:rPr lang="en-US" altLang="zh-CN" dirty="0">
                <a:solidFill>
                  <a:srgbClr val="FF0000"/>
                </a:solidFill>
              </a:rPr>
              <a:t>and technology</a:t>
            </a:r>
            <a:r>
              <a:rPr lang="en-US" altLang="zh-CN" i="1" dirty="0">
                <a:solidFill>
                  <a:schemeClr val="tx1"/>
                </a:solidFill>
              </a:rPr>
              <a:t> has been</a:t>
            </a:r>
            <a:r>
              <a:rPr lang="en-US" altLang="zh-CN" dirty="0">
                <a:solidFill>
                  <a:schemeClr val="tx1"/>
                </a:solidFill>
              </a:rPr>
              <a:t> </a:t>
            </a:r>
            <a:r>
              <a:rPr lang="en-US" altLang="zh-CN" dirty="0">
                <a:solidFill>
                  <a:srgbClr val="FF0000"/>
                </a:solidFill>
              </a:rPr>
              <a:t>widely </a:t>
            </a:r>
            <a:r>
              <a:rPr lang="en-US" altLang="zh-CN" dirty="0" err="1">
                <a:solidFill>
                  <a:srgbClr val="FF0000"/>
                </a:solidFill>
              </a:rPr>
              <a:t>percieved</a:t>
            </a:r>
            <a:r>
              <a:rPr lang="en-US" altLang="zh-CN" i="1" dirty="0">
                <a:solidFill>
                  <a:schemeClr val="tx1"/>
                </a:solidFill>
              </a:rPr>
              <a:t> as an</a:t>
            </a:r>
            <a:r>
              <a:rPr lang="en-US" altLang="zh-CN" dirty="0">
                <a:solidFill>
                  <a:schemeClr val="tx1"/>
                </a:solidFill>
              </a:rPr>
              <a:t>..</a:t>
            </a:r>
          </a:p>
          <a:p>
            <a:pPr>
              <a:spcAft>
                <a:spcPts val="1200"/>
              </a:spcAft>
            </a:pPr>
            <a:endParaRPr lang="en-US" altLang="zh-CN" dirty="0">
              <a:solidFill>
                <a:schemeClr val="tx1"/>
              </a:solidFill>
            </a:endParaRPr>
          </a:p>
          <a:p>
            <a:r>
              <a:rPr lang="en-US" altLang="zh-CN" sz="2000" dirty="0">
                <a:solidFill>
                  <a:schemeClr val="tx1"/>
                </a:solidFill>
              </a:rPr>
              <a:t>     </a:t>
            </a:r>
            <a:r>
              <a:rPr lang="zh-CN" altLang="en-US" sz="2000" dirty="0">
                <a:solidFill>
                  <a:schemeClr val="tx1"/>
                </a:solidFill>
              </a:rPr>
              <a:t>示例</a:t>
            </a:r>
            <a:r>
              <a:rPr lang="en-US" altLang="zh-CN" sz="2000" dirty="0">
                <a:solidFill>
                  <a:schemeClr val="tx1"/>
                </a:solidFill>
              </a:rPr>
              <a:t>3</a:t>
            </a:r>
            <a:r>
              <a:rPr lang="zh-CN" altLang="en-US" sz="2000" dirty="0">
                <a:solidFill>
                  <a:schemeClr val="tx1"/>
                </a:solidFill>
              </a:rPr>
              <a:t>：</a:t>
            </a:r>
            <a:r>
              <a:rPr lang="zh-CN" altLang="en-US" sz="2000" dirty="0"/>
              <a:t>中间有三个重复的</a:t>
            </a:r>
            <a:endParaRPr lang="en-US" altLang="zh-CN" sz="2000" dirty="0"/>
          </a:p>
          <a:p>
            <a:r>
              <a:rPr lang="en-US" altLang="zh-CN" sz="2000" dirty="0">
                <a:solidFill>
                  <a:schemeClr val="tx1"/>
                </a:solidFill>
              </a:rPr>
              <a:t>     </a:t>
            </a:r>
            <a:r>
              <a:rPr lang="en-US" altLang="zh-CN" i="1" dirty="0">
                <a:solidFill>
                  <a:schemeClr val="tx1"/>
                </a:solidFill>
              </a:rPr>
              <a:t>Computer science, </a:t>
            </a:r>
            <a:r>
              <a:rPr lang="en-US" altLang="zh-CN" dirty="0">
                <a:solidFill>
                  <a:srgbClr val="FF0000"/>
                </a:solidFill>
              </a:rPr>
              <a:t>resulting from America</a:t>
            </a:r>
            <a:r>
              <a:rPr lang="en-US" altLang="zh-CN" i="1" dirty="0">
                <a:solidFill>
                  <a:schemeClr val="tx1"/>
                </a:solidFill>
              </a:rPr>
              <a:t>, has been</a:t>
            </a:r>
            <a:r>
              <a:rPr lang="en-US" altLang="zh-CN" dirty="0">
                <a:solidFill>
                  <a:schemeClr val="tx1"/>
                </a:solidFill>
              </a:rPr>
              <a:t> </a:t>
            </a:r>
            <a:r>
              <a:rPr lang="en-US" altLang="zh-CN" dirty="0">
                <a:solidFill>
                  <a:srgbClr val="FF0000"/>
                </a:solidFill>
              </a:rPr>
              <a:t>widely </a:t>
            </a:r>
            <a:r>
              <a:rPr lang="en-US" altLang="zh-CN" dirty="0" err="1">
                <a:solidFill>
                  <a:srgbClr val="FF0000"/>
                </a:solidFill>
              </a:rPr>
              <a:t>percieved</a:t>
            </a:r>
            <a:r>
              <a:rPr lang="en-US" altLang="zh-CN" i="1" dirty="0">
                <a:solidFill>
                  <a:schemeClr val="tx1"/>
                </a:solidFill>
              </a:rPr>
              <a:t> as an</a:t>
            </a:r>
            <a:r>
              <a:rPr lang="en-US" altLang="zh-CN" dirty="0">
                <a:solidFill>
                  <a:schemeClr val="tx1"/>
                </a:solidFill>
              </a:rPr>
              <a:t>..</a:t>
            </a:r>
          </a:p>
          <a:p>
            <a:r>
              <a:rPr lang="en-US" altLang="zh-CN" sz="2400" dirty="0">
                <a:solidFill>
                  <a:schemeClr val="tx1"/>
                </a:solidFill>
              </a:rPr>
              <a:t>    </a:t>
            </a:r>
            <a:r>
              <a:rPr lang="en-US" altLang="zh-CN" i="1" dirty="0">
                <a:solidFill>
                  <a:schemeClr val="tx1"/>
                </a:solidFill>
              </a:rPr>
              <a:t>Computer science, </a:t>
            </a:r>
            <a:r>
              <a:rPr lang="en-US" altLang="zh-CN" dirty="0">
                <a:solidFill>
                  <a:srgbClr val="FF0000"/>
                </a:solidFill>
              </a:rPr>
              <a:t>resulting from America</a:t>
            </a:r>
            <a:r>
              <a:rPr lang="en-US" altLang="zh-CN" i="1" dirty="0">
                <a:solidFill>
                  <a:schemeClr val="tx1"/>
                </a:solidFill>
              </a:rPr>
              <a:t>, has been</a:t>
            </a:r>
            <a:r>
              <a:rPr lang="en-US" altLang="zh-CN" dirty="0">
                <a:solidFill>
                  <a:schemeClr val="tx1"/>
                </a:solidFill>
              </a:rPr>
              <a:t> </a:t>
            </a:r>
            <a:r>
              <a:rPr lang="en-US" altLang="zh-CN" dirty="0">
                <a:solidFill>
                  <a:srgbClr val="FF0000"/>
                </a:solidFill>
              </a:rPr>
              <a:t>widely </a:t>
            </a:r>
            <a:r>
              <a:rPr lang="en-US" altLang="zh-CN" dirty="0" err="1">
                <a:solidFill>
                  <a:srgbClr val="FF0000"/>
                </a:solidFill>
              </a:rPr>
              <a:t>percieved</a:t>
            </a:r>
            <a:r>
              <a:rPr lang="en-US" altLang="zh-CN" i="1" dirty="0">
                <a:solidFill>
                  <a:schemeClr val="tx1"/>
                </a:solidFill>
              </a:rPr>
              <a:t> as</a:t>
            </a:r>
            <a:r>
              <a:rPr lang="en-US" altLang="zh-CN" i="1" dirty="0">
                <a:solidFill>
                  <a:srgbClr val="FF0000"/>
                </a:solidFill>
              </a:rPr>
              <a:t> </a:t>
            </a:r>
            <a:r>
              <a:rPr lang="en-US" altLang="zh-CN" dirty="0">
                <a:solidFill>
                  <a:srgbClr val="FF0000"/>
                </a:solidFill>
              </a:rPr>
              <a:t>one of most</a:t>
            </a:r>
            <a:r>
              <a:rPr lang="en-US" altLang="zh-CN" dirty="0">
                <a:solidFill>
                  <a:schemeClr val="tx1"/>
                </a:solidFill>
              </a:rPr>
              <a:t> </a:t>
            </a:r>
            <a:r>
              <a:rPr lang="en-US" altLang="zh-CN" i="1" dirty="0">
                <a:solidFill>
                  <a:schemeClr val="tx1"/>
                </a:solidFill>
              </a:rPr>
              <a:t>promising.</a:t>
            </a:r>
            <a:r>
              <a:rPr lang="en-US" altLang="zh-CN" dirty="0">
                <a:solidFill>
                  <a:schemeClr val="tx1"/>
                </a:solidFill>
              </a:rPr>
              <a:t>...</a:t>
            </a:r>
          </a:p>
          <a:p>
            <a:endParaRPr lang="en-US" altLang="zh-CN" sz="2400" dirty="0">
              <a:solidFill>
                <a:schemeClr val="tx1"/>
              </a:solidFill>
            </a:endParaRPr>
          </a:p>
          <a:p>
            <a:r>
              <a:rPr lang="en-US" altLang="zh-CN" sz="2400" dirty="0">
                <a:solidFill>
                  <a:schemeClr val="tx1"/>
                </a:solidFill>
              </a:rPr>
              <a:t>    </a:t>
            </a:r>
            <a:r>
              <a:rPr lang="zh-CN" altLang="en-US" sz="2400" dirty="0">
                <a:solidFill>
                  <a:schemeClr val="tx1"/>
                </a:solidFill>
              </a:rPr>
              <a:t>参见</a:t>
            </a:r>
            <a:r>
              <a:rPr lang="en-US" altLang="zh-CN" sz="2400" dirty="0" err="1">
                <a:solidFill>
                  <a:schemeClr val="tx1"/>
                </a:solidFill>
              </a:rPr>
              <a:t>ithenticate</a:t>
            </a:r>
            <a:r>
              <a:rPr lang="zh-CN" altLang="en-US" sz="2400" dirty="0">
                <a:solidFill>
                  <a:schemeClr val="tx1"/>
                </a:solidFill>
              </a:rPr>
              <a:t>中文官网：</a:t>
            </a:r>
            <a:r>
              <a:rPr lang="en-US" altLang="zh-CN" sz="2400" dirty="0">
                <a:solidFill>
                  <a:schemeClr val="tx1"/>
                </a:solidFill>
              </a:rPr>
              <a:t>https://www.ithenticatecn.com/news/417.html</a:t>
            </a:r>
          </a:p>
          <a:p>
            <a:r>
              <a:rPr lang="en-US" altLang="zh-CN" sz="2000" dirty="0">
                <a:solidFill>
                  <a:schemeClr val="tx1"/>
                </a:solidFill>
              </a:rPr>
              <a:t>    </a:t>
            </a:r>
            <a:endParaRPr lang="zh-CN" altLang="en-US" sz="2000" dirty="0">
              <a:solidFill>
                <a:schemeClr val="tx1"/>
              </a:solidFill>
            </a:endParaRPr>
          </a:p>
        </p:txBody>
      </p:sp>
      <p:sp>
        <p:nvSpPr>
          <p:cNvPr id="4" name="矩形 3"/>
          <p:cNvSpPr/>
          <p:nvPr/>
        </p:nvSpPr>
        <p:spPr>
          <a:xfrm>
            <a:off x="604345" y="51314"/>
            <a:ext cx="10668778" cy="1015663"/>
          </a:xfrm>
          <a:prstGeom prst="rect">
            <a:avLst/>
          </a:prstGeom>
        </p:spPr>
        <p:txBody>
          <a:bodyPr wrap="square">
            <a:spAutoFit/>
          </a:bodyPr>
          <a:lstStyle/>
          <a:p>
            <a:pPr>
              <a:lnSpc>
                <a:spcPct val="150000"/>
              </a:lnSpc>
            </a:pPr>
            <a:r>
              <a:rPr lang="zh-CN" altLang="en-US" sz="2000" b="1" dirty="0"/>
              <a:t>如何理解英文查重中“</a:t>
            </a:r>
            <a:r>
              <a:rPr lang="zh-CN" altLang="en-US" sz="2000" b="1" dirty="0">
                <a:solidFill>
                  <a:srgbClr val="FF0000"/>
                </a:solidFill>
                <a:hlinkClick r:id="rId2"/>
              </a:rPr>
              <a:t>不连续的六个单词中间</a:t>
            </a:r>
            <a:r>
              <a:rPr lang="zh-CN" altLang="en-US" sz="2000" b="1" u="sng" dirty="0">
                <a:solidFill>
                  <a:srgbClr val="FF0000"/>
                </a:solidFill>
                <a:hlinkClick r:id="rId2"/>
              </a:rPr>
              <a:t>连续不重复的单词</a:t>
            </a:r>
            <a:r>
              <a:rPr lang="zh-CN" altLang="en-US" sz="2000" b="1" dirty="0">
                <a:solidFill>
                  <a:srgbClr val="FF0000"/>
                </a:solidFill>
                <a:hlinkClick r:id="rId2"/>
              </a:rPr>
              <a:t>小于四个</a:t>
            </a:r>
            <a:r>
              <a:rPr lang="zh-CN" altLang="en-US" sz="2000" b="1" dirty="0">
                <a:solidFill>
                  <a:srgbClr val="FF0000"/>
                </a:solidFill>
              </a:rPr>
              <a:t>（不包括四个）即判定这</a:t>
            </a:r>
            <a:r>
              <a:rPr lang="zh-CN" altLang="en-US" sz="2000" b="1" dirty="0"/>
              <a:t>六个单词</a:t>
            </a:r>
            <a:r>
              <a:rPr lang="zh-CN" altLang="en-US" sz="2000" b="1" dirty="0">
                <a:solidFill>
                  <a:srgbClr val="FF0000"/>
                </a:solidFill>
              </a:rPr>
              <a:t>重复</a:t>
            </a:r>
            <a:r>
              <a:rPr lang="zh-CN" altLang="en-US" sz="2000" b="1" dirty="0"/>
              <a:t>”？</a:t>
            </a:r>
          </a:p>
        </p:txBody>
      </p:sp>
    </p:spTree>
    <p:extLst>
      <p:ext uri="{BB962C8B-B14F-4D97-AF65-F5344CB8AC3E}">
        <p14:creationId xmlns:p14="http://schemas.microsoft.com/office/powerpoint/2010/main" val="408898619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ïşḷíḑê"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a:extLst>
              <a:ext uri="{FF2B5EF4-FFF2-40B4-BE49-F238E27FC236}">
                <a16:creationId xmlns:a16="http://schemas.microsoft.com/office/drawing/2014/main" id="{BD867626-C9D1-49C2-B1D4-96CCE26077B2}"/>
              </a:ext>
            </a:extLst>
          </p:cNvPr>
          <p:cNvGrpSpPr>
            <a:grpSpLocks noChangeAspect="1"/>
          </p:cNvGrpSpPr>
          <p:nvPr/>
        </p:nvGrpSpPr>
        <p:grpSpPr>
          <a:xfrm>
            <a:off x="660688" y="1110612"/>
            <a:ext cx="11125977" cy="4685540"/>
            <a:chOff x="567695" y="1831051"/>
            <a:chExt cx="11125977" cy="4260449"/>
          </a:xfrm>
        </p:grpSpPr>
        <p:sp>
          <p:nvSpPr>
            <p:cNvPr id="6" name="íŝlîḑê">
              <a:extLst>
                <a:ext uri="{FF2B5EF4-FFF2-40B4-BE49-F238E27FC236}">
                  <a16:creationId xmlns:a16="http://schemas.microsoft.com/office/drawing/2014/main" id="{6A432666-EBDA-425D-874B-15228257B914}"/>
                </a:ext>
              </a:extLst>
            </p:cNvPr>
            <p:cNvSpPr/>
            <p:nvPr/>
          </p:nvSpPr>
          <p:spPr>
            <a:xfrm>
              <a:off x="7422064" y="2212522"/>
              <a:ext cx="4271608" cy="2150091"/>
            </a:xfrm>
            <a:prstGeom prst="rect">
              <a:avLst/>
            </a:prstGeom>
            <a:ln w="12700">
              <a:miter lim="400000"/>
            </a:ln>
            <a:extLst>
              <a:ext uri="{C572A759-6A51-4108-AA02-DFA0A04FC94B}">
                <ma14:wrappingTextBoxFlag xmlns:p14="http://schemas.microsoft.com/office/powerpoint/2010/main" xmlns:ma14="http://schemas.microsoft.com/office/mac/drawingml/2011/main" xmlns:a16="http://schemas.microsoft.com/office/drawing/2014/main" xmlns:lc="http://schemas.openxmlformats.org/drawingml/2006/lockedCanvas" xmlns="" val="1"/>
              </a:ext>
            </a:extLst>
          </p:spPr>
          <p:txBody>
            <a:bodyPr wrap="square" lIns="91440" tIns="45720" rIns="91440" bIns="45720">
              <a:noAutofit/>
            </a:bodyPr>
            <a:lstStyle/>
            <a:p>
              <a:pPr>
                <a:lnSpc>
                  <a:spcPct val="150000"/>
                </a:lnSpc>
              </a:pPr>
              <a:r>
                <a:rPr lang="zh-CN" altLang="en-US" sz="1200" dirty="0"/>
                <a:t>有时候系统的重复可能不在于特定的一段，还会跨段落，因为在软件眼里，整个文章就是一连串单词被空格分割，不存在段落之分。如：</a:t>
              </a:r>
              <a:r>
                <a:rPr lang="en-US" altLang="zh-CN" sz="1200" i="1" dirty="0"/>
                <a:t> </a:t>
              </a:r>
            </a:p>
            <a:p>
              <a:pPr>
                <a:lnSpc>
                  <a:spcPct val="150000"/>
                </a:lnSpc>
              </a:pPr>
              <a:r>
                <a:rPr lang="en-US" altLang="zh-CN" sz="1200" b="1" i="1" dirty="0">
                  <a:solidFill>
                    <a:srgbClr val="FF0000"/>
                  </a:solidFill>
                </a:rPr>
                <a:t>4. Experimental and methods</a:t>
              </a:r>
              <a:r>
                <a:rPr lang="en-US" altLang="zh-CN" sz="1200" b="1" dirty="0">
                  <a:solidFill>
                    <a:srgbClr val="FF0000"/>
                  </a:solidFill>
                </a:rPr>
                <a:t/>
              </a:r>
              <a:br>
                <a:rPr lang="en-US" altLang="zh-CN" sz="1200" b="1" dirty="0">
                  <a:solidFill>
                    <a:srgbClr val="FF0000"/>
                  </a:solidFill>
                </a:rPr>
              </a:br>
              <a:r>
                <a:rPr lang="en-US" altLang="zh-CN" sz="1200" b="1" i="1" dirty="0">
                  <a:solidFill>
                    <a:srgbClr val="FF0000"/>
                  </a:solidFill>
                </a:rPr>
                <a:t>4.1. Synthesis of ...</a:t>
              </a:r>
              <a:r>
                <a:rPr lang="en-US" altLang="zh-CN" sz="1200" b="1" dirty="0">
                  <a:solidFill>
                    <a:srgbClr val="FF0000"/>
                  </a:solidFill>
                </a:rPr>
                <a:t/>
              </a:r>
              <a:br>
                <a:rPr lang="en-US" altLang="zh-CN" sz="1200" b="1" dirty="0">
                  <a:solidFill>
                    <a:srgbClr val="FF0000"/>
                  </a:solidFill>
                </a:rPr>
              </a:br>
              <a:r>
                <a:rPr lang="zh-CN" altLang="en-US" sz="1200" dirty="0"/>
                <a:t>这个是典型的文章中方法部分。这里猜猜系统判定重复的元素是几个？去掉点号，就是</a:t>
              </a:r>
              <a:r>
                <a:rPr lang="en-US" altLang="zh-CN" sz="1200" dirty="0"/>
                <a:t>4, </a:t>
              </a:r>
              <a:r>
                <a:rPr lang="en-US" altLang="zh-CN" sz="1200" i="1" dirty="0"/>
                <a:t>Experimental, and, methods, 4, 1, Synthesis, of </a:t>
              </a:r>
              <a:r>
                <a:rPr lang="zh-CN" altLang="en-US" sz="1200" dirty="0"/>
                <a:t>这</a:t>
              </a:r>
              <a:r>
                <a:rPr lang="en-US" altLang="zh-CN" sz="1200" dirty="0"/>
                <a:t>8</a:t>
              </a:r>
              <a:r>
                <a:rPr lang="zh-CN" altLang="en-US" sz="1200" dirty="0"/>
                <a:t>个单词</a:t>
              </a:r>
              <a:r>
                <a:rPr lang="zh-CN" altLang="en-US" sz="1200" i="1" dirty="0"/>
                <a:t>。</a:t>
              </a:r>
              <a:endParaRPr lang="en-US" altLang="zh-CN" sz="1200" dirty="0"/>
            </a:p>
          </p:txBody>
        </p:sp>
        <p:sp>
          <p:nvSpPr>
            <p:cNvPr id="7" name="ïṥḷîďê">
              <a:extLst>
                <a:ext uri="{FF2B5EF4-FFF2-40B4-BE49-F238E27FC236}">
                  <a16:creationId xmlns:a16="http://schemas.microsoft.com/office/drawing/2014/main" id="{4D1A57E8-C059-4D32-94A3-748B8C3DD094}"/>
                </a:ext>
              </a:extLst>
            </p:cNvPr>
            <p:cNvSpPr/>
            <p:nvPr/>
          </p:nvSpPr>
          <p:spPr>
            <a:xfrm>
              <a:off x="7548003" y="1841033"/>
              <a:ext cx="2784483" cy="346762"/>
            </a:xfrm>
            <a:prstGeom prst="rect">
              <a:avLst/>
            </a:prstGeom>
            <a:ln w="12700">
              <a:miter lim="400000"/>
            </a:ln>
            <a:extLst>
              <a:ext uri="{C572A759-6A51-4108-AA02-DFA0A04FC94B}">
                <ma14:wrappingTextBoxFlag xmlns:p14="http://schemas.microsoft.com/office/powerpoint/2010/main" xmlns:ma14="http://schemas.microsoft.com/office/mac/drawingml/2011/main" xmlns:a16="http://schemas.microsoft.com/office/drawing/2014/main" xmlns:lc="http://schemas.openxmlformats.org/drawingml/2006/lockedCanvas" xmlns="" val="1"/>
              </a:ext>
            </a:extLst>
          </p:spPr>
          <p:txBody>
            <a:bodyPr wrap="square" lIns="91440" tIns="45720" rIns="91440" bIns="45720" anchor="ctr">
              <a:noAutofit/>
            </a:bodyPr>
            <a:lstStyle/>
            <a:p>
              <a:r>
                <a:rPr lang="zh-CN" altLang="en-US" sz="2400" b="1" dirty="0"/>
                <a:t>跨段落重复</a:t>
              </a:r>
            </a:p>
          </p:txBody>
        </p:sp>
        <p:sp>
          <p:nvSpPr>
            <p:cNvPr id="8" name="ïṡ1íḓé">
              <a:extLst>
                <a:ext uri="{FF2B5EF4-FFF2-40B4-BE49-F238E27FC236}">
                  <a16:creationId xmlns:a16="http://schemas.microsoft.com/office/drawing/2014/main" id="{2E8E68A6-A05F-40D7-AC12-C74264EE61C1}"/>
                </a:ext>
              </a:extLst>
            </p:cNvPr>
            <p:cNvSpPr/>
            <p:nvPr/>
          </p:nvSpPr>
          <p:spPr>
            <a:xfrm>
              <a:off x="6667927" y="4931060"/>
              <a:ext cx="5009843" cy="1054725"/>
            </a:xfrm>
            <a:prstGeom prst="rect">
              <a:avLst/>
            </a:prstGeom>
            <a:ln w="12700">
              <a:miter lim="400000"/>
            </a:ln>
            <a:extLst>
              <a:ext uri="{C572A759-6A51-4108-AA02-DFA0A04FC94B}">
                <ma14:wrappingTextBoxFlag xmlns:p14="http://schemas.microsoft.com/office/powerpoint/2010/main" xmlns:ma14="http://schemas.microsoft.com/office/mac/drawingml/2011/main" xmlns:a16="http://schemas.microsoft.com/office/drawing/2014/main" xmlns:lc="http://schemas.openxmlformats.org/drawingml/2006/lockedCanvas" xmlns="" val="1"/>
              </a:ext>
            </a:extLst>
          </p:spPr>
          <p:txBody>
            <a:bodyPr wrap="square" lIns="91440" tIns="45720" rIns="91440" bIns="45720">
              <a:noAutofit/>
            </a:bodyPr>
            <a:lstStyle/>
            <a:p>
              <a:pPr>
                <a:lnSpc>
                  <a:spcPct val="150000"/>
                </a:lnSpc>
              </a:pPr>
              <a:r>
                <a:rPr lang="zh-CN" altLang="en-US" sz="1400" dirty="0"/>
                <a:t>系统会把各种特殊符号（</a:t>
              </a:r>
              <a:r>
                <a:rPr lang="en-US" altLang="zh-CN" sz="1400" dirty="0"/>
                <a:t>@</a:t>
              </a:r>
              <a:r>
                <a:rPr lang="zh-CN" altLang="en-US" sz="1400" dirty="0"/>
                <a:t>，</a:t>
              </a:r>
              <a:r>
                <a:rPr lang="en-US" altLang="zh-CN" sz="1400" dirty="0"/>
                <a:t>/,</a:t>
              </a:r>
              <a:r>
                <a:rPr lang="zh-CN" altLang="en-US" sz="1400" dirty="0"/>
                <a:t>等）统统替换成空格，如：化学中</a:t>
              </a:r>
              <a:r>
                <a:rPr lang="en-US" altLang="zh-CN" sz="1400" dirty="0"/>
                <a:t>Ag</a:t>
              </a:r>
              <a:r>
                <a:rPr lang="zh-CN" altLang="en-US" sz="1400" dirty="0"/>
                <a:t>包覆</a:t>
              </a:r>
              <a:r>
                <a:rPr lang="en-US" altLang="zh-CN" sz="1400" dirty="0"/>
                <a:t>Au</a:t>
              </a:r>
              <a:r>
                <a:rPr lang="zh-CN" altLang="en-US" sz="1400" dirty="0"/>
                <a:t>再包覆一层</a:t>
              </a:r>
              <a:r>
                <a:rPr lang="en-US" altLang="zh-CN" sz="1400" dirty="0"/>
                <a:t>C</a:t>
              </a:r>
              <a:r>
                <a:rPr lang="zh-CN" altLang="en-US" sz="1400" dirty="0"/>
                <a:t>。作者可能会缩写成</a:t>
              </a:r>
              <a:r>
                <a:rPr lang="en-US" altLang="zh-CN" sz="1400" dirty="0" err="1"/>
                <a:t>Ag@Au</a:t>
              </a:r>
              <a:r>
                <a:rPr lang="en-US" altLang="zh-CN" sz="1400" dirty="0"/>
                <a:t>/C</a:t>
              </a:r>
              <a:r>
                <a:rPr lang="zh-CN" altLang="en-US" sz="1400" dirty="0"/>
                <a:t>。这个经过系统处理后，其实是三个单词的</a:t>
              </a:r>
              <a:r>
                <a:rPr lang="en-US" altLang="zh-CN" sz="1400" dirty="0"/>
                <a:t>Ag</a:t>
              </a:r>
              <a:r>
                <a:rPr lang="zh-CN" altLang="en-US" sz="1400" dirty="0"/>
                <a:t>，</a:t>
              </a:r>
              <a:r>
                <a:rPr lang="en-US" altLang="zh-CN" sz="1400" dirty="0"/>
                <a:t>Au</a:t>
              </a:r>
              <a:r>
                <a:rPr lang="zh-CN" altLang="en-US" sz="1400" dirty="0"/>
                <a:t>和</a:t>
              </a:r>
              <a:r>
                <a:rPr lang="en-US" altLang="zh-CN" sz="1400" dirty="0"/>
                <a:t>C</a:t>
              </a:r>
            </a:p>
          </p:txBody>
        </p:sp>
        <p:sp>
          <p:nvSpPr>
            <p:cNvPr id="9" name="ísļídé">
              <a:extLst>
                <a:ext uri="{FF2B5EF4-FFF2-40B4-BE49-F238E27FC236}">
                  <a16:creationId xmlns:a16="http://schemas.microsoft.com/office/drawing/2014/main" id="{DA586519-2254-419B-910B-917C1AB59086}"/>
                </a:ext>
              </a:extLst>
            </p:cNvPr>
            <p:cNvSpPr/>
            <p:nvPr/>
          </p:nvSpPr>
          <p:spPr>
            <a:xfrm>
              <a:off x="6695886" y="4607249"/>
              <a:ext cx="4011938" cy="346762"/>
            </a:xfrm>
            <a:prstGeom prst="rect">
              <a:avLst/>
            </a:prstGeom>
            <a:ln w="12700">
              <a:miter lim="400000"/>
            </a:ln>
            <a:extLst>
              <a:ext uri="{C572A759-6A51-4108-AA02-DFA0A04FC94B}">
                <ma14:wrappingTextBoxFlag xmlns:p14="http://schemas.microsoft.com/office/powerpoint/2010/main" xmlns:ma14="http://schemas.microsoft.com/office/mac/drawingml/2011/main" xmlns:a16="http://schemas.microsoft.com/office/drawing/2014/main" xmlns:lc="http://schemas.openxmlformats.org/drawingml/2006/lockedCanvas" xmlns="" val="1"/>
              </a:ext>
            </a:extLst>
          </p:spPr>
          <p:txBody>
            <a:bodyPr wrap="square" lIns="91440" tIns="45720" rIns="91440" bIns="45720" anchor="ctr">
              <a:noAutofit/>
            </a:bodyPr>
            <a:lstStyle/>
            <a:p>
              <a:r>
                <a:rPr lang="zh-CN" altLang="en-US" sz="2400" b="1" dirty="0"/>
                <a:t>包括符号的专有名词缩写</a:t>
              </a:r>
            </a:p>
          </p:txBody>
        </p:sp>
        <p:sp>
          <p:nvSpPr>
            <p:cNvPr id="10" name="ïṥļïḑe">
              <a:extLst>
                <a:ext uri="{FF2B5EF4-FFF2-40B4-BE49-F238E27FC236}">
                  <a16:creationId xmlns:a16="http://schemas.microsoft.com/office/drawing/2014/main" id="{EBFF665A-B82B-452E-889E-D9CB0EAD7AA4}"/>
                </a:ext>
              </a:extLst>
            </p:cNvPr>
            <p:cNvSpPr/>
            <p:nvPr/>
          </p:nvSpPr>
          <p:spPr>
            <a:xfrm>
              <a:off x="567695" y="4904765"/>
              <a:ext cx="4677442" cy="1186735"/>
            </a:xfrm>
            <a:prstGeom prst="rect">
              <a:avLst/>
            </a:prstGeom>
            <a:ln w="12700">
              <a:miter lim="400000"/>
            </a:ln>
            <a:extLst>
              <a:ext uri="{C572A759-6A51-4108-AA02-DFA0A04FC94B}">
                <ma14:wrappingTextBoxFlag xmlns:p14="http://schemas.microsoft.com/office/powerpoint/2010/main" xmlns:ma14="http://schemas.microsoft.com/office/mac/drawingml/2011/main" xmlns:a16="http://schemas.microsoft.com/office/drawing/2014/main" xmlns:lc="http://schemas.openxmlformats.org/drawingml/2006/lockedCanvas" xmlns="" val="1"/>
              </a:ext>
            </a:extLst>
          </p:spPr>
          <p:txBody>
            <a:bodyPr wrap="square" lIns="91440" tIns="45720" rIns="91440" bIns="45720">
              <a:noAutofit/>
            </a:bodyPr>
            <a:lstStyle/>
            <a:p>
              <a:pPr>
                <a:lnSpc>
                  <a:spcPct val="150000"/>
                </a:lnSpc>
              </a:pPr>
              <a:r>
                <a:rPr lang="zh-CN" altLang="en-US" sz="1400" dirty="0"/>
                <a:t>软件系统不会识别上下标，直接按照正常大小处理，再替换特殊符号为空格，如：</a:t>
              </a:r>
              <a:r>
                <a:rPr lang="en-US" altLang="zh-CN" dirty="0"/>
                <a:t>g cm-3</a:t>
              </a:r>
              <a:r>
                <a:rPr lang="zh-CN" altLang="en-US" dirty="0"/>
                <a:t>被认为是</a:t>
              </a:r>
              <a:r>
                <a:rPr lang="en-US" altLang="zh-CN" dirty="0"/>
                <a:t>g</a:t>
              </a:r>
              <a:r>
                <a:rPr lang="zh-CN" altLang="en-US" dirty="0"/>
                <a:t>，</a:t>
              </a:r>
              <a:r>
                <a:rPr lang="en-US" altLang="zh-CN" dirty="0"/>
                <a:t>cm</a:t>
              </a:r>
              <a:r>
                <a:rPr lang="zh-CN" altLang="en-US" dirty="0"/>
                <a:t>，</a:t>
              </a:r>
              <a:r>
                <a:rPr lang="en-US" altLang="zh-CN" dirty="0"/>
                <a:t>-3</a:t>
              </a:r>
              <a:r>
                <a:rPr lang="zh-CN" altLang="en-US" dirty="0"/>
                <a:t>三个单词。</a:t>
              </a:r>
              <a:endParaRPr lang="en-US" altLang="zh-CN" sz="1400" dirty="0"/>
            </a:p>
          </p:txBody>
        </p:sp>
        <p:sp>
          <p:nvSpPr>
            <p:cNvPr id="11" name="íSlíḍê">
              <a:extLst>
                <a:ext uri="{FF2B5EF4-FFF2-40B4-BE49-F238E27FC236}">
                  <a16:creationId xmlns:a16="http://schemas.microsoft.com/office/drawing/2014/main" id="{0A869C2A-EBBC-4ED8-817E-46B4704D52AA}"/>
                </a:ext>
              </a:extLst>
            </p:cNvPr>
            <p:cNvSpPr/>
            <p:nvPr/>
          </p:nvSpPr>
          <p:spPr>
            <a:xfrm>
              <a:off x="2449005" y="4607249"/>
              <a:ext cx="2784483" cy="297517"/>
            </a:xfrm>
            <a:prstGeom prst="rect">
              <a:avLst/>
            </a:prstGeom>
            <a:ln w="12700">
              <a:miter lim="400000"/>
            </a:ln>
            <a:extLst>
              <a:ext uri="{C572A759-6A51-4108-AA02-DFA0A04FC94B}">
                <ma14:wrappingTextBoxFlag xmlns:p14="http://schemas.microsoft.com/office/powerpoint/2010/main" xmlns:ma14="http://schemas.microsoft.com/office/mac/drawingml/2011/main" xmlns:a16="http://schemas.microsoft.com/office/drawing/2014/main" xmlns:lc="http://schemas.openxmlformats.org/drawingml/2006/lockedCanvas" xmlns="" val="1"/>
              </a:ext>
            </a:extLst>
          </p:spPr>
          <p:txBody>
            <a:bodyPr wrap="square" lIns="91440" tIns="45720" rIns="91440" bIns="45720" anchor="ctr">
              <a:normAutofit lnSpcReduction="10000"/>
            </a:bodyPr>
            <a:lstStyle/>
            <a:p>
              <a:pPr algn="r"/>
              <a:r>
                <a:rPr lang="zh-CN" altLang="en-US" sz="1600" b="1" dirty="0"/>
                <a:t>科学单位</a:t>
              </a:r>
            </a:p>
          </p:txBody>
        </p:sp>
        <p:sp>
          <p:nvSpPr>
            <p:cNvPr id="12" name="ïṡḻiḍê">
              <a:extLst>
                <a:ext uri="{FF2B5EF4-FFF2-40B4-BE49-F238E27FC236}">
                  <a16:creationId xmlns:a16="http://schemas.microsoft.com/office/drawing/2014/main" id="{B73107FF-FE82-48E7-B46A-936E18A97D20}"/>
                </a:ext>
              </a:extLst>
            </p:cNvPr>
            <p:cNvSpPr/>
            <p:nvPr/>
          </p:nvSpPr>
          <p:spPr>
            <a:xfrm>
              <a:off x="567695" y="3629250"/>
              <a:ext cx="4665793" cy="733364"/>
            </a:xfrm>
            <a:prstGeom prst="rect">
              <a:avLst/>
            </a:prstGeom>
            <a:ln w="12700">
              <a:miter lim="400000"/>
            </a:ln>
            <a:extLst>
              <a:ext uri="{C572A759-6A51-4108-AA02-DFA0A04FC94B}">
                <ma14:wrappingTextBoxFlag xmlns:p14="http://schemas.microsoft.com/office/powerpoint/2010/main" xmlns:ma14="http://schemas.microsoft.com/office/mac/drawingml/2011/main" xmlns:a16="http://schemas.microsoft.com/office/drawing/2014/main" xmlns:lc="http://schemas.openxmlformats.org/drawingml/2006/lockedCanvas" xmlns="" val="1"/>
              </a:ext>
            </a:extLst>
          </p:spPr>
          <p:txBody>
            <a:bodyPr wrap="square" lIns="91440" tIns="45720" rIns="91440" bIns="45720">
              <a:noAutofit/>
            </a:bodyPr>
            <a:lstStyle/>
            <a:p>
              <a:pPr>
                <a:lnSpc>
                  <a:spcPct val="150000"/>
                </a:lnSpc>
              </a:pPr>
              <a:r>
                <a:rPr lang="zh-CN" altLang="en-US" sz="1600" dirty="0"/>
                <a:t>连接符被替换成空格，如：</a:t>
              </a:r>
              <a:r>
                <a:rPr lang="en-US" altLang="zh-CN" sz="1600" dirty="0"/>
                <a:t>ever-increasing</a:t>
              </a:r>
              <a:r>
                <a:rPr lang="zh-CN" altLang="en-US" sz="1600" dirty="0"/>
                <a:t>算作</a:t>
              </a:r>
              <a:r>
                <a:rPr lang="en-US" altLang="zh-CN" sz="1600" dirty="0"/>
                <a:t>ever</a:t>
              </a:r>
              <a:r>
                <a:rPr lang="zh-CN" altLang="en-US" sz="1600" dirty="0"/>
                <a:t>和</a:t>
              </a:r>
              <a:r>
                <a:rPr lang="en-US" altLang="zh-CN" sz="1600" dirty="0"/>
                <a:t>increasing</a:t>
              </a:r>
              <a:r>
                <a:rPr lang="zh-CN" altLang="en-US" sz="1600" dirty="0"/>
                <a:t>；</a:t>
              </a:r>
              <a:r>
                <a:rPr lang="en-US" altLang="zh-CN" sz="1600" dirty="0"/>
                <a:t>CD-ROM</a:t>
              </a:r>
              <a:r>
                <a:rPr lang="zh-CN" altLang="en-US" sz="1600" dirty="0"/>
                <a:t>算作</a:t>
              </a:r>
              <a:r>
                <a:rPr lang="en-US" altLang="zh-CN" sz="1600" dirty="0"/>
                <a:t>CD</a:t>
              </a:r>
              <a:r>
                <a:rPr lang="zh-CN" altLang="en-US" sz="1600" dirty="0"/>
                <a:t>和</a:t>
              </a:r>
              <a:r>
                <a:rPr lang="en-US" altLang="zh-CN" sz="1600" dirty="0"/>
                <a:t>ROM</a:t>
              </a:r>
              <a:r>
                <a:rPr lang="zh-CN" altLang="en-US" sz="1600" dirty="0"/>
                <a:t>。</a:t>
              </a:r>
              <a:endParaRPr lang="en-US" altLang="zh-CN" sz="1600" dirty="0"/>
            </a:p>
          </p:txBody>
        </p:sp>
        <p:sp>
          <p:nvSpPr>
            <p:cNvPr id="13" name="i$ļiḋê">
              <a:extLst>
                <a:ext uri="{FF2B5EF4-FFF2-40B4-BE49-F238E27FC236}">
                  <a16:creationId xmlns:a16="http://schemas.microsoft.com/office/drawing/2014/main" id="{FAD093D8-D4A7-4C37-9E4D-2DAC9487699D}"/>
                </a:ext>
              </a:extLst>
            </p:cNvPr>
            <p:cNvSpPr/>
            <p:nvPr/>
          </p:nvSpPr>
          <p:spPr>
            <a:xfrm>
              <a:off x="1032290" y="3331733"/>
              <a:ext cx="2784483" cy="297517"/>
            </a:xfrm>
            <a:prstGeom prst="rect">
              <a:avLst/>
            </a:prstGeom>
            <a:ln w="12700">
              <a:miter lim="400000"/>
            </a:ln>
            <a:extLst>
              <a:ext uri="{C572A759-6A51-4108-AA02-DFA0A04FC94B}">
                <ma14:wrappingTextBoxFlag xmlns:p14="http://schemas.microsoft.com/office/powerpoint/2010/main" xmlns:ma14="http://schemas.microsoft.com/office/mac/drawingml/2011/main" xmlns:a16="http://schemas.microsoft.com/office/drawing/2014/main" xmlns:lc="http://schemas.openxmlformats.org/drawingml/2006/lockedCanvas" xmlns="" val="1"/>
              </a:ext>
            </a:extLst>
          </p:spPr>
          <p:txBody>
            <a:bodyPr wrap="square" lIns="91440" tIns="45720" rIns="91440" bIns="45720" anchor="ctr">
              <a:noAutofit/>
            </a:bodyPr>
            <a:lstStyle/>
            <a:p>
              <a:pPr algn="r"/>
              <a:r>
                <a:rPr lang="zh-CN" altLang="en-US" sz="2400" b="1" dirty="0"/>
                <a:t>连接符</a:t>
              </a:r>
            </a:p>
          </p:txBody>
        </p:sp>
        <p:sp>
          <p:nvSpPr>
            <p:cNvPr id="14" name="îś1íḋe">
              <a:extLst>
                <a:ext uri="{FF2B5EF4-FFF2-40B4-BE49-F238E27FC236}">
                  <a16:creationId xmlns:a16="http://schemas.microsoft.com/office/drawing/2014/main" id="{27DC3CA0-C479-4467-A8B9-4A07CAD095BA}"/>
                </a:ext>
              </a:extLst>
            </p:cNvPr>
            <p:cNvSpPr/>
            <p:nvPr/>
          </p:nvSpPr>
          <p:spPr>
            <a:xfrm>
              <a:off x="567696" y="2162352"/>
              <a:ext cx="3708719" cy="436017"/>
            </a:xfrm>
            <a:prstGeom prst="rect">
              <a:avLst/>
            </a:prstGeom>
            <a:ln w="12700">
              <a:miter lim="400000"/>
            </a:ln>
            <a:extLst>
              <a:ext uri="{C572A759-6A51-4108-AA02-DFA0A04FC94B}">
                <ma14:wrappingTextBoxFlag xmlns:p14="http://schemas.microsoft.com/office/powerpoint/2010/main" xmlns:ma14="http://schemas.microsoft.com/office/mac/drawingml/2011/main" xmlns:a16="http://schemas.microsoft.com/office/drawing/2014/main" xmlns:lc="http://schemas.openxmlformats.org/drawingml/2006/lockedCanvas" xmlns="" val="1"/>
              </a:ext>
            </a:extLst>
          </p:spPr>
          <p:txBody>
            <a:bodyPr wrap="square" lIns="91440" tIns="45720" rIns="91440" bIns="45720">
              <a:noAutofit/>
            </a:bodyPr>
            <a:lstStyle/>
            <a:p>
              <a:pPr>
                <a:lnSpc>
                  <a:spcPct val="150000"/>
                </a:lnSpc>
              </a:pPr>
              <a:r>
                <a:rPr lang="en-US" altLang="zh-CN" sz="1300" dirty="0"/>
                <a:t>1.</a:t>
              </a:r>
              <a:r>
                <a:rPr lang="zh-CN" altLang="en-US" sz="1300" dirty="0"/>
                <a:t>中间没有空格和特殊符号的单纯数字，算一个词；</a:t>
              </a:r>
              <a:r>
                <a:rPr lang="en-US" altLang="zh-CN" sz="1300" dirty="0"/>
                <a:t>2.</a:t>
              </a:r>
              <a:r>
                <a:rPr lang="zh-CN" altLang="en-US" sz="1300" dirty="0"/>
                <a:t>有空格或特殊符号（，</a:t>
              </a:r>
              <a:r>
                <a:rPr lang="en-US" altLang="zh-CN" sz="1300" dirty="0"/>
                <a:t>.</a:t>
              </a:r>
              <a:r>
                <a:rPr lang="zh-CN" altLang="en-US" sz="1300" dirty="0"/>
                <a:t>，</a:t>
              </a:r>
              <a:r>
                <a:rPr lang="en-US" altLang="zh-CN" sz="1300" dirty="0"/>
                <a:t>—</a:t>
              </a:r>
              <a:r>
                <a:rPr lang="zh-CN" altLang="en-US" sz="1300" dirty="0"/>
                <a:t>等），就变成了</a:t>
              </a:r>
              <a:r>
                <a:rPr lang="en-US" altLang="zh-CN" sz="1300" dirty="0"/>
                <a:t>2</a:t>
              </a:r>
              <a:r>
                <a:rPr lang="zh-CN" altLang="en-US" sz="1300" dirty="0"/>
                <a:t>个词，如：</a:t>
              </a:r>
              <a:r>
                <a:rPr lang="en-US" altLang="zh-CN" sz="1300" dirty="0"/>
                <a:t>1980</a:t>
              </a:r>
              <a:r>
                <a:rPr lang="zh-CN" altLang="en-US" sz="1300" dirty="0"/>
                <a:t>为一个词，</a:t>
              </a:r>
              <a:r>
                <a:rPr lang="en-US" altLang="zh-CN" sz="1300" dirty="0"/>
                <a:t>1,980</a:t>
              </a:r>
              <a:r>
                <a:rPr lang="zh-CN" altLang="en-US" sz="1300" dirty="0"/>
                <a:t>为</a:t>
              </a:r>
              <a:r>
                <a:rPr lang="en-US" altLang="zh-CN" sz="1300" dirty="0"/>
                <a:t>2</a:t>
              </a:r>
              <a:r>
                <a:rPr lang="zh-CN" altLang="en-US" sz="1300" dirty="0"/>
                <a:t>个词。</a:t>
              </a:r>
              <a:endParaRPr lang="en-US" altLang="zh-CN" sz="1300" dirty="0"/>
            </a:p>
          </p:txBody>
        </p:sp>
        <p:sp>
          <p:nvSpPr>
            <p:cNvPr id="15" name="íślíḍè">
              <a:extLst>
                <a:ext uri="{FF2B5EF4-FFF2-40B4-BE49-F238E27FC236}">
                  <a16:creationId xmlns:a16="http://schemas.microsoft.com/office/drawing/2014/main" id="{5D297061-6FEF-4290-9DF1-9A0BE781FC76}"/>
                </a:ext>
              </a:extLst>
            </p:cNvPr>
            <p:cNvSpPr/>
            <p:nvPr/>
          </p:nvSpPr>
          <p:spPr>
            <a:xfrm>
              <a:off x="567697" y="1864835"/>
              <a:ext cx="2784483" cy="297517"/>
            </a:xfrm>
            <a:prstGeom prst="rect">
              <a:avLst/>
            </a:prstGeom>
            <a:ln w="12700">
              <a:miter lim="400000"/>
            </a:ln>
            <a:extLst>
              <a:ext uri="{C572A759-6A51-4108-AA02-DFA0A04FC94B}">
                <ma14:wrappingTextBoxFlag xmlns:p14="http://schemas.microsoft.com/office/powerpoint/2010/main" xmlns:ma14="http://schemas.microsoft.com/office/mac/drawingml/2011/main" xmlns:a16="http://schemas.microsoft.com/office/drawing/2014/main" xmlns:lc="http://schemas.openxmlformats.org/drawingml/2006/lockedCanvas" xmlns="" val="1"/>
              </a:ext>
            </a:extLst>
          </p:spPr>
          <p:txBody>
            <a:bodyPr wrap="square" lIns="91440" tIns="45720" rIns="91440" bIns="45720" anchor="ctr">
              <a:noAutofit/>
            </a:bodyPr>
            <a:lstStyle/>
            <a:p>
              <a:pPr algn="r"/>
              <a:r>
                <a:rPr lang="zh-CN" altLang="en-US" sz="2400" b="1" dirty="0"/>
                <a:t>数字</a:t>
              </a:r>
            </a:p>
          </p:txBody>
        </p:sp>
        <p:grpSp>
          <p:nvGrpSpPr>
            <p:cNvPr id="16" name="íṧľidé">
              <a:extLst>
                <a:ext uri="{FF2B5EF4-FFF2-40B4-BE49-F238E27FC236}">
                  <a16:creationId xmlns:a16="http://schemas.microsoft.com/office/drawing/2014/main" id="{37591A3A-D93F-491A-A1C8-C3E7D3C19757}"/>
                </a:ext>
              </a:extLst>
            </p:cNvPr>
            <p:cNvGrpSpPr/>
            <p:nvPr/>
          </p:nvGrpSpPr>
          <p:grpSpPr>
            <a:xfrm>
              <a:off x="4524873" y="1831051"/>
              <a:ext cx="3092068" cy="2187161"/>
              <a:chOff x="4633205" y="1907648"/>
              <a:chExt cx="3092068" cy="2187161"/>
            </a:xfrm>
          </p:grpSpPr>
          <p:grpSp>
            <p:nvGrpSpPr>
              <p:cNvPr id="17" name="ïṡ1idè">
                <a:extLst>
                  <a:ext uri="{FF2B5EF4-FFF2-40B4-BE49-F238E27FC236}">
                    <a16:creationId xmlns:a16="http://schemas.microsoft.com/office/drawing/2014/main" id="{3E817C9F-4B31-4E66-A01D-B02A59CF7328}"/>
                  </a:ext>
                </a:extLst>
              </p:cNvPr>
              <p:cNvGrpSpPr/>
              <p:nvPr/>
            </p:nvGrpSpPr>
            <p:grpSpPr>
              <a:xfrm>
                <a:off x="6224312" y="2484553"/>
                <a:ext cx="1500961" cy="702114"/>
                <a:chOff x="73397" y="311387"/>
                <a:chExt cx="3001922" cy="1404226"/>
              </a:xfrm>
              <a:solidFill>
                <a:schemeClr val="accent4"/>
              </a:solidFill>
            </p:grpSpPr>
            <p:sp>
              <p:nvSpPr>
                <p:cNvPr id="33" name="i$ḷídè">
                  <a:extLst>
                    <a:ext uri="{FF2B5EF4-FFF2-40B4-BE49-F238E27FC236}">
                      <a16:creationId xmlns:a16="http://schemas.microsoft.com/office/drawing/2014/main" id="{AB939C01-CA4B-4832-BD61-C1FBF62F1401}"/>
                    </a:ext>
                  </a:extLst>
                </p:cNvPr>
                <p:cNvSpPr/>
                <p:nvPr/>
              </p:nvSpPr>
              <p:spPr>
                <a:xfrm rot="1044877">
                  <a:off x="1430595" y="725352"/>
                  <a:ext cx="1644724" cy="990261"/>
                </a:xfrm>
                <a:custGeom>
                  <a:avLst/>
                  <a:gdLst/>
                  <a:ahLst/>
                  <a:cxnLst>
                    <a:cxn ang="0">
                      <a:pos x="wd2" y="hd2"/>
                    </a:cxn>
                    <a:cxn ang="5400000">
                      <a:pos x="wd2" y="hd2"/>
                    </a:cxn>
                    <a:cxn ang="10800000">
                      <a:pos x="wd2" y="hd2"/>
                    </a:cxn>
                    <a:cxn ang="16200000">
                      <a:pos x="wd2" y="hd2"/>
                    </a:cxn>
                  </a:cxnLst>
                  <a:rect l="0" t="0" r="r" b="b"/>
                  <a:pathLst>
                    <a:path w="21600" h="14745" extrusionOk="0">
                      <a:moveTo>
                        <a:pt x="16670" y="7868"/>
                      </a:moveTo>
                      <a:cubicBezTo>
                        <a:pt x="13000" y="7210"/>
                        <a:pt x="9745" y="4282"/>
                        <a:pt x="7354" y="0"/>
                      </a:cubicBezTo>
                      <a:lnTo>
                        <a:pt x="0" y="10544"/>
                      </a:lnTo>
                      <a:cubicBezTo>
                        <a:pt x="8373" y="21600"/>
                        <a:pt x="21600" y="7336"/>
                        <a:pt x="21600" y="7336"/>
                      </a:cubicBezTo>
                      <a:cubicBezTo>
                        <a:pt x="20026" y="7970"/>
                        <a:pt x="18366" y="8172"/>
                        <a:pt x="16670" y="7868"/>
                      </a:cubicBezTo>
                      <a:close/>
                    </a:path>
                  </a:pathLst>
                </a:custGeom>
                <a:solidFill>
                  <a:schemeClr val="accent1"/>
                </a:solidFill>
                <a:ln w="12700" cap="flat">
                  <a:noFill/>
                  <a:miter lim="400000"/>
                </a:ln>
                <a:effectLst/>
              </p:spPr>
              <p:txBody>
                <a:bodyPr wrap="square" lIns="91440" tIns="45720" rIns="91440" bIns="45720" anchor="ctr">
                  <a:normAutofit/>
                </a:bodyPr>
                <a:lstStyle/>
                <a:p>
                  <a:pPr algn="ctr"/>
                  <a:endParaRPr/>
                </a:p>
              </p:txBody>
            </p:sp>
            <p:sp>
              <p:nvSpPr>
                <p:cNvPr id="34" name="išľïďe">
                  <a:extLst>
                    <a:ext uri="{FF2B5EF4-FFF2-40B4-BE49-F238E27FC236}">
                      <a16:creationId xmlns:a16="http://schemas.microsoft.com/office/drawing/2014/main" id="{33C8E757-40EF-4D10-8E40-84956A33AFAA}"/>
                    </a:ext>
                  </a:extLst>
                </p:cNvPr>
                <p:cNvSpPr/>
                <p:nvPr/>
              </p:nvSpPr>
              <p:spPr>
                <a:xfrm rot="1044877">
                  <a:off x="73397" y="311387"/>
                  <a:ext cx="2207788" cy="828613"/>
                </a:xfrm>
                <a:custGeom>
                  <a:avLst/>
                  <a:gdLst/>
                  <a:ahLst/>
                  <a:cxnLst>
                    <a:cxn ang="0">
                      <a:pos x="wd2" y="hd2"/>
                    </a:cxn>
                    <a:cxn ang="5400000">
                      <a:pos x="wd2" y="hd2"/>
                    </a:cxn>
                    <a:cxn ang="10800000">
                      <a:pos x="wd2" y="hd2"/>
                    </a:cxn>
                    <a:cxn ang="16200000">
                      <a:pos x="wd2" y="hd2"/>
                    </a:cxn>
                  </a:cxnLst>
                  <a:rect l="0" t="0" r="r" b="b"/>
                  <a:pathLst>
                    <a:path w="21600" h="14731" extrusionOk="0">
                      <a:moveTo>
                        <a:pt x="14304" y="14731"/>
                      </a:moveTo>
                      <a:lnTo>
                        <a:pt x="21600" y="3940"/>
                      </a:lnTo>
                      <a:cubicBezTo>
                        <a:pt x="9358" y="-6869"/>
                        <a:pt x="0" y="7992"/>
                        <a:pt x="0" y="7992"/>
                      </a:cubicBezTo>
                      <a:cubicBezTo>
                        <a:pt x="1720" y="7150"/>
                        <a:pt x="3550" y="6846"/>
                        <a:pt x="5419" y="7195"/>
                      </a:cubicBezTo>
                      <a:cubicBezTo>
                        <a:pt x="8900" y="7844"/>
                        <a:pt x="11976" y="10619"/>
                        <a:pt x="14304" y="14731"/>
                      </a:cubicBezTo>
                      <a:close/>
                    </a:path>
                  </a:pathLst>
                </a:custGeom>
                <a:solidFill>
                  <a:schemeClr val="accent1"/>
                </a:solidFill>
                <a:ln w="12700" cap="flat">
                  <a:noFill/>
                  <a:miter lim="400000"/>
                </a:ln>
                <a:effectLst/>
              </p:spPr>
              <p:txBody>
                <a:bodyPr wrap="square" lIns="91440" tIns="45720" rIns="91440" bIns="45720" anchor="ctr">
                  <a:normAutofit/>
                </a:bodyPr>
                <a:lstStyle/>
                <a:p>
                  <a:pPr algn="ctr"/>
                  <a:endParaRPr/>
                </a:p>
              </p:txBody>
            </p:sp>
          </p:grpSp>
          <p:grpSp>
            <p:nvGrpSpPr>
              <p:cNvPr id="18" name="iṡḻïde">
                <a:extLst>
                  <a:ext uri="{FF2B5EF4-FFF2-40B4-BE49-F238E27FC236}">
                    <a16:creationId xmlns:a16="http://schemas.microsoft.com/office/drawing/2014/main" id="{C8828074-580B-4A10-8C85-0C5224C403FD}"/>
                  </a:ext>
                </a:extLst>
              </p:cNvPr>
              <p:cNvGrpSpPr/>
              <p:nvPr/>
            </p:nvGrpSpPr>
            <p:grpSpPr>
              <a:xfrm>
                <a:off x="4633205" y="1907648"/>
                <a:ext cx="1545082" cy="702664"/>
                <a:chOff x="519502" y="446645"/>
                <a:chExt cx="3090163" cy="1405324"/>
              </a:xfrm>
              <a:solidFill>
                <a:schemeClr val="accent1"/>
              </a:solidFill>
            </p:grpSpPr>
            <p:sp>
              <p:nvSpPr>
                <p:cNvPr id="31" name="iŝlîďè">
                  <a:extLst>
                    <a:ext uri="{FF2B5EF4-FFF2-40B4-BE49-F238E27FC236}">
                      <a16:creationId xmlns:a16="http://schemas.microsoft.com/office/drawing/2014/main" id="{9EC41D21-DA62-41B8-9B2C-0D879321E70B}"/>
                    </a:ext>
                  </a:extLst>
                </p:cNvPr>
                <p:cNvSpPr/>
                <p:nvPr/>
              </p:nvSpPr>
              <p:spPr>
                <a:xfrm rot="1044877">
                  <a:off x="519502" y="446645"/>
                  <a:ext cx="1769025" cy="849354"/>
                </a:xfrm>
                <a:custGeom>
                  <a:avLst/>
                  <a:gdLst/>
                  <a:ahLst/>
                  <a:cxnLst>
                    <a:cxn ang="0">
                      <a:pos x="wd2" y="hd2"/>
                    </a:cxn>
                    <a:cxn ang="5400000">
                      <a:pos x="wd2" y="hd2"/>
                    </a:cxn>
                    <a:cxn ang="10800000">
                      <a:pos x="wd2" y="hd2"/>
                    </a:cxn>
                    <a:cxn ang="16200000">
                      <a:pos x="wd2" y="hd2"/>
                    </a:cxn>
                  </a:cxnLst>
                  <a:rect l="0" t="0" r="r" b="b"/>
                  <a:pathLst>
                    <a:path w="21600" h="14744" extrusionOk="0">
                      <a:moveTo>
                        <a:pt x="4930" y="6876"/>
                      </a:moveTo>
                      <a:cubicBezTo>
                        <a:pt x="8600" y="7534"/>
                        <a:pt x="11855" y="10462"/>
                        <a:pt x="14246" y="14744"/>
                      </a:cubicBezTo>
                      <a:lnTo>
                        <a:pt x="21600" y="4201"/>
                      </a:lnTo>
                      <a:cubicBezTo>
                        <a:pt x="13227" y="-6856"/>
                        <a:pt x="0" y="7408"/>
                        <a:pt x="0" y="7408"/>
                      </a:cubicBezTo>
                      <a:cubicBezTo>
                        <a:pt x="1574" y="6775"/>
                        <a:pt x="3234" y="6571"/>
                        <a:pt x="4930" y="6876"/>
                      </a:cubicBezTo>
                      <a:close/>
                    </a:path>
                  </a:pathLst>
                </a:custGeom>
                <a:grpFill/>
                <a:ln w="12700" cap="flat">
                  <a:noFill/>
                  <a:miter lim="400000"/>
                </a:ln>
                <a:effectLst/>
              </p:spPr>
              <p:txBody>
                <a:bodyPr wrap="square" lIns="91440" tIns="45720" rIns="91440" bIns="45720" anchor="ctr">
                  <a:normAutofit/>
                </a:bodyPr>
                <a:lstStyle/>
                <a:p>
                  <a:pPr algn="ctr"/>
                  <a:endParaRPr/>
                </a:p>
              </p:txBody>
            </p:sp>
            <p:sp>
              <p:nvSpPr>
                <p:cNvPr id="32" name="îślíďê">
                  <a:extLst>
                    <a:ext uri="{FF2B5EF4-FFF2-40B4-BE49-F238E27FC236}">
                      <a16:creationId xmlns:a16="http://schemas.microsoft.com/office/drawing/2014/main" id="{805133A9-2AFF-40EF-BCCD-C4B55BDF5B56}"/>
                    </a:ext>
                  </a:extLst>
                </p:cNvPr>
                <p:cNvSpPr/>
                <p:nvPr/>
              </p:nvSpPr>
              <p:spPr>
                <a:xfrm rot="1044877">
                  <a:off x="1401877" y="1023321"/>
                  <a:ext cx="2207788" cy="828648"/>
                </a:xfrm>
                <a:custGeom>
                  <a:avLst/>
                  <a:gdLst/>
                  <a:ahLst/>
                  <a:cxnLst>
                    <a:cxn ang="0">
                      <a:pos x="wd2" y="hd2"/>
                    </a:cxn>
                    <a:cxn ang="5400000">
                      <a:pos x="wd2" y="hd2"/>
                    </a:cxn>
                    <a:cxn ang="10800000">
                      <a:pos x="wd2" y="hd2"/>
                    </a:cxn>
                    <a:cxn ang="16200000">
                      <a:pos x="wd2" y="hd2"/>
                    </a:cxn>
                  </a:cxnLst>
                  <a:rect l="0" t="0" r="r" b="b"/>
                  <a:pathLst>
                    <a:path w="21600" h="14731" extrusionOk="0">
                      <a:moveTo>
                        <a:pt x="7296" y="0"/>
                      </a:moveTo>
                      <a:lnTo>
                        <a:pt x="0" y="10791"/>
                      </a:lnTo>
                      <a:cubicBezTo>
                        <a:pt x="12242" y="21600"/>
                        <a:pt x="21600" y="6738"/>
                        <a:pt x="21600" y="6738"/>
                      </a:cubicBezTo>
                      <a:cubicBezTo>
                        <a:pt x="19880" y="7581"/>
                        <a:pt x="18050" y="7884"/>
                        <a:pt x="16181" y="7536"/>
                      </a:cubicBezTo>
                      <a:cubicBezTo>
                        <a:pt x="12700" y="6887"/>
                        <a:pt x="9624" y="4113"/>
                        <a:pt x="7296" y="0"/>
                      </a:cubicBezTo>
                      <a:close/>
                    </a:path>
                  </a:pathLst>
                </a:custGeom>
                <a:grpFill/>
                <a:ln w="12700" cap="flat">
                  <a:noFill/>
                  <a:miter lim="400000"/>
                </a:ln>
                <a:effectLst/>
              </p:spPr>
              <p:txBody>
                <a:bodyPr wrap="square" lIns="91440" tIns="45720" rIns="91440" bIns="45720" anchor="ctr">
                  <a:normAutofit/>
                </a:bodyPr>
                <a:lstStyle/>
                <a:p>
                  <a:pPr algn="ctr"/>
                  <a:endParaRPr/>
                </a:p>
              </p:txBody>
            </p:sp>
          </p:grpSp>
          <p:grpSp>
            <p:nvGrpSpPr>
              <p:cNvPr id="19" name="ïŝ1ïḍé">
                <a:extLst>
                  <a:ext uri="{FF2B5EF4-FFF2-40B4-BE49-F238E27FC236}">
                    <a16:creationId xmlns:a16="http://schemas.microsoft.com/office/drawing/2014/main" id="{3EFC7D4D-80E8-4D8D-8911-A368D008CC72}"/>
                  </a:ext>
                </a:extLst>
              </p:cNvPr>
              <p:cNvGrpSpPr/>
              <p:nvPr/>
            </p:nvGrpSpPr>
            <p:grpSpPr>
              <a:xfrm>
                <a:off x="4816624" y="2463096"/>
                <a:ext cx="1241330" cy="861163"/>
                <a:chOff x="671238" y="170023"/>
                <a:chExt cx="2482657" cy="1722325"/>
              </a:xfrm>
              <a:solidFill>
                <a:schemeClr val="accent2"/>
              </a:solidFill>
            </p:grpSpPr>
            <p:sp>
              <p:nvSpPr>
                <p:cNvPr id="29" name="ïŝľïḓe">
                  <a:extLst>
                    <a:ext uri="{FF2B5EF4-FFF2-40B4-BE49-F238E27FC236}">
                      <a16:creationId xmlns:a16="http://schemas.microsoft.com/office/drawing/2014/main" id="{ECBF9800-0FB3-47D4-894C-485C16769E35}"/>
                    </a:ext>
                  </a:extLst>
                </p:cNvPr>
                <p:cNvSpPr/>
                <p:nvPr/>
              </p:nvSpPr>
              <p:spPr>
                <a:xfrm rot="1044877">
                  <a:off x="671238" y="579255"/>
                  <a:ext cx="1079761" cy="1298571"/>
                </a:xfrm>
                <a:custGeom>
                  <a:avLst/>
                  <a:gdLst/>
                  <a:ahLst/>
                  <a:cxnLst>
                    <a:cxn ang="0">
                      <a:pos x="wd2" y="hd2"/>
                    </a:cxn>
                    <a:cxn ang="5400000">
                      <a:pos x="wd2" y="hd2"/>
                    </a:cxn>
                    <a:cxn ang="10800000">
                      <a:pos x="wd2" y="hd2"/>
                    </a:cxn>
                    <a:cxn ang="16200000">
                      <a:pos x="wd2" y="hd2"/>
                    </a:cxn>
                  </a:cxnLst>
                  <a:rect l="0" t="0" r="r" b="b"/>
                  <a:pathLst>
                    <a:path w="21600" h="21600" extrusionOk="0">
                      <a:moveTo>
                        <a:pt x="5055" y="16775"/>
                      </a:moveTo>
                      <a:cubicBezTo>
                        <a:pt x="9476" y="13739"/>
                        <a:pt x="14862" y="12281"/>
                        <a:pt x="20148" y="12332"/>
                      </a:cubicBezTo>
                      <a:lnTo>
                        <a:pt x="21600" y="0"/>
                      </a:lnTo>
                      <a:cubicBezTo>
                        <a:pt x="5546" y="1894"/>
                        <a:pt x="0" y="21600"/>
                        <a:pt x="0" y="21600"/>
                      </a:cubicBezTo>
                      <a:cubicBezTo>
                        <a:pt x="1325" y="19815"/>
                        <a:pt x="3010" y="18179"/>
                        <a:pt x="5055" y="16775"/>
                      </a:cubicBezTo>
                      <a:close/>
                    </a:path>
                  </a:pathLst>
                </a:custGeom>
                <a:solidFill>
                  <a:srgbClr val="FF0000"/>
                </a:solidFill>
                <a:ln w="12700" cap="flat">
                  <a:noFill/>
                  <a:miter lim="400000"/>
                </a:ln>
                <a:effectLst/>
              </p:spPr>
              <p:txBody>
                <a:bodyPr wrap="square" lIns="91440" tIns="45720" rIns="91440" bIns="45720" anchor="ctr">
                  <a:normAutofit/>
                </a:bodyPr>
                <a:lstStyle/>
                <a:p>
                  <a:pPr algn="ctr"/>
                  <a:endParaRPr/>
                </a:p>
              </p:txBody>
            </p:sp>
            <p:sp>
              <p:nvSpPr>
                <p:cNvPr id="30" name="iSḻîdè">
                  <a:extLst>
                    <a:ext uri="{FF2B5EF4-FFF2-40B4-BE49-F238E27FC236}">
                      <a16:creationId xmlns:a16="http://schemas.microsoft.com/office/drawing/2014/main" id="{CCF1E972-7280-4EBA-BD5D-C8EC36AADDFA}"/>
                    </a:ext>
                  </a:extLst>
                </p:cNvPr>
                <p:cNvSpPr/>
                <p:nvPr/>
              </p:nvSpPr>
              <p:spPr>
                <a:xfrm rot="1044877">
                  <a:off x="1753912" y="170023"/>
                  <a:ext cx="1399983" cy="1722325"/>
                </a:xfrm>
                <a:custGeom>
                  <a:avLst/>
                  <a:gdLst/>
                  <a:ahLst/>
                  <a:cxnLst>
                    <a:cxn ang="0">
                      <a:pos x="wd2" y="hd2"/>
                    </a:cxn>
                    <a:cxn ang="5400000">
                      <a:pos x="wd2" y="hd2"/>
                    </a:cxn>
                    <a:cxn ang="10800000">
                      <a:pos x="wd2" y="hd2"/>
                    </a:cxn>
                    <a:cxn ang="16200000">
                      <a:pos x="wd2" y="hd2"/>
                    </a:cxn>
                  </a:cxnLst>
                  <a:rect l="0" t="0" r="r" b="b"/>
                  <a:pathLst>
                    <a:path w="21600" h="21600" extrusionOk="0">
                      <a:moveTo>
                        <a:pt x="1514" y="9604"/>
                      </a:moveTo>
                      <a:lnTo>
                        <a:pt x="0" y="21600"/>
                      </a:lnTo>
                      <a:cubicBezTo>
                        <a:pt x="20284" y="15896"/>
                        <a:pt x="21600" y="0"/>
                        <a:pt x="21600" y="0"/>
                      </a:cubicBezTo>
                      <a:cubicBezTo>
                        <a:pt x="20199" y="1978"/>
                        <a:pt x="18344" y="3789"/>
                        <a:pt x="16046" y="5310"/>
                      </a:cubicBezTo>
                      <a:cubicBezTo>
                        <a:pt x="11766" y="8141"/>
                        <a:pt x="6634" y="9545"/>
                        <a:pt x="1514" y="9604"/>
                      </a:cubicBezTo>
                      <a:close/>
                    </a:path>
                  </a:pathLst>
                </a:custGeom>
                <a:solidFill>
                  <a:schemeClr val="tx1">
                    <a:lumMod val="50000"/>
                    <a:lumOff val="50000"/>
                  </a:schemeClr>
                </a:solidFill>
                <a:ln w="12700" cap="flat">
                  <a:noFill/>
                  <a:miter lim="400000"/>
                </a:ln>
                <a:effectLst/>
              </p:spPr>
              <p:txBody>
                <a:bodyPr wrap="square" lIns="91440" tIns="45720" rIns="91440" bIns="45720" anchor="ctr">
                  <a:normAutofit/>
                </a:bodyPr>
                <a:lstStyle/>
                <a:p>
                  <a:pPr algn="ctr"/>
                  <a:endParaRPr/>
                </a:p>
              </p:txBody>
            </p:sp>
          </p:grpSp>
          <p:grpSp>
            <p:nvGrpSpPr>
              <p:cNvPr id="20" name="íš1îḋè">
                <a:extLst>
                  <a:ext uri="{FF2B5EF4-FFF2-40B4-BE49-F238E27FC236}">
                    <a16:creationId xmlns:a16="http://schemas.microsoft.com/office/drawing/2014/main" id="{82CCF8B9-873D-49DE-8DC0-05D33CD347C0}"/>
                  </a:ext>
                </a:extLst>
              </p:cNvPr>
              <p:cNvGrpSpPr/>
              <p:nvPr/>
            </p:nvGrpSpPr>
            <p:grpSpPr>
              <a:xfrm>
                <a:off x="5550996" y="2575425"/>
                <a:ext cx="703659" cy="1519384"/>
                <a:chOff x="439370" y="73405"/>
                <a:chExt cx="1407315" cy="3038768"/>
              </a:xfrm>
              <a:solidFill>
                <a:schemeClr val="accent2"/>
              </a:solidFill>
            </p:grpSpPr>
            <p:sp>
              <p:nvSpPr>
                <p:cNvPr id="27" name="ïṡľîḋe">
                  <a:extLst>
                    <a:ext uri="{FF2B5EF4-FFF2-40B4-BE49-F238E27FC236}">
                      <a16:creationId xmlns:a16="http://schemas.microsoft.com/office/drawing/2014/main" id="{32EA08F8-6753-401D-AFBD-CE64A11D79D4}"/>
                    </a:ext>
                  </a:extLst>
                </p:cNvPr>
                <p:cNvSpPr/>
                <p:nvPr/>
              </p:nvSpPr>
              <p:spPr>
                <a:xfrm rot="1044877">
                  <a:off x="439370" y="1399149"/>
                  <a:ext cx="849388" cy="1713024"/>
                </a:xfrm>
                <a:custGeom>
                  <a:avLst/>
                  <a:gdLst/>
                  <a:ahLst/>
                  <a:cxnLst>
                    <a:cxn ang="0">
                      <a:pos x="wd2" y="hd2"/>
                    </a:cxn>
                    <a:cxn ang="5400000">
                      <a:pos x="wd2" y="hd2"/>
                    </a:cxn>
                    <a:cxn ang="10800000">
                      <a:pos x="wd2" y="hd2"/>
                    </a:cxn>
                    <a:cxn ang="16200000">
                      <a:pos x="wd2" y="hd2"/>
                    </a:cxn>
                  </a:cxnLst>
                  <a:rect l="0" t="0" r="r" b="b"/>
                  <a:pathLst>
                    <a:path w="14745" h="21600" extrusionOk="0">
                      <a:moveTo>
                        <a:pt x="6877" y="16670"/>
                      </a:moveTo>
                      <a:cubicBezTo>
                        <a:pt x="7535" y="13000"/>
                        <a:pt x="10463" y="9744"/>
                        <a:pt x="14745" y="7353"/>
                      </a:cubicBezTo>
                      <a:lnTo>
                        <a:pt x="4202" y="0"/>
                      </a:lnTo>
                      <a:cubicBezTo>
                        <a:pt x="-6855" y="8373"/>
                        <a:pt x="7409" y="21600"/>
                        <a:pt x="7409" y="21600"/>
                      </a:cubicBezTo>
                      <a:cubicBezTo>
                        <a:pt x="6775" y="20026"/>
                        <a:pt x="6572" y="18367"/>
                        <a:pt x="6877" y="16670"/>
                      </a:cubicBezTo>
                      <a:close/>
                    </a:path>
                  </a:pathLst>
                </a:custGeom>
                <a:solidFill>
                  <a:schemeClr val="accent1"/>
                </a:solidFill>
                <a:ln w="12700" cap="flat">
                  <a:noFill/>
                  <a:miter lim="400000"/>
                </a:ln>
                <a:effectLst/>
              </p:spPr>
              <p:txBody>
                <a:bodyPr wrap="square" lIns="91440" tIns="45720" rIns="91440" bIns="45720" anchor="ctr">
                  <a:normAutofit/>
                </a:bodyPr>
                <a:lstStyle/>
                <a:p>
                  <a:pPr algn="ctr"/>
                  <a:endParaRPr/>
                </a:p>
              </p:txBody>
            </p:sp>
            <p:sp>
              <p:nvSpPr>
                <p:cNvPr id="28" name="íŝḷiḍe">
                  <a:extLst>
                    <a:ext uri="{FF2B5EF4-FFF2-40B4-BE49-F238E27FC236}">
                      <a16:creationId xmlns:a16="http://schemas.microsoft.com/office/drawing/2014/main" id="{CA03A97B-6302-4F73-B0B8-9D3A5C4FE25D}"/>
                    </a:ext>
                  </a:extLst>
                </p:cNvPr>
                <p:cNvSpPr/>
                <p:nvPr/>
              </p:nvSpPr>
              <p:spPr>
                <a:xfrm rot="1044877">
                  <a:off x="1018024" y="73405"/>
                  <a:ext cx="828661" cy="2207749"/>
                </a:xfrm>
                <a:custGeom>
                  <a:avLst/>
                  <a:gdLst/>
                  <a:ahLst/>
                  <a:cxnLst>
                    <a:cxn ang="0">
                      <a:pos x="wd2" y="hd2"/>
                    </a:cxn>
                    <a:cxn ang="5400000">
                      <a:pos x="wd2" y="hd2"/>
                    </a:cxn>
                    <a:cxn ang="10800000">
                      <a:pos x="wd2" y="hd2"/>
                    </a:cxn>
                    <a:cxn ang="16200000">
                      <a:pos x="wd2" y="hd2"/>
                    </a:cxn>
                  </a:cxnLst>
                  <a:rect l="0" t="0" r="r" b="b"/>
                  <a:pathLst>
                    <a:path w="14731" h="21600" extrusionOk="0">
                      <a:moveTo>
                        <a:pt x="0" y="14304"/>
                      </a:moveTo>
                      <a:lnTo>
                        <a:pt x="10792" y="21600"/>
                      </a:lnTo>
                      <a:cubicBezTo>
                        <a:pt x="21600" y="9359"/>
                        <a:pt x="6739" y="0"/>
                        <a:pt x="6739" y="0"/>
                      </a:cubicBezTo>
                      <a:cubicBezTo>
                        <a:pt x="7581" y="1720"/>
                        <a:pt x="7884" y="3550"/>
                        <a:pt x="7536" y="5419"/>
                      </a:cubicBezTo>
                      <a:cubicBezTo>
                        <a:pt x="6887" y="8900"/>
                        <a:pt x="4112" y="11976"/>
                        <a:pt x="0" y="14304"/>
                      </a:cubicBezTo>
                      <a:close/>
                    </a:path>
                  </a:pathLst>
                </a:custGeom>
                <a:solidFill>
                  <a:schemeClr val="accent1"/>
                </a:solidFill>
                <a:ln w="12700" cap="flat">
                  <a:noFill/>
                  <a:miter lim="400000"/>
                </a:ln>
                <a:effectLst/>
              </p:spPr>
              <p:txBody>
                <a:bodyPr wrap="square" lIns="91440" tIns="45720" rIns="91440" bIns="45720" anchor="ctr">
                  <a:normAutofit/>
                </a:bodyPr>
                <a:lstStyle/>
                <a:p>
                  <a:pPr algn="ctr"/>
                  <a:endParaRPr/>
                </a:p>
              </p:txBody>
            </p:sp>
          </p:grpSp>
          <p:grpSp>
            <p:nvGrpSpPr>
              <p:cNvPr id="21" name="iṣ1îďê">
                <a:extLst>
                  <a:ext uri="{FF2B5EF4-FFF2-40B4-BE49-F238E27FC236}">
                    <a16:creationId xmlns:a16="http://schemas.microsoft.com/office/drawing/2014/main" id="{9B9DC7B7-0619-418E-B557-9528391C66AE}"/>
                  </a:ext>
                </a:extLst>
              </p:cNvPr>
              <p:cNvGrpSpPr/>
              <p:nvPr/>
            </p:nvGrpSpPr>
            <p:grpSpPr>
              <a:xfrm>
                <a:off x="6104757" y="2704319"/>
                <a:ext cx="946207" cy="1286729"/>
                <a:chOff x="169999" y="225652"/>
                <a:chExt cx="1892413" cy="2573457"/>
              </a:xfrm>
              <a:solidFill>
                <a:schemeClr val="accent3"/>
              </a:solidFill>
            </p:grpSpPr>
            <p:sp>
              <p:nvSpPr>
                <p:cNvPr id="25" name="îṡļiḋe">
                  <a:extLst>
                    <a:ext uri="{FF2B5EF4-FFF2-40B4-BE49-F238E27FC236}">
                      <a16:creationId xmlns:a16="http://schemas.microsoft.com/office/drawing/2014/main" id="{18D6F425-5578-4E78-A131-BDCF40883514}"/>
                    </a:ext>
                  </a:extLst>
                </p:cNvPr>
                <p:cNvSpPr/>
                <p:nvPr/>
              </p:nvSpPr>
              <p:spPr>
                <a:xfrm rot="1044877">
                  <a:off x="556747" y="1663541"/>
                  <a:ext cx="1505665" cy="1135568"/>
                </a:xfrm>
                <a:custGeom>
                  <a:avLst/>
                  <a:gdLst/>
                  <a:ahLst/>
                  <a:cxnLst>
                    <a:cxn ang="0">
                      <a:pos x="wd2" y="hd2"/>
                    </a:cxn>
                    <a:cxn ang="5400000">
                      <a:pos x="wd2" y="hd2"/>
                    </a:cxn>
                    <a:cxn ang="10800000">
                      <a:pos x="wd2" y="hd2"/>
                    </a:cxn>
                    <a:cxn ang="16200000">
                      <a:pos x="wd2" y="hd2"/>
                    </a:cxn>
                  </a:cxnLst>
                  <a:rect l="0" t="0" r="r" b="b"/>
                  <a:pathLst>
                    <a:path w="21600" h="21600" extrusionOk="0">
                      <a:moveTo>
                        <a:pt x="16775" y="16546"/>
                      </a:moveTo>
                      <a:cubicBezTo>
                        <a:pt x="13739" y="12124"/>
                        <a:pt x="12280" y="6739"/>
                        <a:pt x="12332" y="1452"/>
                      </a:cubicBezTo>
                      <a:lnTo>
                        <a:pt x="0" y="0"/>
                      </a:lnTo>
                      <a:cubicBezTo>
                        <a:pt x="1894" y="16053"/>
                        <a:pt x="21600" y="21600"/>
                        <a:pt x="21600" y="21600"/>
                      </a:cubicBezTo>
                      <a:cubicBezTo>
                        <a:pt x="19815" y="20276"/>
                        <a:pt x="18178" y="18590"/>
                        <a:pt x="16775" y="16546"/>
                      </a:cubicBezTo>
                      <a:close/>
                    </a:path>
                  </a:pathLst>
                </a:custGeom>
                <a:solidFill>
                  <a:schemeClr val="tx1">
                    <a:lumMod val="50000"/>
                    <a:lumOff val="50000"/>
                  </a:schemeClr>
                </a:solidFill>
                <a:ln w="12700" cap="flat">
                  <a:noFill/>
                  <a:miter lim="400000"/>
                </a:ln>
                <a:effectLst/>
              </p:spPr>
              <p:txBody>
                <a:bodyPr wrap="square" lIns="91440" tIns="45720" rIns="91440" bIns="45720" anchor="ctr">
                  <a:normAutofit/>
                </a:bodyPr>
                <a:lstStyle/>
                <a:p>
                  <a:pPr algn="ctr"/>
                  <a:endParaRPr/>
                </a:p>
              </p:txBody>
            </p:sp>
            <p:sp>
              <p:nvSpPr>
                <p:cNvPr id="26" name="îṩḷiḋe">
                  <a:extLst>
                    <a:ext uri="{FF2B5EF4-FFF2-40B4-BE49-F238E27FC236}">
                      <a16:creationId xmlns:a16="http://schemas.microsoft.com/office/drawing/2014/main" id="{8CF39C86-DF38-4643-8FD8-B480A663A82D}"/>
                    </a:ext>
                  </a:extLst>
                </p:cNvPr>
                <p:cNvSpPr/>
                <p:nvPr/>
              </p:nvSpPr>
              <p:spPr>
                <a:xfrm rot="1044877">
                  <a:off x="169999" y="225652"/>
                  <a:ext cx="1722338" cy="1399821"/>
                </a:xfrm>
                <a:custGeom>
                  <a:avLst/>
                  <a:gdLst/>
                  <a:ahLst/>
                  <a:cxnLst>
                    <a:cxn ang="0">
                      <a:pos x="wd2" y="hd2"/>
                    </a:cxn>
                    <a:cxn ang="5400000">
                      <a:pos x="wd2" y="hd2"/>
                    </a:cxn>
                    <a:cxn ang="10800000">
                      <a:pos x="wd2" y="hd2"/>
                    </a:cxn>
                    <a:cxn ang="16200000">
                      <a:pos x="wd2" y="hd2"/>
                    </a:cxn>
                  </a:cxnLst>
                  <a:rect l="0" t="0" r="r" b="b"/>
                  <a:pathLst>
                    <a:path w="21600" h="21600" extrusionOk="0">
                      <a:moveTo>
                        <a:pt x="9604" y="20087"/>
                      </a:moveTo>
                      <a:lnTo>
                        <a:pt x="21600" y="21600"/>
                      </a:lnTo>
                      <a:cubicBezTo>
                        <a:pt x="15896" y="1314"/>
                        <a:pt x="0" y="0"/>
                        <a:pt x="0" y="0"/>
                      </a:cubicBezTo>
                      <a:cubicBezTo>
                        <a:pt x="1978" y="1400"/>
                        <a:pt x="3789" y="3256"/>
                        <a:pt x="5310" y="5553"/>
                      </a:cubicBezTo>
                      <a:cubicBezTo>
                        <a:pt x="8141" y="9833"/>
                        <a:pt x="9545" y="14967"/>
                        <a:pt x="9604" y="20087"/>
                      </a:cubicBezTo>
                      <a:close/>
                    </a:path>
                  </a:pathLst>
                </a:custGeom>
                <a:solidFill>
                  <a:srgbClr val="FF0000"/>
                </a:solidFill>
                <a:ln w="12700" cap="flat">
                  <a:noFill/>
                  <a:miter lim="400000"/>
                </a:ln>
                <a:effectLst/>
              </p:spPr>
              <p:txBody>
                <a:bodyPr wrap="square" lIns="91440" tIns="45720" rIns="91440" bIns="45720" anchor="ctr">
                  <a:normAutofit/>
                </a:bodyPr>
                <a:lstStyle/>
                <a:p>
                  <a:pPr algn="ctr"/>
                  <a:endParaRPr/>
                </a:p>
              </p:txBody>
            </p:sp>
          </p:grpSp>
          <p:grpSp>
            <p:nvGrpSpPr>
              <p:cNvPr id="22" name="îśḷíḋê">
                <a:extLst>
                  <a:ext uri="{FF2B5EF4-FFF2-40B4-BE49-F238E27FC236}">
                    <a16:creationId xmlns:a16="http://schemas.microsoft.com/office/drawing/2014/main" id="{60D17E01-25CA-45C2-BA2D-D6A0F8B4C00A}"/>
                  </a:ext>
                </a:extLst>
              </p:cNvPr>
              <p:cNvGrpSpPr/>
              <p:nvPr/>
            </p:nvGrpSpPr>
            <p:grpSpPr>
              <a:xfrm>
                <a:off x="5595060" y="1925554"/>
                <a:ext cx="1197100" cy="1197100"/>
                <a:chOff x="293384" y="293384"/>
                <a:chExt cx="2394198" cy="2394198"/>
              </a:xfrm>
            </p:grpSpPr>
            <p:sp>
              <p:nvSpPr>
                <p:cNvPr id="23" name="iŝľide">
                  <a:extLst>
                    <a:ext uri="{FF2B5EF4-FFF2-40B4-BE49-F238E27FC236}">
                      <a16:creationId xmlns:a16="http://schemas.microsoft.com/office/drawing/2014/main" id="{AF17E4C7-70D6-4DA9-BE37-0AB04C291F54}"/>
                    </a:ext>
                  </a:extLst>
                </p:cNvPr>
                <p:cNvSpPr/>
                <p:nvPr/>
              </p:nvSpPr>
              <p:spPr>
                <a:xfrm>
                  <a:off x="293384" y="293384"/>
                  <a:ext cx="2394198" cy="2394198"/>
                </a:xfrm>
                <a:prstGeom prst="ellipse">
                  <a:avLst/>
                </a:prstGeom>
                <a:solidFill>
                  <a:srgbClr val="FFFFFF"/>
                </a:solidFill>
                <a:ln w="12700" cap="flat">
                  <a:solidFill>
                    <a:srgbClr val="DCDEE0"/>
                  </a:solidFill>
                  <a:prstDash val="solid"/>
                  <a:round/>
                </a:ln>
                <a:effectLst/>
              </p:spPr>
              <p:txBody>
                <a:bodyPr wrap="square" lIns="91440" tIns="45720" rIns="91440" bIns="45720" anchor="ctr">
                  <a:normAutofit/>
                </a:bodyPr>
                <a:lstStyle/>
                <a:p>
                  <a:pPr algn="ctr"/>
                  <a:endParaRPr/>
                </a:p>
              </p:txBody>
            </p:sp>
            <p:sp>
              <p:nvSpPr>
                <p:cNvPr id="24" name="íṧḷîďê">
                  <a:extLst>
                    <a:ext uri="{FF2B5EF4-FFF2-40B4-BE49-F238E27FC236}">
                      <a16:creationId xmlns:a16="http://schemas.microsoft.com/office/drawing/2014/main" id="{B2D5E4D6-1078-420B-A3CC-5D04D99BFF38}"/>
                    </a:ext>
                  </a:extLst>
                </p:cNvPr>
                <p:cNvSpPr/>
                <p:nvPr/>
              </p:nvSpPr>
              <p:spPr>
                <a:xfrm>
                  <a:off x="896658" y="904974"/>
                  <a:ext cx="1189233" cy="1189188"/>
                </a:xfrm>
                <a:custGeom>
                  <a:avLst/>
                  <a:gdLst/>
                  <a:ahLst/>
                  <a:cxnLst>
                    <a:cxn ang="0">
                      <a:pos x="wd2" y="hd2"/>
                    </a:cxn>
                    <a:cxn ang="5400000">
                      <a:pos x="wd2" y="hd2"/>
                    </a:cxn>
                    <a:cxn ang="10800000">
                      <a:pos x="wd2" y="hd2"/>
                    </a:cxn>
                    <a:cxn ang="16200000">
                      <a:pos x="wd2" y="hd2"/>
                    </a:cxn>
                  </a:cxnLst>
                  <a:rect l="0" t="0" r="r" b="b"/>
                  <a:pathLst>
                    <a:path w="21600" h="21600" extrusionOk="0">
                      <a:moveTo>
                        <a:pt x="14895" y="15576"/>
                      </a:moveTo>
                      <a:cubicBezTo>
                        <a:pt x="12143" y="16865"/>
                        <a:pt x="9843" y="18851"/>
                        <a:pt x="8177" y="21277"/>
                      </a:cubicBezTo>
                      <a:cubicBezTo>
                        <a:pt x="9016" y="21487"/>
                        <a:pt x="9894" y="21600"/>
                        <a:pt x="10799" y="21600"/>
                      </a:cubicBezTo>
                      <a:cubicBezTo>
                        <a:pt x="12428" y="21600"/>
                        <a:pt x="13971" y="21237"/>
                        <a:pt x="15356" y="20591"/>
                      </a:cubicBezTo>
                      <a:cubicBezTo>
                        <a:pt x="15579" y="19502"/>
                        <a:pt x="15697" y="18376"/>
                        <a:pt x="15697" y="17223"/>
                      </a:cubicBezTo>
                      <a:cubicBezTo>
                        <a:pt x="15697" y="16807"/>
                        <a:pt x="15678" y="16393"/>
                        <a:pt x="15646" y="15985"/>
                      </a:cubicBezTo>
                      <a:cubicBezTo>
                        <a:pt x="15369" y="15896"/>
                        <a:pt x="15114" y="15759"/>
                        <a:pt x="14895" y="15576"/>
                      </a:cubicBezTo>
                      <a:close/>
                      <a:moveTo>
                        <a:pt x="18049" y="2795"/>
                      </a:moveTo>
                      <a:cubicBezTo>
                        <a:pt x="16317" y="2963"/>
                        <a:pt x="14665" y="3399"/>
                        <a:pt x="13127" y="4049"/>
                      </a:cubicBezTo>
                      <a:cubicBezTo>
                        <a:pt x="13134" y="4126"/>
                        <a:pt x="13139" y="4202"/>
                        <a:pt x="13139" y="4280"/>
                      </a:cubicBezTo>
                      <a:cubicBezTo>
                        <a:pt x="13139" y="4643"/>
                        <a:pt x="13052" y="4984"/>
                        <a:pt x="12903" y="5288"/>
                      </a:cubicBezTo>
                      <a:cubicBezTo>
                        <a:pt x="14442" y="7095"/>
                        <a:pt x="15635" y="9197"/>
                        <a:pt x="16388" y="11500"/>
                      </a:cubicBezTo>
                      <a:cubicBezTo>
                        <a:pt x="17324" y="11518"/>
                        <a:pt x="18122" y="12089"/>
                        <a:pt x="18466" y="12902"/>
                      </a:cubicBezTo>
                      <a:cubicBezTo>
                        <a:pt x="19506" y="12797"/>
                        <a:pt x="20518" y="12597"/>
                        <a:pt x="21492" y="12311"/>
                      </a:cubicBezTo>
                      <a:cubicBezTo>
                        <a:pt x="21563" y="11818"/>
                        <a:pt x="21600" y="11313"/>
                        <a:pt x="21600" y="10800"/>
                      </a:cubicBezTo>
                      <a:cubicBezTo>
                        <a:pt x="21599" y="7626"/>
                        <a:pt x="20230" y="4770"/>
                        <a:pt x="18049" y="2795"/>
                      </a:cubicBezTo>
                      <a:close/>
                      <a:moveTo>
                        <a:pt x="13739" y="14350"/>
                      </a:moveTo>
                      <a:cubicBezTo>
                        <a:pt x="11072" y="13907"/>
                        <a:pt x="8601" y="12889"/>
                        <a:pt x="6449" y="11434"/>
                      </a:cubicBezTo>
                      <a:cubicBezTo>
                        <a:pt x="6099" y="11648"/>
                        <a:pt x="5689" y="11773"/>
                        <a:pt x="5251" y="11773"/>
                      </a:cubicBezTo>
                      <a:cubicBezTo>
                        <a:pt x="5087" y="11773"/>
                        <a:pt x="4931" y="11756"/>
                        <a:pt x="4779" y="11725"/>
                      </a:cubicBezTo>
                      <a:cubicBezTo>
                        <a:pt x="3749" y="13676"/>
                        <a:pt x="3091" y="15853"/>
                        <a:pt x="2902" y="18163"/>
                      </a:cubicBezTo>
                      <a:cubicBezTo>
                        <a:pt x="3930" y="19266"/>
                        <a:pt x="5183" y="20154"/>
                        <a:pt x="6593" y="20751"/>
                      </a:cubicBezTo>
                      <a:cubicBezTo>
                        <a:pt x="8345" y="18059"/>
                        <a:pt x="10791" y="15834"/>
                        <a:pt x="13739" y="14350"/>
                      </a:cubicBezTo>
                      <a:close/>
                      <a:moveTo>
                        <a:pt x="17257" y="15907"/>
                      </a:moveTo>
                      <a:cubicBezTo>
                        <a:pt x="17287" y="16343"/>
                        <a:pt x="17305" y="16781"/>
                        <a:pt x="17305" y="17223"/>
                      </a:cubicBezTo>
                      <a:cubicBezTo>
                        <a:pt x="17305" y="18003"/>
                        <a:pt x="17255" y="18771"/>
                        <a:pt x="17162" y="19525"/>
                      </a:cubicBezTo>
                      <a:cubicBezTo>
                        <a:pt x="18993" y="18189"/>
                        <a:pt x="20388" y="16288"/>
                        <a:pt x="21091" y="14080"/>
                      </a:cubicBezTo>
                      <a:cubicBezTo>
                        <a:pt x="20257" y="14282"/>
                        <a:pt x="19403" y="14426"/>
                        <a:pt x="18530" y="14508"/>
                      </a:cubicBezTo>
                      <a:cubicBezTo>
                        <a:pt x="18327" y="15139"/>
                        <a:pt x="17859" y="15646"/>
                        <a:pt x="17257" y="15907"/>
                      </a:cubicBezTo>
                      <a:close/>
                      <a:moveTo>
                        <a:pt x="14276" y="12805"/>
                      </a:moveTo>
                      <a:cubicBezTo>
                        <a:pt x="14419" y="12507"/>
                        <a:pt x="14622" y="12243"/>
                        <a:pt x="14874" y="12035"/>
                      </a:cubicBezTo>
                      <a:cubicBezTo>
                        <a:pt x="14195" y="9949"/>
                        <a:pt x="13121" y="8039"/>
                        <a:pt x="11737" y="6396"/>
                      </a:cubicBezTo>
                      <a:cubicBezTo>
                        <a:pt x="11463" y="6514"/>
                        <a:pt x="11160" y="6577"/>
                        <a:pt x="10841" y="6577"/>
                      </a:cubicBezTo>
                      <a:cubicBezTo>
                        <a:pt x="10342" y="6577"/>
                        <a:pt x="9882" y="6417"/>
                        <a:pt x="9506" y="6149"/>
                      </a:cubicBezTo>
                      <a:cubicBezTo>
                        <a:pt x="8672" y="6781"/>
                        <a:pt x="7901" y="7491"/>
                        <a:pt x="7200" y="8265"/>
                      </a:cubicBezTo>
                      <a:cubicBezTo>
                        <a:pt x="7421" y="8616"/>
                        <a:pt x="7549" y="9031"/>
                        <a:pt x="7549" y="9475"/>
                      </a:cubicBezTo>
                      <a:cubicBezTo>
                        <a:pt x="7549" y="9714"/>
                        <a:pt x="7512" y="9945"/>
                        <a:pt x="7444" y="10163"/>
                      </a:cubicBezTo>
                      <a:cubicBezTo>
                        <a:pt x="9459" y="11509"/>
                        <a:pt x="11779" y="12434"/>
                        <a:pt x="14276" y="12805"/>
                      </a:cubicBezTo>
                      <a:close/>
                      <a:moveTo>
                        <a:pt x="10842" y="1983"/>
                      </a:moveTo>
                      <a:cubicBezTo>
                        <a:pt x="11448" y="1983"/>
                        <a:pt x="11998" y="2218"/>
                        <a:pt x="12410" y="2604"/>
                      </a:cubicBezTo>
                      <a:cubicBezTo>
                        <a:pt x="13609" y="2088"/>
                        <a:pt x="14870" y="1691"/>
                        <a:pt x="16184" y="1439"/>
                      </a:cubicBezTo>
                      <a:cubicBezTo>
                        <a:pt x="14598" y="525"/>
                        <a:pt x="12760" y="0"/>
                        <a:pt x="10799" y="0"/>
                      </a:cubicBezTo>
                      <a:cubicBezTo>
                        <a:pt x="9463" y="0"/>
                        <a:pt x="8183" y="245"/>
                        <a:pt x="7001" y="690"/>
                      </a:cubicBezTo>
                      <a:cubicBezTo>
                        <a:pt x="7938" y="1154"/>
                        <a:pt x="8833" y="1694"/>
                        <a:pt x="9673" y="2304"/>
                      </a:cubicBezTo>
                      <a:cubicBezTo>
                        <a:pt x="10017" y="2100"/>
                        <a:pt x="10415" y="1983"/>
                        <a:pt x="10842" y="1983"/>
                      </a:cubicBezTo>
                      <a:close/>
                      <a:moveTo>
                        <a:pt x="2953" y="9475"/>
                      </a:moveTo>
                      <a:cubicBezTo>
                        <a:pt x="2953" y="9153"/>
                        <a:pt x="3021" y="8845"/>
                        <a:pt x="3140" y="8568"/>
                      </a:cubicBezTo>
                      <a:cubicBezTo>
                        <a:pt x="2402" y="7756"/>
                        <a:pt x="1735" y="6882"/>
                        <a:pt x="1150" y="5952"/>
                      </a:cubicBezTo>
                      <a:cubicBezTo>
                        <a:pt x="417" y="7409"/>
                        <a:pt x="0" y="9057"/>
                        <a:pt x="0" y="10801"/>
                      </a:cubicBezTo>
                      <a:cubicBezTo>
                        <a:pt x="0" y="12819"/>
                        <a:pt x="556" y="14708"/>
                        <a:pt x="1520" y="16324"/>
                      </a:cubicBezTo>
                      <a:cubicBezTo>
                        <a:pt x="1865" y="14382"/>
                        <a:pt x="2519" y="12546"/>
                        <a:pt x="3421" y="10863"/>
                      </a:cubicBezTo>
                      <a:cubicBezTo>
                        <a:pt x="3128" y="10478"/>
                        <a:pt x="2953" y="9996"/>
                        <a:pt x="2953" y="9475"/>
                      </a:cubicBezTo>
                      <a:close/>
                      <a:moveTo>
                        <a:pt x="5252" y="7178"/>
                      </a:moveTo>
                      <a:cubicBezTo>
                        <a:pt x="5486" y="7178"/>
                        <a:pt x="5714" y="7212"/>
                        <a:pt x="5928" y="7279"/>
                      </a:cubicBezTo>
                      <a:cubicBezTo>
                        <a:pt x="6738" y="6372"/>
                        <a:pt x="7636" y="5546"/>
                        <a:pt x="8608" y="4814"/>
                      </a:cubicBezTo>
                      <a:cubicBezTo>
                        <a:pt x="8567" y="4643"/>
                        <a:pt x="8545" y="4463"/>
                        <a:pt x="8545" y="4280"/>
                      </a:cubicBezTo>
                      <a:cubicBezTo>
                        <a:pt x="8545" y="4025"/>
                        <a:pt x="8587" y="3780"/>
                        <a:pt x="8664" y="3551"/>
                      </a:cubicBezTo>
                      <a:cubicBezTo>
                        <a:pt x="7574" y="2771"/>
                        <a:pt x="6390" y="2115"/>
                        <a:pt x="5130" y="1609"/>
                      </a:cubicBezTo>
                      <a:cubicBezTo>
                        <a:pt x="3950" y="2339"/>
                        <a:pt x="2920" y="3289"/>
                        <a:pt x="2099" y="4404"/>
                      </a:cubicBezTo>
                      <a:cubicBezTo>
                        <a:pt x="2708" y="5484"/>
                        <a:pt x="3432" y="6490"/>
                        <a:pt x="4256" y="7406"/>
                      </a:cubicBezTo>
                      <a:cubicBezTo>
                        <a:pt x="4557" y="7261"/>
                        <a:pt x="4893" y="7178"/>
                        <a:pt x="5252" y="7178"/>
                      </a:cubicBezTo>
                      <a:close/>
                    </a:path>
                  </a:pathLst>
                </a:custGeom>
                <a:solidFill>
                  <a:schemeClr val="accent1"/>
                </a:solidFill>
                <a:ln w="12700" cap="flat">
                  <a:noFill/>
                  <a:miter lim="400000"/>
                </a:ln>
                <a:effectLst/>
              </p:spPr>
              <p:txBody>
                <a:bodyPr wrap="square" lIns="91440" tIns="45720" rIns="91440" bIns="45720" anchor="ctr">
                  <a:normAutofit/>
                </a:bodyPr>
                <a:lstStyle/>
                <a:p>
                  <a:pPr algn="ctr"/>
                  <a:endParaRPr/>
                </a:p>
              </p:txBody>
            </p:sp>
          </p:grpSp>
        </p:grpSp>
      </p:grpSp>
      <p:sp>
        <p:nvSpPr>
          <p:cNvPr id="35" name="标题 1"/>
          <p:cNvSpPr>
            <a:spLocks noGrp="1"/>
          </p:cNvSpPr>
          <p:nvPr>
            <p:ph type="title"/>
          </p:nvPr>
        </p:nvSpPr>
        <p:spPr>
          <a:xfrm>
            <a:off x="606868" y="67655"/>
            <a:ext cx="10850563" cy="1028699"/>
          </a:xfrm>
        </p:spPr>
        <p:txBody>
          <a:bodyPr>
            <a:normAutofit/>
          </a:bodyPr>
          <a:lstStyle/>
          <a:p>
            <a:r>
              <a:rPr lang="zh-CN" altLang="en-US" sz="3600" dirty="0"/>
              <a:t>查重系统如何处理各种</a:t>
            </a:r>
            <a:r>
              <a:rPr lang="zh-CN" altLang="en-US" sz="3600" dirty="0">
                <a:solidFill>
                  <a:srgbClr val="FF0000"/>
                </a:solidFill>
              </a:rPr>
              <a:t>单位符号</a:t>
            </a:r>
            <a:r>
              <a:rPr lang="zh-CN" altLang="en-US" sz="3600" dirty="0"/>
              <a:t>和</a:t>
            </a:r>
            <a:r>
              <a:rPr lang="zh-CN" altLang="en-US" sz="3600" dirty="0">
                <a:solidFill>
                  <a:srgbClr val="FF0000"/>
                </a:solidFill>
              </a:rPr>
              <a:t>数字符号</a:t>
            </a:r>
            <a:r>
              <a:rPr lang="zh-CN" altLang="en-US" sz="3600" dirty="0"/>
              <a:t>？</a:t>
            </a:r>
          </a:p>
        </p:txBody>
      </p:sp>
      <p:sp>
        <p:nvSpPr>
          <p:cNvPr id="37" name="ïṡḻiḍê">
            <a:extLst>
              <a:ext uri="{FF2B5EF4-FFF2-40B4-BE49-F238E27FC236}">
                <a16:creationId xmlns:a16="http://schemas.microsoft.com/office/drawing/2014/main" id="{B73107FF-FE82-48E7-B46A-936E18A97D20}"/>
              </a:ext>
            </a:extLst>
          </p:cNvPr>
          <p:cNvSpPr/>
          <p:nvPr/>
        </p:nvSpPr>
        <p:spPr>
          <a:xfrm>
            <a:off x="676590" y="5796152"/>
            <a:ext cx="11110075" cy="947358"/>
          </a:xfrm>
          <a:prstGeom prst="rect">
            <a:avLst/>
          </a:prstGeom>
          <a:ln/>
          <a:extLst>
            <a:ext uri="{C572A759-6A51-4108-AA02-DFA0A04FC94B}">
              <ma14:wrappingTextBoxFlag xmlns:p14="http://schemas.microsoft.com/office/powerpoint/2010/main" xmlns:ma14="http://schemas.microsoft.com/office/mac/drawingml/2011/main" xmlns:a16="http://schemas.microsoft.com/office/drawing/2014/main" xmlns:lc="http://schemas.openxmlformats.org/drawingml/2006/lockedCanvas" xmlns="" val="1"/>
            </a:ext>
          </a:extLst>
        </p:spPr>
        <p:style>
          <a:lnRef idx="2">
            <a:schemeClr val="accent4"/>
          </a:lnRef>
          <a:fillRef idx="1">
            <a:schemeClr val="lt1"/>
          </a:fillRef>
          <a:effectRef idx="0">
            <a:schemeClr val="accent4"/>
          </a:effectRef>
          <a:fontRef idx="minor">
            <a:schemeClr val="dk1"/>
          </a:fontRef>
        </p:style>
        <p:txBody>
          <a:bodyPr wrap="square" lIns="91440" tIns="45720" rIns="91440" bIns="45720">
            <a:noAutofit/>
          </a:bodyPr>
          <a:lstStyle/>
          <a:p>
            <a:pPr>
              <a:lnSpc>
                <a:spcPct val="150000"/>
              </a:lnSpc>
            </a:pPr>
            <a:r>
              <a:rPr lang="zh-CN" altLang="en-US" sz="2000" dirty="0">
                <a:solidFill>
                  <a:srgbClr val="FF0000"/>
                </a:solidFill>
              </a:rPr>
              <a:t>    小结：查重</a:t>
            </a:r>
            <a:r>
              <a:rPr lang="zh-CN" altLang="en-US" dirty="0"/>
              <a:t>系统把特殊符号（标点符号、数学符号、特殊符号等一切非数字的符号）统统替换成空格，用这些符号连接的内容就被处理成不同的词。（处理方法：</a:t>
            </a:r>
            <a:r>
              <a:rPr lang="zh-CN" altLang="en-US" b="1" dirty="0">
                <a:solidFill>
                  <a:srgbClr val="0523FF"/>
                </a:solidFill>
              </a:rPr>
              <a:t>尽量减少特殊符号的使用</a:t>
            </a:r>
            <a:r>
              <a:rPr lang="zh-CN" altLang="en-US" dirty="0"/>
              <a:t>）</a:t>
            </a:r>
            <a:endParaRPr lang="en-US" altLang="zh-CN" sz="2000" dirty="0">
              <a:solidFill>
                <a:srgbClr val="FF0000"/>
              </a:solidFill>
            </a:endParaRPr>
          </a:p>
        </p:txBody>
      </p:sp>
    </p:spTree>
    <p:custDataLst>
      <p:tags r:id="rId1"/>
    </p:custDataLst>
    <p:extLst>
      <p:ext uri="{BB962C8B-B14F-4D97-AF65-F5344CB8AC3E}">
        <p14:creationId xmlns:p14="http://schemas.microsoft.com/office/powerpoint/2010/main" val="3534962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circle(in)">
                                      <p:cBhvr>
                                        <p:cTn id="7" dur="2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71698" y="0"/>
            <a:ext cx="10515600" cy="1325563"/>
          </a:xfrm>
        </p:spPr>
        <p:txBody>
          <a:bodyPr>
            <a:normAutofit/>
          </a:bodyPr>
          <a:lstStyle/>
          <a:p>
            <a:r>
              <a:rPr lang="zh-CN" altLang="en-US" sz="4000" dirty="0"/>
              <a:t>降重方法：</a:t>
            </a:r>
            <a:r>
              <a:rPr lang="zh-CN" altLang="en-US" sz="4800" dirty="0">
                <a:solidFill>
                  <a:srgbClr val="0523FF"/>
                </a:solidFill>
              </a:rPr>
              <a:t>少</a:t>
            </a:r>
            <a:r>
              <a:rPr lang="zh-CN" altLang="en-US" sz="4800" dirty="0"/>
              <a:t>抄袭，</a:t>
            </a:r>
            <a:r>
              <a:rPr lang="zh-CN" altLang="en-US" sz="4800" dirty="0">
                <a:solidFill>
                  <a:srgbClr val="0523FF"/>
                </a:solidFill>
              </a:rPr>
              <a:t>多</a:t>
            </a:r>
            <a:r>
              <a:rPr lang="zh-CN" altLang="en-US" sz="4800" dirty="0"/>
              <a:t>原创</a:t>
            </a:r>
          </a:p>
        </p:txBody>
      </p:sp>
      <p:sp>
        <p:nvSpPr>
          <p:cNvPr id="4" name="灯片编号占位符 3"/>
          <p:cNvSpPr>
            <a:spLocks noGrp="1"/>
          </p:cNvSpPr>
          <p:nvPr>
            <p:ph type="sldNum" sz="quarter" idx="12"/>
          </p:nvPr>
        </p:nvSpPr>
        <p:spPr>
          <a:xfrm>
            <a:off x="8610599" y="6240463"/>
            <a:ext cx="2909888" cy="206381"/>
          </a:xfrm>
        </p:spPr>
        <p:txBody>
          <a:bodyPr/>
          <a:lstStyle/>
          <a:p>
            <a:fld id="{5DD3DB80-B894-403A-B48E-6FDC1A72010E}" type="slidenum">
              <a:rPr lang="zh-CN" altLang="en-US" smtClean="0"/>
              <a:t>93</a:t>
            </a:fld>
            <a:endParaRPr lang="zh-CN" altLang="en-US"/>
          </a:p>
        </p:txBody>
      </p:sp>
      <p:pic>
        <p:nvPicPr>
          <p:cNvPr id="29" name="图片 28"/>
          <p:cNvPicPr>
            <a:picLocks noChangeAspect="1"/>
          </p:cNvPicPr>
          <p:nvPr/>
        </p:nvPicPr>
        <p:blipFill>
          <a:blip r:embed="rId3"/>
          <a:stretch>
            <a:fillRect/>
          </a:stretch>
        </p:blipFill>
        <p:spPr>
          <a:xfrm>
            <a:off x="880946" y="1186256"/>
            <a:ext cx="7571678" cy="5387968"/>
          </a:xfrm>
          <a:prstGeom prst="rect">
            <a:avLst/>
          </a:prstGeom>
        </p:spPr>
      </p:pic>
      <p:sp>
        <p:nvSpPr>
          <p:cNvPr id="30" name="文本框 29"/>
          <p:cNvSpPr txBox="1"/>
          <p:nvPr/>
        </p:nvSpPr>
        <p:spPr>
          <a:xfrm>
            <a:off x="8452624" y="1516566"/>
            <a:ext cx="3067863" cy="1354217"/>
          </a:xfrm>
          <a:prstGeom prst="rect">
            <a:avLst/>
          </a:prstGeom>
          <a:noFill/>
        </p:spPr>
        <p:txBody>
          <a:bodyPr wrap="square" rtlCol="0">
            <a:spAutoFit/>
          </a:bodyPr>
          <a:lstStyle/>
          <a:p>
            <a:r>
              <a:rPr lang="zh-CN" altLang="en-US" sz="2800" dirty="0">
                <a:solidFill>
                  <a:srgbClr val="0523FF"/>
                </a:solidFill>
              </a:rPr>
              <a:t>参见：</a:t>
            </a:r>
            <a:r>
              <a:rPr lang="en-US" altLang="zh-CN" dirty="0"/>
              <a:t> </a:t>
            </a:r>
            <a:r>
              <a:rPr lang="en-US" altLang="zh-CN" dirty="0">
                <a:hlinkClick r:id="rId4"/>
              </a:rPr>
              <a:t>http://www.paperkeey.com/news/1404.html</a:t>
            </a:r>
            <a:endParaRPr lang="en-US" altLang="zh-CN" dirty="0"/>
          </a:p>
          <a:p>
            <a:endParaRPr lang="zh-CN" altLang="en-US" dirty="0"/>
          </a:p>
        </p:txBody>
      </p:sp>
    </p:spTree>
    <p:custDataLst>
      <p:tags r:id="rId1"/>
    </p:custData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69924" y="-130726"/>
            <a:ext cx="10515600" cy="1325563"/>
          </a:xfrm>
        </p:spPr>
        <p:txBody>
          <a:bodyPr/>
          <a:lstStyle/>
          <a:p>
            <a:r>
              <a:rPr lang="en-US" altLang="zh-CN" dirty="0"/>
              <a:t> </a:t>
            </a:r>
            <a:r>
              <a:rPr lang="zh-CN" altLang="en-US" sz="4400" dirty="0">
                <a:hlinkClick r:id="rId3"/>
              </a:rPr>
              <a:t>科研者之家</a:t>
            </a:r>
            <a:r>
              <a:rPr lang="zh-CN" altLang="en-US" sz="4400" dirty="0"/>
              <a:t>：</a:t>
            </a:r>
            <a:r>
              <a:rPr lang="zh-CN" altLang="en-US" sz="4400" b="1" dirty="0" smtClean="0"/>
              <a:t>“</a:t>
            </a:r>
            <a:r>
              <a:rPr lang="en-US" altLang="zh-CN" sz="4400" b="1" dirty="0" smtClean="0"/>
              <a:t>AI</a:t>
            </a:r>
            <a:r>
              <a:rPr lang="zh-CN" altLang="en-US" sz="4400" b="1" dirty="0" smtClean="0"/>
              <a:t>降重改写”</a:t>
            </a:r>
            <a:endParaRPr lang="zh-CN" altLang="en-US" sz="4400" b="1" dirty="0"/>
          </a:p>
        </p:txBody>
      </p:sp>
      <p:sp>
        <p:nvSpPr>
          <p:cNvPr id="3" name="页脚占位符 2"/>
          <p:cNvSpPr>
            <a:spLocks noGrp="1"/>
          </p:cNvSpPr>
          <p:nvPr>
            <p:ph type="ftr" sz="quarter" idx="11"/>
          </p:nvPr>
        </p:nvSpPr>
        <p:spPr>
          <a:xfrm>
            <a:off x="669924" y="6240463"/>
            <a:ext cx="4140201" cy="206381"/>
          </a:xfrm>
        </p:spPr>
        <p:txBody>
          <a:bodyPr/>
          <a:lstStyle/>
          <a:p>
            <a:r>
              <a:rPr lang="en-US" altLang="zh-CN"/>
              <a:t>www.islide.cc</a:t>
            </a:r>
            <a:endParaRPr lang="zh-CN" altLang="en-US" dirty="0"/>
          </a:p>
        </p:txBody>
      </p:sp>
      <p:sp>
        <p:nvSpPr>
          <p:cNvPr id="4" name="灯片编号占位符 3"/>
          <p:cNvSpPr>
            <a:spLocks noGrp="1"/>
          </p:cNvSpPr>
          <p:nvPr>
            <p:ph type="sldNum" sz="quarter" idx="12"/>
          </p:nvPr>
        </p:nvSpPr>
        <p:spPr>
          <a:xfrm>
            <a:off x="8610599" y="6240463"/>
            <a:ext cx="2909888" cy="206381"/>
          </a:xfrm>
        </p:spPr>
        <p:txBody>
          <a:bodyPr/>
          <a:lstStyle/>
          <a:p>
            <a:fld id="{5DD3DB80-B894-403A-B48E-6FDC1A72010E}" type="slidenum">
              <a:rPr lang="zh-CN" altLang="en-US" smtClean="0"/>
              <a:t>94</a:t>
            </a:fld>
            <a:endParaRPr lang="zh-CN" altLang="en-US"/>
          </a:p>
        </p:txBody>
      </p:sp>
      <p:pic>
        <p:nvPicPr>
          <p:cNvPr id="5" name="图片 4"/>
          <p:cNvPicPr>
            <a:picLocks noChangeAspect="1"/>
          </p:cNvPicPr>
          <p:nvPr/>
        </p:nvPicPr>
        <p:blipFill>
          <a:blip r:embed="rId4"/>
          <a:stretch>
            <a:fillRect/>
          </a:stretch>
        </p:blipFill>
        <p:spPr>
          <a:xfrm>
            <a:off x="424205" y="1107876"/>
            <a:ext cx="11451345" cy="5660569"/>
          </a:xfrm>
          <a:prstGeom prst="rect">
            <a:avLst/>
          </a:prstGeom>
        </p:spPr>
      </p:pic>
    </p:spTree>
    <p:custDataLst>
      <p:tags r:id="rId1"/>
    </p:custData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69924" y="-130726"/>
            <a:ext cx="10515600" cy="1325563"/>
          </a:xfrm>
        </p:spPr>
        <p:txBody>
          <a:bodyPr/>
          <a:lstStyle/>
          <a:p>
            <a:r>
              <a:rPr lang="en-US" altLang="zh-CN" dirty="0"/>
              <a:t> </a:t>
            </a:r>
            <a:r>
              <a:rPr lang="zh-CN" altLang="en-US" sz="4400" dirty="0">
                <a:hlinkClick r:id="rId3"/>
              </a:rPr>
              <a:t>科研者之家</a:t>
            </a:r>
            <a:r>
              <a:rPr lang="zh-CN" altLang="en-US" sz="4400" dirty="0"/>
              <a:t>：</a:t>
            </a:r>
            <a:r>
              <a:rPr lang="zh-CN" altLang="en-US" sz="4400" b="1" dirty="0" smtClean="0"/>
              <a:t>“学术诚信”</a:t>
            </a:r>
            <a:endParaRPr lang="zh-CN" altLang="en-US" sz="4400" b="1" dirty="0"/>
          </a:p>
        </p:txBody>
      </p:sp>
      <p:sp>
        <p:nvSpPr>
          <p:cNvPr id="3" name="页脚占位符 2"/>
          <p:cNvSpPr>
            <a:spLocks noGrp="1"/>
          </p:cNvSpPr>
          <p:nvPr>
            <p:ph type="ftr" sz="quarter" idx="11"/>
          </p:nvPr>
        </p:nvSpPr>
        <p:spPr>
          <a:xfrm>
            <a:off x="669924" y="6240463"/>
            <a:ext cx="4140201" cy="206381"/>
          </a:xfrm>
        </p:spPr>
        <p:txBody>
          <a:bodyPr/>
          <a:lstStyle/>
          <a:p>
            <a:r>
              <a:rPr lang="en-US" altLang="zh-CN"/>
              <a:t>www.islide.cc</a:t>
            </a:r>
            <a:endParaRPr lang="zh-CN" altLang="en-US" dirty="0"/>
          </a:p>
        </p:txBody>
      </p:sp>
      <p:sp>
        <p:nvSpPr>
          <p:cNvPr id="4" name="灯片编号占位符 3"/>
          <p:cNvSpPr>
            <a:spLocks noGrp="1"/>
          </p:cNvSpPr>
          <p:nvPr>
            <p:ph type="sldNum" sz="quarter" idx="12"/>
          </p:nvPr>
        </p:nvSpPr>
        <p:spPr>
          <a:xfrm>
            <a:off x="8610599" y="6240463"/>
            <a:ext cx="2909888" cy="206381"/>
          </a:xfrm>
        </p:spPr>
        <p:txBody>
          <a:bodyPr/>
          <a:lstStyle/>
          <a:p>
            <a:fld id="{5DD3DB80-B894-403A-B48E-6FDC1A72010E}" type="slidenum">
              <a:rPr lang="zh-CN" altLang="en-US" smtClean="0"/>
              <a:t>95</a:t>
            </a:fld>
            <a:endParaRPr lang="zh-CN" altLang="en-US"/>
          </a:p>
        </p:txBody>
      </p:sp>
      <p:pic>
        <p:nvPicPr>
          <p:cNvPr id="6" name="图片 5"/>
          <p:cNvPicPr>
            <a:picLocks noChangeAspect="1"/>
          </p:cNvPicPr>
          <p:nvPr/>
        </p:nvPicPr>
        <p:blipFill>
          <a:blip r:embed="rId4"/>
          <a:stretch>
            <a:fillRect/>
          </a:stretch>
        </p:blipFill>
        <p:spPr>
          <a:xfrm>
            <a:off x="409166" y="1272619"/>
            <a:ext cx="11493578" cy="4515439"/>
          </a:xfrm>
          <a:prstGeom prst="rect">
            <a:avLst/>
          </a:prstGeom>
        </p:spPr>
      </p:pic>
    </p:spTree>
    <p:custDataLst>
      <p:tags r:id="rId1"/>
    </p:custDataLst>
    <p:extLst>
      <p:ext uri="{BB962C8B-B14F-4D97-AF65-F5344CB8AC3E}">
        <p14:creationId xmlns:p14="http://schemas.microsoft.com/office/powerpoint/2010/main" val="258685298"/>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58773" y="475043"/>
            <a:ext cx="10850563" cy="1028699"/>
          </a:xfrm>
        </p:spPr>
        <p:txBody>
          <a:bodyPr>
            <a:normAutofit fontScale="90000"/>
          </a:bodyPr>
          <a:lstStyle/>
          <a:p>
            <a:r>
              <a:rPr lang="zh-CN" altLang="en-US" sz="4400" dirty="0"/>
              <a:t>同义词库：汉辞网</a:t>
            </a:r>
            <a:r>
              <a:rPr lang="en-US" altLang="zh-CN" sz="4400" dirty="0">
                <a:hlinkClick r:id="rId3"/>
              </a:rPr>
              <a:t>http://www.hydcd.com/tongyicicidian.htm</a:t>
            </a:r>
            <a:r>
              <a:rPr lang="en-US" altLang="zh-CN" sz="4400" dirty="0"/>
              <a:t/>
            </a:r>
            <a:br>
              <a:rPr lang="en-US" altLang="zh-CN" sz="4400" dirty="0"/>
            </a:br>
            <a:endParaRPr lang="zh-CN" altLang="en-US" sz="4400" dirty="0"/>
          </a:p>
        </p:txBody>
      </p:sp>
      <p:pic>
        <p:nvPicPr>
          <p:cNvPr id="19" name="图片 18"/>
          <p:cNvPicPr>
            <a:picLocks noChangeAspect="1"/>
          </p:cNvPicPr>
          <p:nvPr/>
        </p:nvPicPr>
        <p:blipFill>
          <a:blip r:embed="rId4"/>
          <a:stretch>
            <a:fillRect/>
          </a:stretch>
        </p:blipFill>
        <p:spPr>
          <a:xfrm>
            <a:off x="376003" y="1629472"/>
            <a:ext cx="11133333" cy="4771429"/>
          </a:xfrm>
          <a:prstGeom prst="rect">
            <a:avLst/>
          </a:prstGeom>
        </p:spPr>
      </p:pic>
    </p:spTree>
    <p:custDataLst>
      <p:tags r:id="rId1"/>
    </p:custDataLst>
    <p:extLst>
      <p:ext uri="{BB962C8B-B14F-4D97-AF65-F5344CB8AC3E}">
        <p14:creationId xmlns:p14="http://schemas.microsoft.com/office/powerpoint/2010/main" val="4210648681"/>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67333" y="600773"/>
            <a:ext cx="10850563" cy="1028699"/>
          </a:xfrm>
        </p:spPr>
        <p:txBody>
          <a:bodyPr>
            <a:normAutofit fontScale="90000"/>
          </a:bodyPr>
          <a:lstStyle/>
          <a:p>
            <a:r>
              <a:rPr lang="zh-CN" altLang="en-US" sz="4400" dirty="0"/>
              <a:t>降重网站：爱改重 </a:t>
            </a:r>
            <a:r>
              <a:rPr lang="en-US" altLang="zh-CN" sz="1600" dirty="0">
                <a:hlinkClick r:id="rId3"/>
              </a:rPr>
              <a:t>https://www.igaichong.com/aijc.html?bd_vid=11875099153583649615</a:t>
            </a:r>
            <a:r>
              <a:rPr lang="en-US" altLang="zh-CN" sz="1600" dirty="0"/>
              <a:t/>
            </a:r>
            <a:br>
              <a:rPr lang="en-US" altLang="zh-CN" sz="1600" dirty="0"/>
            </a:br>
            <a:r>
              <a:rPr lang="en-US" altLang="zh-CN" sz="4400" dirty="0"/>
              <a:t/>
            </a:r>
            <a:br>
              <a:rPr lang="en-US" altLang="zh-CN" sz="4400" dirty="0"/>
            </a:br>
            <a:endParaRPr lang="zh-CN" altLang="en-US" sz="4400" dirty="0"/>
          </a:p>
        </p:txBody>
      </p:sp>
      <p:pic>
        <p:nvPicPr>
          <p:cNvPr id="3" name="图片 2"/>
          <p:cNvPicPr>
            <a:picLocks noChangeAspect="1"/>
          </p:cNvPicPr>
          <p:nvPr/>
        </p:nvPicPr>
        <p:blipFill>
          <a:blip r:embed="rId4"/>
          <a:stretch>
            <a:fillRect/>
          </a:stretch>
        </p:blipFill>
        <p:spPr>
          <a:xfrm>
            <a:off x="658773" y="1115123"/>
            <a:ext cx="10358632" cy="5698768"/>
          </a:xfrm>
          <a:prstGeom prst="rect">
            <a:avLst/>
          </a:prstGeom>
        </p:spPr>
      </p:pic>
    </p:spTree>
    <p:custDataLst>
      <p:tags r:id="rId1"/>
    </p:custDataLst>
    <p:extLst>
      <p:ext uri="{BB962C8B-B14F-4D97-AF65-F5344CB8AC3E}">
        <p14:creationId xmlns:p14="http://schemas.microsoft.com/office/powerpoint/2010/main" val="3307808152"/>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91888" y="339268"/>
            <a:ext cx="10850563" cy="1028699"/>
          </a:xfrm>
        </p:spPr>
        <p:txBody>
          <a:bodyPr>
            <a:normAutofit fontScale="90000"/>
          </a:bodyPr>
          <a:lstStyle/>
          <a:p>
            <a:r>
              <a:rPr lang="zh-CN" altLang="en-US" sz="4400" dirty="0"/>
              <a:t>同义词库：极智查词 </a:t>
            </a:r>
            <a:r>
              <a:rPr lang="en-US" altLang="zh-CN" dirty="0">
                <a:hlinkClick r:id="rId3"/>
              </a:rPr>
              <a:t>https://www.chaci.xyz/</a:t>
            </a:r>
            <a:br>
              <a:rPr lang="en-US" altLang="zh-CN" dirty="0">
                <a:hlinkClick r:id="rId3"/>
              </a:rPr>
            </a:br>
            <a:endParaRPr lang="zh-CN" altLang="en-US" dirty="0"/>
          </a:p>
        </p:txBody>
      </p:sp>
      <p:pic>
        <p:nvPicPr>
          <p:cNvPr id="3" name="图片 2"/>
          <p:cNvPicPr>
            <a:picLocks noChangeAspect="1"/>
          </p:cNvPicPr>
          <p:nvPr/>
        </p:nvPicPr>
        <p:blipFill>
          <a:blip r:embed="rId4"/>
          <a:stretch>
            <a:fillRect/>
          </a:stretch>
        </p:blipFill>
        <p:spPr>
          <a:xfrm>
            <a:off x="479502" y="1075096"/>
            <a:ext cx="10294874" cy="6879398"/>
          </a:xfrm>
          <a:prstGeom prst="rect">
            <a:avLst/>
          </a:prstGeom>
        </p:spPr>
      </p:pic>
    </p:spTree>
    <p:custDataLst>
      <p:tags r:id="rId1"/>
    </p:custDataLst>
    <p:extLst>
      <p:ext uri="{BB962C8B-B14F-4D97-AF65-F5344CB8AC3E}">
        <p14:creationId xmlns:p14="http://schemas.microsoft.com/office/powerpoint/2010/main" val="913982270"/>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91865" y="0"/>
            <a:ext cx="10850563" cy="1028699"/>
          </a:xfrm>
        </p:spPr>
        <p:txBody>
          <a:bodyPr>
            <a:normAutofit fontScale="90000"/>
          </a:bodyPr>
          <a:lstStyle/>
          <a:p>
            <a:r>
              <a:rPr lang="en-US" altLang="zh-CN" sz="4400" dirty="0"/>
              <a:t>SCI</a:t>
            </a:r>
            <a:r>
              <a:rPr lang="zh-CN" altLang="en-US" sz="4400" dirty="0"/>
              <a:t>降重网站：</a:t>
            </a:r>
            <a:r>
              <a:rPr lang="en-US" altLang="zh-CN" sz="3600" dirty="0">
                <a:solidFill>
                  <a:srgbClr val="0523FF"/>
                </a:solidFill>
              </a:rPr>
              <a:t> thesaurus</a:t>
            </a:r>
            <a:r>
              <a:rPr lang="zh-CN" altLang="en-US" sz="3600" dirty="0">
                <a:solidFill>
                  <a:srgbClr val="0523FF"/>
                </a:solidFill>
              </a:rPr>
              <a:t> </a:t>
            </a:r>
            <a:r>
              <a:rPr lang="en-US" altLang="zh-CN" dirty="0">
                <a:hlinkClick r:id="rId3"/>
              </a:rPr>
              <a:t>https://www.thesaurus.com/</a:t>
            </a:r>
            <a:endParaRPr lang="zh-CN" altLang="en-US" sz="4400" dirty="0"/>
          </a:p>
        </p:txBody>
      </p:sp>
      <p:pic>
        <p:nvPicPr>
          <p:cNvPr id="4" name="图片 3"/>
          <p:cNvPicPr>
            <a:picLocks noChangeAspect="1"/>
          </p:cNvPicPr>
          <p:nvPr/>
        </p:nvPicPr>
        <p:blipFill>
          <a:blip r:embed="rId4"/>
          <a:stretch>
            <a:fillRect/>
          </a:stretch>
        </p:blipFill>
        <p:spPr>
          <a:xfrm>
            <a:off x="245328" y="1207780"/>
            <a:ext cx="9341279" cy="5650220"/>
          </a:xfrm>
          <a:prstGeom prst="rect">
            <a:avLst/>
          </a:prstGeom>
        </p:spPr>
      </p:pic>
      <p:sp>
        <p:nvSpPr>
          <p:cNvPr id="5" name="íŝľîḋê">
            <a:extLst>
              <a:ext uri="{FF2B5EF4-FFF2-40B4-BE49-F238E27FC236}">
                <a16:creationId xmlns:a16="http://schemas.microsoft.com/office/drawing/2014/main" id="{9399675D-4175-D655-8486-ADB51E274FC3}"/>
              </a:ext>
            </a:extLst>
          </p:cNvPr>
          <p:cNvSpPr/>
          <p:nvPr/>
        </p:nvSpPr>
        <p:spPr>
          <a:xfrm>
            <a:off x="9779620" y="1575197"/>
            <a:ext cx="1937800" cy="3599542"/>
          </a:xfrm>
          <a:prstGeom prst="snip2DiagRect">
            <a:avLst/>
          </a:prstGeom>
          <a:solidFill>
            <a:schemeClr val="accent1">
              <a:alpha val="15000"/>
            </a:schemeClr>
          </a:solidFill>
          <a:ln w="12700" cap="flat">
            <a:solidFill>
              <a:schemeClr val="accent1"/>
            </a:solidFill>
            <a:prstDash val="solid"/>
            <a:miter/>
          </a:ln>
          <a:effectLst/>
        </p:spPr>
        <p:txBody>
          <a:bodyPr rtlCol="0" anchor="ctr"/>
          <a:lstStyle/>
          <a:p>
            <a:r>
              <a:rPr lang="zh-CN" altLang="en-US" dirty="0"/>
              <a:t>    在检索框中输入要替换的单词，就会搜索出一系列单词，其中颜色越深表示相关度越高，作者可以根据实际需要选择合适的词替换。</a:t>
            </a:r>
          </a:p>
        </p:txBody>
      </p:sp>
    </p:spTree>
    <p:custDataLst>
      <p:tags r:id="rId1"/>
    </p:custDataLst>
    <p:extLst>
      <p:ext uri="{BB962C8B-B14F-4D97-AF65-F5344CB8AC3E}">
        <p14:creationId xmlns:p14="http://schemas.microsoft.com/office/powerpoint/2010/main" val="292814717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LIDE.TEMPLATE" val="https://www.islide.cc;"/>
</p:tagLst>
</file>

<file path=ppt/tags/tag10.xml><?xml version="1.0" encoding="utf-8"?>
<p:tagLst xmlns:a="http://schemas.openxmlformats.org/drawingml/2006/main" xmlns:r="http://schemas.openxmlformats.org/officeDocument/2006/relationships" xmlns:p="http://schemas.openxmlformats.org/presentationml/2006/main">
  <p:tag name="ISLIDE.DIAGRAM" val="#4891410;"/>
</p:tagLst>
</file>

<file path=ppt/tags/tag11.xml><?xml version="1.0" encoding="utf-8"?>
<p:tagLst xmlns:a="http://schemas.openxmlformats.org/drawingml/2006/main" xmlns:r="http://schemas.openxmlformats.org/officeDocument/2006/relationships" xmlns:p="http://schemas.openxmlformats.org/presentationml/2006/main">
  <p:tag name="ISLIDE.DIAGRAM" val="#4891410;"/>
</p:tagLst>
</file>

<file path=ppt/tags/tag12.xml><?xml version="1.0" encoding="utf-8"?>
<p:tagLst xmlns:a="http://schemas.openxmlformats.org/drawingml/2006/main" xmlns:r="http://schemas.openxmlformats.org/officeDocument/2006/relationships" xmlns:p="http://schemas.openxmlformats.org/presentationml/2006/main">
  <p:tag name="ISLIDE.DIAGRAM" val="#928744;"/>
</p:tagLst>
</file>

<file path=ppt/tags/tag13.xml><?xml version="1.0" encoding="utf-8"?>
<p:tagLst xmlns:a="http://schemas.openxmlformats.org/drawingml/2006/main" xmlns:r="http://schemas.openxmlformats.org/officeDocument/2006/relationships" xmlns:p="http://schemas.openxmlformats.org/presentationml/2006/main">
  <p:tag name="ISLIDE.TEMPLATE" val="https://www.islide.cc;"/>
</p:tagLst>
</file>

<file path=ppt/tags/tag14.xml><?xml version="1.0" encoding="utf-8"?>
<p:tagLst xmlns:a="http://schemas.openxmlformats.org/drawingml/2006/main" xmlns:r="http://schemas.openxmlformats.org/officeDocument/2006/relationships" xmlns:p="http://schemas.openxmlformats.org/presentationml/2006/main">
  <p:tag name="ISLIDE.DIAGRAM" val="#914521;"/>
</p:tagLst>
</file>

<file path=ppt/tags/tag15.xml><?xml version="1.0" encoding="utf-8"?>
<p:tagLst xmlns:a="http://schemas.openxmlformats.org/drawingml/2006/main" xmlns:r="http://schemas.openxmlformats.org/officeDocument/2006/relationships" xmlns:p="http://schemas.openxmlformats.org/presentationml/2006/main">
  <p:tag name="ISLIDE.DIAGRAM" val="#914521;"/>
</p:tagLst>
</file>

<file path=ppt/tags/tag16.xml><?xml version="1.0" encoding="utf-8"?>
<p:tagLst xmlns:a="http://schemas.openxmlformats.org/drawingml/2006/main" xmlns:r="http://schemas.openxmlformats.org/officeDocument/2006/relationships" xmlns:p="http://schemas.openxmlformats.org/presentationml/2006/main">
  <p:tag name="ISLIDE.TEMPLATE" val="https://www.islide.cc;"/>
</p:tagLst>
</file>

<file path=ppt/tags/tag17.xml><?xml version="1.0" encoding="utf-8"?>
<p:tagLst xmlns:a="http://schemas.openxmlformats.org/drawingml/2006/main" xmlns:r="http://schemas.openxmlformats.org/officeDocument/2006/relationships" xmlns:p="http://schemas.openxmlformats.org/presentationml/2006/main">
  <p:tag name="ISLIDE.DIAGRAM" val="#920276;"/>
</p:tagLst>
</file>

<file path=ppt/tags/tag18.xml><?xml version="1.0" encoding="utf-8"?>
<p:tagLst xmlns:a="http://schemas.openxmlformats.org/drawingml/2006/main" xmlns:r="http://schemas.openxmlformats.org/officeDocument/2006/relationships" xmlns:p="http://schemas.openxmlformats.org/presentationml/2006/main">
  <p:tag name="ISLIDE.TEMPLATE" val="https://www.islide.cc;"/>
</p:tagLst>
</file>

<file path=ppt/tags/tag19.xml><?xml version="1.0" encoding="utf-8"?>
<p:tagLst xmlns:a="http://schemas.openxmlformats.org/drawingml/2006/main" xmlns:r="http://schemas.openxmlformats.org/officeDocument/2006/relationships" xmlns:p="http://schemas.openxmlformats.org/presentationml/2006/main">
  <p:tag name="ISLIDE.DIAGRAM" val="#935029;"/>
</p:tagLst>
</file>

<file path=ppt/tags/tag2.xml><?xml version="1.0" encoding="utf-8"?>
<p:tagLst xmlns:a="http://schemas.openxmlformats.org/drawingml/2006/main" xmlns:r="http://schemas.openxmlformats.org/officeDocument/2006/relationships" xmlns:p="http://schemas.openxmlformats.org/presentationml/2006/main">
  <p:tag name="ISLIDE.TEMPLATE" val="https://www.islide.cc;"/>
</p:tagLst>
</file>

<file path=ppt/tags/tag20.xml><?xml version="1.0" encoding="utf-8"?>
<p:tagLst xmlns:a="http://schemas.openxmlformats.org/drawingml/2006/main" xmlns:r="http://schemas.openxmlformats.org/officeDocument/2006/relationships" xmlns:p="http://schemas.openxmlformats.org/presentationml/2006/main">
  <p:tag name="ISLIDE.DIAGRAM" val="#2062;"/>
</p:tagLst>
</file>

<file path=ppt/tags/tag21.xml><?xml version="1.0" encoding="utf-8"?>
<p:tagLst xmlns:a="http://schemas.openxmlformats.org/drawingml/2006/main" xmlns:r="http://schemas.openxmlformats.org/officeDocument/2006/relationships" xmlns:p="http://schemas.openxmlformats.org/presentationml/2006/main">
  <p:tag name="ISLIDE.TEMPLATE" val="https://www.islide.cc;"/>
</p:tagLst>
</file>

<file path=ppt/tags/tag22.xml><?xml version="1.0" encoding="utf-8"?>
<p:tagLst xmlns:a="http://schemas.openxmlformats.org/drawingml/2006/main" xmlns:r="http://schemas.openxmlformats.org/officeDocument/2006/relationships" xmlns:p="http://schemas.openxmlformats.org/presentationml/2006/main">
  <p:tag name="ISLIDE.TEMPLATE" val="https://www.islide.cc;"/>
</p:tagLst>
</file>

<file path=ppt/tags/tag23.xml><?xml version="1.0" encoding="utf-8"?>
<p:tagLst xmlns:a="http://schemas.openxmlformats.org/drawingml/2006/main" xmlns:r="http://schemas.openxmlformats.org/officeDocument/2006/relationships" xmlns:p="http://schemas.openxmlformats.org/presentationml/2006/main">
  <p:tag name="ISLIDE.TEMPLATE" val="https://www.islide.cc;"/>
</p:tagLst>
</file>

<file path=ppt/tags/tag24.xml><?xml version="1.0" encoding="utf-8"?>
<p:tagLst xmlns:a="http://schemas.openxmlformats.org/drawingml/2006/main" xmlns:r="http://schemas.openxmlformats.org/officeDocument/2006/relationships" xmlns:p="http://schemas.openxmlformats.org/presentationml/2006/main">
  <p:tag name="ISLIDE.DIAGRAM" val="#928746;"/>
</p:tagLst>
</file>

<file path=ppt/tags/tag25.xml><?xml version="1.0" encoding="utf-8"?>
<p:tagLst xmlns:a="http://schemas.openxmlformats.org/drawingml/2006/main" xmlns:r="http://schemas.openxmlformats.org/officeDocument/2006/relationships" xmlns:p="http://schemas.openxmlformats.org/presentationml/2006/main">
  <p:tag name="ISLIDE.DIAGRAM" val="#928746;"/>
</p:tagLst>
</file>

<file path=ppt/tags/tag26.xml><?xml version="1.0" encoding="utf-8"?>
<p:tagLst xmlns:a="http://schemas.openxmlformats.org/drawingml/2006/main" xmlns:r="http://schemas.openxmlformats.org/officeDocument/2006/relationships" xmlns:p="http://schemas.openxmlformats.org/presentationml/2006/main">
  <p:tag name="ISLIDE.DIAGRAM" val="#928746;"/>
</p:tagLst>
</file>

<file path=ppt/tags/tag27.xml><?xml version="1.0" encoding="utf-8"?>
<p:tagLst xmlns:a="http://schemas.openxmlformats.org/drawingml/2006/main" xmlns:r="http://schemas.openxmlformats.org/officeDocument/2006/relationships" xmlns:p="http://schemas.openxmlformats.org/presentationml/2006/main">
  <p:tag name="ISLIDE.DIAGRAM" val="#928746;"/>
</p:tagLst>
</file>

<file path=ppt/tags/tag28.xml><?xml version="1.0" encoding="utf-8"?>
<p:tagLst xmlns:a="http://schemas.openxmlformats.org/drawingml/2006/main" xmlns:r="http://schemas.openxmlformats.org/officeDocument/2006/relationships" xmlns:p="http://schemas.openxmlformats.org/presentationml/2006/main">
  <p:tag name="ISLIDE.DIAGRAM" val="#928746;"/>
</p:tagLst>
</file>

<file path=ppt/tags/tag29.xml><?xml version="1.0" encoding="utf-8"?>
<p:tagLst xmlns:a="http://schemas.openxmlformats.org/drawingml/2006/main" xmlns:r="http://schemas.openxmlformats.org/officeDocument/2006/relationships" xmlns:p="http://schemas.openxmlformats.org/presentationml/2006/main">
  <p:tag name="ISLIDE.DIAGRAM" val="#928746;"/>
</p:tagLst>
</file>

<file path=ppt/tags/tag3.xml><?xml version="1.0" encoding="utf-8"?>
<p:tagLst xmlns:a="http://schemas.openxmlformats.org/drawingml/2006/main" xmlns:r="http://schemas.openxmlformats.org/officeDocument/2006/relationships" xmlns:p="http://schemas.openxmlformats.org/presentationml/2006/main">
  <p:tag name="ISLIDE.TEMPLATE" val="https://www.islide.cc;"/>
</p:tagLst>
</file>

<file path=ppt/tags/tag30.xml><?xml version="1.0" encoding="utf-8"?>
<p:tagLst xmlns:a="http://schemas.openxmlformats.org/drawingml/2006/main" xmlns:r="http://schemas.openxmlformats.org/officeDocument/2006/relationships" xmlns:p="http://schemas.openxmlformats.org/presentationml/2006/main">
  <p:tag name="ISLIDE.TEMPLATE" val="https://www.islide.cc;"/>
</p:tagLst>
</file>

<file path=ppt/tags/tag4.xml><?xml version="1.0" encoding="utf-8"?>
<p:tagLst xmlns:a="http://schemas.openxmlformats.org/drawingml/2006/main" xmlns:r="http://schemas.openxmlformats.org/officeDocument/2006/relationships" xmlns:p="http://schemas.openxmlformats.org/presentationml/2006/main">
  <p:tag name="ISLIDE.TEMPLATE" val="https://www.islide.cc;"/>
</p:tagLst>
</file>

<file path=ppt/tags/tag5.xml><?xml version="1.0" encoding="utf-8"?>
<p:tagLst xmlns:a="http://schemas.openxmlformats.org/drawingml/2006/main" xmlns:r="http://schemas.openxmlformats.org/officeDocument/2006/relationships" xmlns:p="http://schemas.openxmlformats.org/presentationml/2006/main">
  <p:tag name="ISLIDE.DIAGRAM" val="#928774;"/>
</p:tagLst>
</file>

<file path=ppt/tags/tag6.xml><?xml version="1.0" encoding="utf-8"?>
<p:tagLst xmlns:a="http://schemas.openxmlformats.org/drawingml/2006/main" xmlns:r="http://schemas.openxmlformats.org/officeDocument/2006/relationships" xmlns:p="http://schemas.openxmlformats.org/presentationml/2006/main">
  <p:tag name="ISLIDE.TEMPLATE" val="https://www.islide.cc;"/>
</p:tagLst>
</file>

<file path=ppt/tags/tag7.xml><?xml version="1.0" encoding="utf-8"?>
<p:tagLst xmlns:a="http://schemas.openxmlformats.org/drawingml/2006/main" xmlns:r="http://schemas.openxmlformats.org/officeDocument/2006/relationships" xmlns:p="http://schemas.openxmlformats.org/presentationml/2006/main">
  <p:tag name="ISLIDE.DIAGRAM" val="#928741;"/>
</p:tagLst>
</file>

<file path=ppt/tags/tag8.xml><?xml version="1.0" encoding="utf-8"?>
<p:tagLst xmlns:a="http://schemas.openxmlformats.org/drawingml/2006/main" xmlns:r="http://schemas.openxmlformats.org/officeDocument/2006/relationships" xmlns:p="http://schemas.openxmlformats.org/presentationml/2006/main">
  <p:tag name="ISLIDE.DIAGRAM" val="#4921216;"/>
</p:tagLst>
</file>

<file path=ppt/tags/tag9.xml><?xml version="1.0" encoding="utf-8"?>
<p:tagLst xmlns:a="http://schemas.openxmlformats.org/drawingml/2006/main" xmlns:r="http://schemas.openxmlformats.org/officeDocument/2006/relationships" xmlns:p="http://schemas.openxmlformats.org/presentationml/2006/main">
  <p:tag name="ISLIDE.TEMPLATE" val="https://www.islide.cc;"/>
</p:tagLst>
</file>

<file path=ppt/theme/theme1.xml><?xml version="1.0" encoding="utf-8"?>
<a:theme xmlns:a="http://schemas.openxmlformats.org/drawingml/2006/main" name="Office 主题​​">
  <a:themeElements>
    <a:clrScheme name="蓝色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4056</TotalTime>
  <Words>7950</Words>
  <Application>Microsoft Office PowerPoint</Application>
  <PresentationFormat>宽屏</PresentationFormat>
  <Paragraphs>522</Paragraphs>
  <Slides>103</Slides>
  <Notes>26</Notes>
  <HiddenSlides>0</HiddenSlides>
  <MMClips>0</MMClips>
  <ScaleCrop>false</ScaleCrop>
  <HeadingPairs>
    <vt:vector size="6" baseType="variant">
      <vt:variant>
        <vt:lpstr>已用的字体</vt:lpstr>
      </vt:variant>
      <vt:variant>
        <vt:i4>20</vt:i4>
      </vt:variant>
      <vt:variant>
        <vt:lpstr>主题</vt:lpstr>
      </vt:variant>
      <vt:variant>
        <vt:i4>1</vt:i4>
      </vt:variant>
      <vt:variant>
        <vt:lpstr>幻灯片标题</vt:lpstr>
      </vt:variant>
      <vt:variant>
        <vt:i4>103</vt:i4>
      </vt:variant>
    </vt:vector>
  </HeadingPairs>
  <TitlesOfParts>
    <vt:vector size="124" baseType="lpstr">
      <vt:lpstr>-apple-system</vt:lpstr>
      <vt:lpstr>Helvetica Neue</vt:lpstr>
      <vt:lpstr>PingFang SC</vt:lpstr>
      <vt:lpstr>SourceHanSansCN-Light</vt:lpstr>
      <vt:lpstr>等线</vt:lpstr>
      <vt:lpstr>等线 Light</vt:lpstr>
      <vt:lpstr>方正仿宋_gbk</vt:lpstr>
      <vt:lpstr>仿宋</vt:lpstr>
      <vt:lpstr>黑体</vt:lpstr>
      <vt:lpstr>楷体</vt:lpstr>
      <vt:lpstr>SimSun</vt:lpstr>
      <vt:lpstr>SimSun</vt:lpstr>
      <vt:lpstr>微软雅黑</vt:lpstr>
      <vt:lpstr>Arial</vt:lpstr>
      <vt:lpstr>Arial</vt:lpstr>
      <vt:lpstr>Calibri</vt:lpstr>
      <vt:lpstr>Impact</vt:lpstr>
      <vt:lpstr>Tahoma</vt:lpstr>
      <vt:lpstr>Times New Roman</vt:lpstr>
      <vt:lpstr>Wingdings</vt:lpstr>
      <vt:lpstr>Office 主题​​</vt:lpstr>
      <vt:lpstr>学术不端与论文相似性检测</vt:lpstr>
      <vt:lpstr>PowerPoint 演示文稿</vt:lpstr>
      <vt:lpstr>学术不端的认知及类型</vt:lpstr>
      <vt:lpstr>1.1  什么是学术不端？</vt:lpstr>
      <vt:lpstr>1.2 学术不端的类型（学术出版规范（标准）——期刊学术不端行为界定（CY/T174—2019）</vt:lpstr>
      <vt:lpstr>1.3 论文作者的学术不端行为类型</vt:lpstr>
      <vt:lpstr>中国知网（CNKI）定义的作者学术不端：</vt:lpstr>
      <vt:lpstr>维普明确抄袭判断标准：</vt:lpstr>
      <vt:lpstr>示例1：作者论文写作过程中的学术不端</vt:lpstr>
      <vt:lpstr>示例2：自然科学基金申请过程中的不端行为（1）</vt:lpstr>
      <vt:lpstr>示例2：自然科学基因申请中的不端行为（2）</vt:lpstr>
      <vt:lpstr>示例3：学者因学术不端被通报</vt:lpstr>
      <vt:lpstr>示例4：论文因学术不端被撤稿</vt:lpstr>
      <vt:lpstr>1.4 毕业生主要存在的学术不端 </vt:lpstr>
      <vt:lpstr>引用：直接引用，间接引用</vt:lpstr>
      <vt:lpstr>引用：直接引用，间接引用</vt:lpstr>
      <vt:lpstr>哪些是“引用标识错误”？</vt:lpstr>
      <vt:lpstr>PowerPoint 演示文稿</vt:lpstr>
      <vt:lpstr>PowerPoint 演示文稿</vt:lpstr>
      <vt:lpstr>PowerPoint 演示文稿</vt:lpstr>
      <vt:lpstr>1.5  如何规范自己的学术行为？按“规”办事 2023年7月1日起，新版国家标准《 GB/T 7713.2-2022学术论文编写规则》</vt:lpstr>
      <vt:lpstr>2023年7月1日起，新版国家标准《 GB/T 7713.2-2022学术论文编写规则》</vt:lpstr>
      <vt:lpstr>2023年7月1日起，新版国家标准《 GB/T 7713.2-2022学术论文编写规则》全文</vt:lpstr>
      <vt:lpstr>2023年7月1日起，新版国家标准《 GB/T 7713.2-2022学术论文编写规则》  </vt:lpstr>
      <vt:lpstr>2023年7月1日起，新版国家标准《 GB/T 7713.2-2022学术论文编写规则》</vt:lpstr>
      <vt:lpstr>2023年7月1日起，新版国家标准《 GB/T 7713.2-2022学术论文编写规则》</vt:lpstr>
      <vt:lpstr>学生的问题：什么样的内容一定要放在正文部分？什么样的内容放在附录部分？</vt:lpstr>
      <vt:lpstr>什么是一稿多投？</vt:lpstr>
      <vt:lpstr>什么是重复发表？</vt:lpstr>
      <vt:lpstr>什么是“被允许的二次发表”？</vt:lpstr>
      <vt:lpstr>高校对大学生毕业（学位）论文相似性检测要求</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2.3 学术论文相似性检测要求：</vt:lpstr>
      <vt:lpstr>国内外常用的        检测系统</vt:lpstr>
      <vt:lpstr>3.1 国内常用的检测系统</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3.2 国外常用的检测系统</vt:lpstr>
      <vt:lpstr>Ithenticate（英文官网）（https://www.ithenticate.com/）</vt:lpstr>
      <vt:lpstr>收费</vt:lpstr>
      <vt:lpstr>Ithenticate（中文官网）（https://www.ithenticatecn.com/）</vt:lpstr>
      <vt:lpstr>Ithenticate（中文官网）（https://www.ithenticatecn.com/）</vt:lpstr>
      <vt:lpstr>待检测论文提交：</vt:lpstr>
      <vt:lpstr>科研者之家的代理:市场价的20%</vt:lpstr>
      <vt:lpstr>Turnitin(官网)：https://www.turnitin.com/  (重复率低于15%较安全)</vt:lpstr>
      <vt:lpstr>Turnitin(中文官网)：https://www.turnitincn.com/</vt:lpstr>
      <vt:lpstr>Turnitin检测入口：</vt:lpstr>
      <vt:lpstr>Turnitin：论文上传</vt:lpstr>
      <vt:lpstr>Turnitin：查重率多少才算合格？</vt:lpstr>
      <vt:lpstr>问：论文查重报告怎么看？</vt:lpstr>
      <vt:lpstr>避免不端或降重  根本方法：原创</vt:lpstr>
      <vt:lpstr>PowerPoint 演示文稿</vt:lpstr>
      <vt:lpstr>4.2 如何降重？本质上没有捷径，要在平时多做训练</vt:lpstr>
      <vt:lpstr>4.2.1 参考文献标识失误</vt:lpstr>
      <vt:lpstr>哪些是“引用标识错误”？</vt:lpstr>
      <vt:lpstr>解决办法：用文献管理软件自动生成参考文献</vt:lpstr>
      <vt:lpstr>4.2.2 正文文字重复的降重</vt:lpstr>
      <vt:lpstr>PowerPoint 演示文稿</vt:lpstr>
      <vt:lpstr>    </vt:lpstr>
      <vt:lpstr>查重系统如何处理各种单位符号和数字符号？</vt:lpstr>
      <vt:lpstr>降重方法：少抄袭，多原创</vt:lpstr>
      <vt:lpstr> 科研者之家：“AI降重改写”</vt:lpstr>
      <vt:lpstr> 科研者之家：“学术诚信”</vt:lpstr>
      <vt:lpstr>同义词库：汉辞网http://www.hydcd.com/tongyicicidian.htm </vt:lpstr>
      <vt:lpstr>降重网站：爱改重 https://www.igaichong.com/aijc.html?bd_vid=11875099153583649615  </vt:lpstr>
      <vt:lpstr>同义词库：极智查词 https://www.chaci.xyz/ </vt:lpstr>
      <vt:lpstr>SCI降重网站： thesaurus https://www.thesaurus.com/</vt:lpstr>
      <vt:lpstr>SCI降重网站： powerthesaurushttps://zh.powerthesaurus.org/</vt:lpstr>
      <vt:lpstr>SCI降重网站： powerthesaurushttps://zh.powerthesaurus.org/</vt:lpstr>
      <vt:lpstr>降重方法小结：</vt:lpstr>
      <vt:lpstr>PowerPoint 演示文稿</vt:lpstr>
    </vt:vector>
  </TitlesOfParts>
  <Manager>iSlide</Manager>
  <Company>iSlide</Company>
  <LinksUpToDate>false</LinksUpToDate>
  <SharedDoc>false</SharedDoc>
  <HyperlinkBase>https://www.islide.cc</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iSlide</dc:creator>
  <cp:lastModifiedBy>deng</cp:lastModifiedBy>
  <cp:revision>532</cp:revision>
  <cp:lastPrinted>2019-12-18T16:00:00Z</cp:lastPrinted>
  <dcterms:created xsi:type="dcterms:W3CDTF">2019-12-18T16:00:00Z</dcterms:created>
  <dcterms:modified xsi:type="dcterms:W3CDTF">2024-04-16T08:55:43Z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Slide.Theme">
    <vt:lpwstr>48706f29-9ca0-418e-876d-de7b156ca083</vt:lpwstr>
  </property>
  <property fmtid="{D5CDD505-2E9C-101B-9397-08002B2CF9AE}" pid="3" name="KSOProductBuildVer">
    <vt:lpwstr>2052-10.8.2.6990</vt:lpwstr>
  </property>
</Properties>
</file>