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ags/tag2.xml" ContentType="application/vnd.openxmlformats-officedocument.presentationml.tags+xml"/>
  <Override PartName="/ppt/theme/themeOverride2.xml" ContentType="application/vnd.openxmlformats-officedocument.themeOverride+xml"/>
  <Override PartName="/ppt/tags/tag3.xml" ContentType="application/vnd.openxmlformats-officedocument.presentationml.tags+xml"/>
  <Override PartName="/ppt/theme/themeOverride3.xml" ContentType="application/vnd.openxmlformats-officedocument.themeOverride+xml"/>
  <Override PartName="/ppt/tags/tag4.xml" ContentType="application/vnd.openxmlformats-officedocument.presentationml.tags+xml"/>
  <Override PartName="/ppt/theme/themeOverride4.xml" ContentType="application/vnd.openxmlformats-officedocument.themeOverride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5.xml" ContentType="application/vnd.openxmlformats-officedocument.themeOverride+xml"/>
  <Override PartName="/ppt/tags/tag6.xml" ContentType="application/vnd.openxmlformats-officedocument.presentationml.tags+xml"/>
  <Override PartName="/ppt/theme/themeOverride6.xml" ContentType="application/vnd.openxmlformats-officedocument.themeOverride+xml"/>
  <Override PartName="/ppt/tags/tag7.xml" ContentType="application/vnd.openxmlformats-officedocument.presentationml.tags+xml"/>
  <Override PartName="/ppt/notesSlides/notesSlide3.xml" ContentType="application/vnd.openxmlformats-officedocument.presentationml.notesSlide+xml"/>
  <Override PartName="/ppt/theme/themeOverride7.xml" ContentType="application/vnd.openxmlformats-officedocument.themeOverride+xml"/>
  <Override PartName="/ppt/tags/tag8.xml" ContentType="application/vnd.openxmlformats-officedocument.presentationml.tags+xml"/>
  <Override PartName="/ppt/notesSlides/notesSlide4.xml" ContentType="application/vnd.openxmlformats-officedocument.presentationml.notesSlide+xml"/>
  <Override PartName="/ppt/theme/themeOverride8.xml" ContentType="application/vnd.openxmlformats-officedocument.themeOverride+xml"/>
  <Override PartName="/ppt/tags/tag9.xml" ContentType="application/vnd.openxmlformats-officedocument.presentationml.tags+xml"/>
  <Override PartName="/ppt/theme/themeOverride9.xml" ContentType="application/vnd.openxmlformats-officedocument.themeOverride+xml"/>
  <Override PartName="/ppt/tags/tag10.xml" ContentType="application/vnd.openxmlformats-officedocument.presentationml.tags+xml"/>
  <Override PartName="/ppt/theme/themeOverride10.xml" ContentType="application/vnd.openxmlformats-officedocument.themeOverride+xml"/>
  <Override PartName="/ppt/tags/tag11.xml" ContentType="application/vnd.openxmlformats-officedocument.presentationml.tags+xml"/>
  <Override PartName="/ppt/notesSlides/notesSlide5.xml" ContentType="application/vnd.openxmlformats-officedocument.presentationml.notesSlide+xml"/>
  <Override PartName="/ppt/theme/themeOverride11.xml" ContentType="application/vnd.openxmlformats-officedocument.themeOverride+xml"/>
  <Override PartName="/ppt/tags/tag12.xml" ContentType="application/vnd.openxmlformats-officedocument.presentationml.tags+xml"/>
  <Override PartName="/ppt/notesSlides/notesSlide6.xml" ContentType="application/vnd.openxmlformats-officedocument.presentationml.notesSlide+xml"/>
  <Override PartName="/ppt/theme/themeOverride12.xml" ContentType="application/vnd.openxmlformats-officedocument.themeOverride+xml"/>
  <Override PartName="/ppt/tags/tag13.xml" ContentType="application/vnd.openxmlformats-officedocument.presentationml.tags+xml"/>
  <Override PartName="/ppt/theme/themeOverride13.xml" ContentType="application/vnd.openxmlformats-officedocument.themeOverride+xml"/>
  <Override PartName="/ppt/tags/tag14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theme/themeOverride14.xml" ContentType="application/vnd.openxmlformats-officedocument.themeOverride+xml"/>
  <Override PartName="/ppt/tags/tag15.xml" ContentType="application/vnd.openxmlformats-officedocument.presentationml.tags+xml"/>
  <Override PartName="/ppt/theme/themeOverride15.xml" ContentType="application/vnd.openxmlformats-officedocument.themeOverride+xml"/>
  <Override PartName="/ppt/tags/tag16.xml" ContentType="application/vnd.openxmlformats-officedocument.presentationml.tags+xml"/>
  <Override PartName="/ppt/notesSlides/notesSlide22.xml" ContentType="application/vnd.openxmlformats-officedocument.presentationml.notesSlide+xml"/>
  <Override PartName="/ppt/theme/themeOverride16.xml" ContentType="application/vnd.openxmlformats-officedocument.themeOverride+xml"/>
  <Override PartName="/ppt/tags/tag17.xml" ContentType="application/vnd.openxmlformats-officedocument.presentationml.tags+xml"/>
  <Override PartName="/ppt/theme/themeOverride17.xml" ContentType="application/vnd.openxmlformats-officedocument.themeOverride+xml"/>
  <Override PartName="/ppt/tags/tag18.xml" ContentType="application/vnd.openxmlformats-officedocument.presentationml.tags+xml"/>
  <Override PartName="/ppt/theme/themeOverride18.xml" ContentType="application/vnd.openxmlformats-officedocument.themeOverride+xml"/>
  <Override PartName="/ppt/tags/tag19.xml" ContentType="application/vnd.openxmlformats-officedocument.presentationml.tags+xml"/>
  <Override PartName="/ppt/theme/themeOverride19.xml" ContentType="application/vnd.openxmlformats-officedocument.themeOverride+xml"/>
  <Override PartName="/ppt/tags/tag20.xml" ContentType="application/vnd.openxmlformats-officedocument.presentationml.tags+xml"/>
  <Override PartName="/ppt/theme/themeOverride20.xml" ContentType="application/vnd.openxmlformats-officedocument.themeOverride+xml"/>
  <Override PartName="/ppt/tags/tag21.xml" ContentType="application/vnd.openxmlformats-officedocument.presentationml.tags+xml"/>
  <Override PartName="/ppt/theme/themeOverride21.xml" ContentType="application/vnd.openxmlformats-officedocument.themeOverride+xml"/>
  <Override PartName="/ppt/tags/tag2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4"/>
  </p:notesMasterIdLst>
  <p:handoutMasterIdLst>
    <p:handoutMasterId r:id="rId55"/>
  </p:handoutMasterIdLst>
  <p:sldIdLst>
    <p:sldId id="256" r:id="rId2"/>
    <p:sldId id="264" r:id="rId3"/>
    <p:sldId id="258" r:id="rId4"/>
    <p:sldId id="265" r:id="rId5"/>
    <p:sldId id="281" r:id="rId6"/>
    <p:sldId id="283" r:id="rId7"/>
    <p:sldId id="284" r:id="rId8"/>
    <p:sldId id="266" r:id="rId9"/>
    <p:sldId id="262" r:id="rId10"/>
    <p:sldId id="285" r:id="rId11"/>
    <p:sldId id="286" r:id="rId12"/>
    <p:sldId id="287" r:id="rId13"/>
    <p:sldId id="268" r:id="rId14"/>
    <p:sldId id="288" r:id="rId15"/>
    <p:sldId id="289" r:id="rId16"/>
    <p:sldId id="292" r:id="rId17"/>
    <p:sldId id="290" r:id="rId18"/>
    <p:sldId id="293" r:id="rId19"/>
    <p:sldId id="291" r:id="rId20"/>
    <p:sldId id="294" r:id="rId21"/>
    <p:sldId id="271" r:id="rId22"/>
    <p:sldId id="295" r:id="rId23"/>
    <p:sldId id="296" r:id="rId24"/>
    <p:sldId id="297" r:id="rId25"/>
    <p:sldId id="298" r:id="rId26"/>
    <p:sldId id="299" r:id="rId27"/>
    <p:sldId id="300" r:id="rId28"/>
    <p:sldId id="301" r:id="rId29"/>
    <p:sldId id="302" r:id="rId30"/>
    <p:sldId id="303" r:id="rId31"/>
    <p:sldId id="304" r:id="rId32"/>
    <p:sldId id="308" r:id="rId33"/>
    <p:sldId id="305" r:id="rId34"/>
    <p:sldId id="306" r:id="rId35"/>
    <p:sldId id="307" r:id="rId36"/>
    <p:sldId id="309" r:id="rId37"/>
    <p:sldId id="311" r:id="rId38"/>
    <p:sldId id="310" r:id="rId39"/>
    <p:sldId id="312" r:id="rId40"/>
    <p:sldId id="315" r:id="rId41"/>
    <p:sldId id="313" r:id="rId42"/>
    <p:sldId id="314" r:id="rId43"/>
    <p:sldId id="263" r:id="rId44"/>
    <p:sldId id="272" r:id="rId45"/>
    <p:sldId id="316" r:id="rId46"/>
    <p:sldId id="273" r:id="rId47"/>
    <p:sldId id="317" r:id="rId48"/>
    <p:sldId id="318" r:id="rId49"/>
    <p:sldId id="319" r:id="rId50"/>
    <p:sldId id="320" r:id="rId51"/>
    <p:sldId id="321" r:id="rId52"/>
    <p:sldId id="261" r:id="rId53"/>
  </p:sldIdLst>
  <p:sldSz cx="12192000" cy="6858000"/>
  <p:notesSz cx="6858000" cy="9144000"/>
  <p:custDataLst>
    <p:tags r:id="rId5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B5C9"/>
    <a:srgbClr val="808000"/>
    <a:srgbClr val="CCCC00"/>
    <a:srgbClr val="669900"/>
    <a:srgbClr val="3333FF"/>
    <a:srgbClr val="3564FB"/>
    <a:srgbClr val="31E1FE"/>
    <a:srgbClr val="FBEDE5"/>
    <a:srgbClr val="EB7B55"/>
    <a:srgbClr val="323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6182" autoAdjust="0"/>
  </p:normalViewPr>
  <p:slideViewPr>
    <p:cSldViewPr snapToGrid="0">
      <p:cViewPr varScale="1">
        <p:scale>
          <a:sx n="102" d="100"/>
          <a:sy n="102" d="100"/>
        </p:scale>
        <p:origin x="132" y="25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 showGuides="1">
      <p:cViewPr varScale="1">
        <p:scale>
          <a:sx n="84" d="100"/>
          <a:sy n="84" d="100"/>
        </p:scale>
        <p:origin x="301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gs" Target="tags/tag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B9A56829-66AA-42AA-918E-5C6DB1AE50A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241084A9-BC5C-4420-B17C-51E328D4557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78E0E4-DC06-4041-AFA7-BB6F527FFA3F}" type="datetimeFigureOut">
              <a:rPr lang="zh-CN" altLang="en-US" smtClean="0"/>
              <a:t>2024/5/9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0D6F2124-7B35-4E59-B9E8-DB09EE1408A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2BF8FFE-D997-4E34-9A01-CD2014B9524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4B7432-8BB0-4EFA-A417-EFCDC17B281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15538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6D8963-CFCD-4740-AF60-049850373CDF}" type="datetimeFigureOut">
              <a:rPr lang="zh-CN" altLang="en-US" smtClean="0"/>
              <a:t>2024/5/9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E6FDB6-6D2B-46C1-9FA1-D82906A37C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49815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其他部分，按照要求，先事先设置好标准样式，在写作过程中套用标准样式即可！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7043C-8C50-4DAD-91D6-C8B3F6F40DFD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4069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7043C-8C50-4DAD-91D6-C8B3F6F40DFD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26650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7043C-8C50-4DAD-91D6-C8B3F6F40DFD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76537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7043C-8C50-4DAD-91D6-C8B3F6F40DFD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74607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7043C-8C50-4DAD-91D6-C8B3F6F40DFD}" type="slidenum">
              <a:rPr lang="zh-CN" altLang="en-US" smtClean="0"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97636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7043C-8C50-4DAD-91D6-C8B3F6F40DFD}" type="slidenum">
              <a:rPr lang="zh-CN" altLang="en-US" smtClean="0"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36088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7043C-8C50-4DAD-91D6-C8B3F6F40DFD}" type="slidenum">
              <a:rPr lang="zh-CN" altLang="en-US" smtClean="0"/>
              <a:t>31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46063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7043C-8C50-4DAD-91D6-C8B3F6F40DFD}" type="slidenum">
              <a:rPr lang="zh-CN" altLang="en-US" smtClean="0"/>
              <a:t>32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09181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7043C-8C50-4DAD-91D6-C8B3F6F40DFD}" type="slidenum">
              <a:rPr lang="zh-CN" altLang="en-US" smtClean="0"/>
              <a:t>33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947061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7043C-8C50-4DAD-91D6-C8B3F6F40DFD}" type="slidenum">
              <a:rPr lang="zh-CN" altLang="en-US" smtClean="0"/>
              <a:t>34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207284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7043C-8C50-4DAD-91D6-C8B3F6F40DFD}" type="slidenum">
              <a:rPr lang="zh-CN" altLang="en-US" smtClean="0"/>
              <a:t>35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5694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7043C-8C50-4DAD-91D6-C8B3F6F40DFD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451159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7043C-8C50-4DAD-91D6-C8B3F6F40DFD}" type="slidenum">
              <a:rPr lang="zh-CN" altLang="en-US" smtClean="0"/>
              <a:t>36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795575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A51D9C-74F3-4A50-80CE-FCA0A0469843}" type="slidenum">
              <a:rPr lang="zh-CN" altLang="en-US" smtClean="0"/>
              <a:t>37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265905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A51D9C-74F3-4A50-80CE-FCA0A0469843}" type="slidenum">
              <a:rPr lang="zh-CN" altLang="en-US" smtClean="0"/>
              <a:t>45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11431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36312-6A05-4643-B813-780AEBCA5446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43782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7043C-8C50-4DAD-91D6-C8B3F6F40DFD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51035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7043C-8C50-4DAD-91D6-C8B3F6F40DFD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11817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7043C-8C50-4DAD-91D6-C8B3F6F40DFD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06456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7043C-8C50-4DAD-91D6-C8B3F6F40DFD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9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7043C-8C50-4DAD-91D6-C8B3F6F40DFD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1784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7043C-8C50-4DAD-91D6-C8B3F6F40DFD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06012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01" name="副标题 9800"/>
          <p:cNvSpPr>
            <a:spLocks noGrp="1"/>
          </p:cNvSpPr>
          <p:nvPr userDrawn="1">
            <p:ph type="subTitle" idx="1" hasCustomPrompt="1"/>
          </p:nvPr>
        </p:nvSpPr>
        <p:spPr>
          <a:xfrm>
            <a:off x="926123" y="5102143"/>
            <a:ext cx="10339754" cy="558799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accent1">
                    <a:lumMod val="50000"/>
                  </a:schemeClr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802" name="标题 9801"/>
          <p:cNvSpPr>
            <a:spLocks noGrp="1"/>
          </p:cNvSpPr>
          <p:nvPr userDrawn="1">
            <p:ph type="ctrTitle" hasCustomPrompt="1"/>
          </p:nvPr>
        </p:nvSpPr>
        <p:spPr>
          <a:xfrm>
            <a:off x="926123" y="2514599"/>
            <a:ext cx="10339754" cy="2448941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zh-CN" altLang="en-US" dirty="0"/>
          </a:p>
        </p:txBody>
      </p:sp>
      <p:sp>
        <p:nvSpPr>
          <p:cNvPr id="12" name="文本占位符 11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926123" y="963336"/>
            <a:ext cx="10339754" cy="296271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marL="0" indent="0" algn="r">
              <a:buNone/>
              <a:defRPr sz="1400" b="0">
                <a:solidFill>
                  <a:schemeClr val="accent1">
                    <a:lumMod val="50000"/>
                  </a:schemeClr>
                </a:solidFill>
              </a:defRPr>
            </a:lvl1pPr>
            <a:lvl2pPr marL="457177" indent="0">
              <a:buNone/>
              <a:defRPr/>
            </a:lvl2pPr>
            <a:lvl3pPr marL="914353" indent="0">
              <a:buNone/>
              <a:defRPr/>
            </a:lvl3pPr>
            <a:lvl4pPr marL="1371531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altLang="zh-CN" dirty="0"/>
              <a:t>Signature</a:t>
            </a:r>
          </a:p>
        </p:txBody>
      </p:sp>
      <p:sp>
        <p:nvSpPr>
          <p:cNvPr id="13" name="文本占位符 12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926125" y="1265957"/>
            <a:ext cx="10339750" cy="296271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marL="0" indent="0" algn="r">
              <a:buNone/>
              <a:defRPr sz="1400" b="0">
                <a:solidFill>
                  <a:schemeClr val="accent1">
                    <a:lumMod val="50000"/>
                  </a:schemeClr>
                </a:solidFill>
              </a:defRPr>
            </a:lvl1pPr>
            <a:lvl2pPr marL="457177" indent="0">
              <a:buNone/>
              <a:defRPr/>
            </a:lvl2pPr>
            <a:lvl3pPr marL="914353" indent="0">
              <a:buNone/>
              <a:defRPr/>
            </a:lvl3pPr>
            <a:lvl4pPr marL="1371531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altLang="zh-CN" dirty="0"/>
              <a:t>Date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825868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标题 19"/>
          <p:cNvSpPr>
            <a:spLocks noGrp="1"/>
          </p:cNvSpPr>
          <p:nvPr userDrawn="1">
            <p:ph type="title"/>
          </p:nvPr>
        </p:nvSpPr>
        <p:spPr>
          <a:xfrm>
            <a:off x="5439047" y="2981325"/>
            <a:ext cx="5419185" cy="89535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zh-CN" altLang="en-US" dirty="0"/>
          </a:p>
        </p:txBody>
      </p:sp>
      <p:sp>
        <p:nvSpPr>
          <p:cNvPr id="21" name="文本占位符 20"/>
          <p:cNvSpPr>
            <a:spLocks noGrp="1"/>
          </p:cNvSpPr>
          <p:nvPr userDrawn="1">
            <p:ph type="body" idx="1"/>
          </p:nvPr>
        </p:nvSpPr>
        <p:spPr>
          <a:xfrm>
            <a:off x="5440163" y="3876675"/>
            <a:ext cx="5419185" cy="1015623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lnSpc>
                <a:spcPct val="150000"/>
              </a:lnSpc>
              <a:spcBef>
                <a:spcPts val="0"/>
              </a:spcBef>
              <a:buNone/>
              <a:defRPr sz="1100">
                <a:solidFill>
                  <a:schemeClr val="accent1">
                    <a:lumMod val="75000"/>
                  </a:schemeClr>
                </a:solidFill>
              </a:defRPr>
            </a:lvl1pPr>
            <a:lvl2pPr marL="457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533342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>
            <a:extLst>
              <a:ext uri="{FF2B5EF4-FFF2-40B4-BE49-F238E27FC236}">
                <a16:creationId xmlns:a16="http://schemas.microsoft.com/office/drawing/2014/main" id="{9888B6D7-9D3F-49D7-BACE-73A9D1149A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7AC997A4-1DD8-4731-B9FD-42398A20F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请在插入菜单</a:t>
            </a:r>
            <a:r>
              <a:rPr lang="en-US" altLang="zh-CN"/>
              <a:t>—</a:t>
            </a:r>
            <a:r>
              <a:rPr lang="zh-CN" altLang="en-US"/>
              <a:t>页眉和页脚中修改此文本</a:t>
            </a:r>
            <a:endParaRPr lang="zh-CN" alt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BA9825E-1876-42AD-ABCF-E0E100F35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6" name="标题 5">
            <a:extLst>
              <a:ext uri="{FF2B5EF4-FFF2-40B4-BE49-F238E27FC236}">
                <a16:creationId xmlns:a16="http://schemas.microsoft.com/office/drawing/2014/main" id="{D124F9DB-C87A-423F-9657-38C7A29014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9924" y="1"/>
            <a:ext cx="10850563" cy="102869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8" name="内容占位符 7">
            <a:extLst>
              <a:ext uri="{FF2B5EF4-FFF2-40B4-BE49-F238E27FC236}">
                <a16:creationId xmlns:a16="http://schemas.microsoft.com/office/drawing/2014/main" id="{2070191C-4093-409C-8FD5-7369A79637AD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69925" y="1130299"/>
            <a:ext cx="10850563" cy="5006975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altLang="zh-CN" dirty="0"/>
              <a:t>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77593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userDrawn="1">
  <p:cSld name="仅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21C7A1C-3684-4AAF-A408-C63B6CB641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9924" y="1"/>
            <a:ext cx="10850563" cy="102869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zh-CN" dirty="0"/>
              <a:t>Click to edit Master title style</a:t>
            </a:r>
            <a:endParaRPr lang="en-US" dirty="0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8986EA5F-D77D-4318-90E9-C04AA8ADC0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00832621-D9D9-445E-BFF9-F8348FA1E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请在插入菜单</a:t>
            </a:r>
            <a:r>
              <a:rPr lang="en-US" altLang="zh-CN"/>
              <a:t>—</a:t>
            </a:r>
            <a:r>
              <a:rPr lang="zh-CN" altLang="en-US"/>
              <a:t>页眉和页脚中修改此文本</a:t>
            </a:r>
            <a:endParaRPr lang="zh-CN" alt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8371151B-F790-4A9F-962F-B8718A956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4176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7728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标题 12"/>
          <p:cNvSpPr>
            <a:spLocks noGrp="1"/>
          </p:cNvSpPr>
          <p:nvPr userDrawn="1">
            <p:ph type="ctrTitle" hasCustomPrompt="1"/>
          </p:nvPr>
        </p:nvSpPr>
        <p:spPr>
          <a:xfrm>
            <a:off x="673100" y="2000783"/>
            <a:ext cx="10847388" cy="1621509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3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altLang="zh-CN" dirty="0"/>
              <a:t>Conclusion</a:t>
            </a:r>
            <a:endParaRPr lang="zh-CN" altLang="en-US" dirty="0"/>
          </a:p>
        </p:txBody>
      </p:sp>
      <p:sp>
        <p:nvSpPr>
          <p:cNvPr id="15" name="文本占位符 14"/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673100" y="4307019"/>
            <a:ext cx="10847388" cy="3108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lang="zh-CN" altLang="en-US" sz="1400" smtClean="0">
                <a:solidFill>
                  <a:schemeClr val="accent1">
                    <a:lumMod val="75000"/>
                  </a:schemeClr>
                </a:solidFill>
              </a:defRPr>
            </a:lvl1pPr>
            <a:lvl2pPr>
              <a:defRPr lang="zh-CN" altLang="en-US" sz="2000" smtClean="0"/>
            </a:lvl2pPr>
            <a:lvl3pPr>
              <a:defRPr lang="zh-CN" altLang="en-US" sz="1800" smtClean="0"/>
            </a:lvl3pPr>
            <a:lvl4pPr>
              <a:defRPr lang="zh-CN" altLang="en-US" sz="1600" smtClean="0"/>
            </a:lvl4pPr>
            <a:lvl5pPr>
              <a:defRPr lang="zh-CN" altLang="en-US" sz="1600"/>
            </a:lvl5pPr>
          </a:lstStyle>
          <a:p>
            <a:pPr marL="228589" marR="0" lvl="0" indent="-228589" fontAlgn="auto">
              <a:spcAft>
                <a:spcPts val="0"/>
              </a:spcAft>
              <a:buClrTx/>
              <a:buSzTx/>
              <a:tabLst/>
            </a:pPr>
            <a:r>
              <a:rPr lang="en-US" altLang="zh-CN" dirty="0"/>
              <a:t>Data</a:t>
            </a:r>
          </a:p>
        </p:txBody>
      </p:sp>
      <p:sp>
        <p:nvSpPr>
          <p:cNvPr id="6" name="文本占位符 5">
            <a:extLst>
              <a:ext uri="{FF2B5EF4-FFF2-40B4-BE49-F238E27FC236}">
                <a16:creationId xmlns:a16="http://schemas.microsoft.com/office/drawing/2014/main" id="{05EBDA4F-7210-4CAE-8333-80DB24212E7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73102" y="4010748"/>
            <a:ext cx="10847388" cy="296271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marL="0" indent="0" algn="ctr">
              <a:buNone/>
              <a:defRPr sz="1400" b="0">
                <a:solidFill>
                  <a:schemeClr val="accent1">
                    <a:lumMod val="75000"/>
                  </a:schemeClr>
                </a:solidFill>
              </a:defRPr>
            </a:lvl1pPr>
            <a:lvl2pPr marL="457177" indent="0">
              <a:buNone/>
              <a:defRPr/>
            </a:lvl2pPr>
            <a:lvl3pPr marL="914353" indent="0">
              <a:buNone/>
              <a:defRPr/>
            </a:lvl3pPr>
            <a:lvl4pPr marL="1371531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altLang="zh-CN" dirty="0"/>
              <a:t>Signature</a:t>
            </a:r>
          </a:p>
        </p:txBody>
      </p:sp>
    </p:spTree>
    <p:extLst>
      <p:ext uri="{BB962C8B-B14F-4D97-AF65-F5344CB8AC3E}">
        <p14:creationId xmlns:p14="http://schemas.microsoft.com/office/powerpoint/2010/main" val="23786584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47217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k New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08350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6"/>
          <p:cNvCxnSpPr/>
          <p:nvPr userDrawn="1"/>
        </p:nvCxnSpPr>
        <p:spPr>
          <a:xfrm>
            <a:off x="669924" y="1028700"/>
            <a:ext cx="10850563" cy="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日期占位符 7">
            <a:extLst>
              <a:ext uri="{FF2B5EF4-FFF2-40B4-BE49-F238E27FC236}">
                <a16:creationId xmlns:a16="http://schemas.microsoft.com/office/drawing/2014/main" id="{04388434-9949-479C-A9C3-67A953F6A9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401732" y="6240463"/>
            <a:ext cx="1388536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9" name="页脚占位符 8">
            <a:extLst>
              <a:ext uri="{FF2B5EF4-FFF2-40B4-BE49-F238E27FC236}">
                <a16:creationId xmlns:a16="http://schemas.microsoft.com/office/drawing/2014/main" id="{50A5656E-7A33-4865-A262-1F96263BAA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9924" y="6240463"/>
            <a:ext cx="4140201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zh-CN" altLang="en-US"/>
              <a:t>请在插入菜单</a:t>
            </a:r>
            <a:r>
              <a:rPr lang="en-US" altLang="zh-CN"/>
              <a:t>—</a:t>
            </a:r>
            <a:r>
              <a:rPr lang="zh-CN" altLang="en-US"/>
              <a:t>页眉和页脚中修改此文本</a:t>
            </a:r>
            <a:endParaRPr lang="zh-CN" altLang="en-US" dirty="0"/>
          </a:p>
        </p:txBody>
      </p:sp>
      <p:sp>
        <p:nvSpPr>
          <p:cNvPr id="10" name="灯片编号占位符 9">
            <a:extLst>
              <a:ext uri="{FF2B5EF4-FFF2-40B4-BE49-F238E27FC236}">
                <a16:creationId xmlns:a16="http://schemas.microsoft.com/office/drawing/2014/main" id="{5BF52F79-380E-4278-8B67-588AFE5840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599" y="6240463"/>
            <a:ext cx="2909888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DD3DB80-B894-403A-B48E-6FDC1A72010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4027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1" r:id="rId2"/>
    <p:sldLayoutId id="2147483669" r:id="rId3"/>
    <p:sldLayoutId id="2147483662" r:id="rId4"/>
    <p:sldLayoutId id="2147483655" r:id="rId5"/>
    <p:sldLayoutId id="2147483661" r:id="rId6"/>
    <p:sldLayoutId id="2147483670" r:id="rId7"/>
    <p:sldLayoutId id="2147483671" r:id="rId8"/>
  </p:sldLayoutIdLst>
  <p:hf hdr="0" dt="0"/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9" indent="-228589" algn="l" defTabSz="91435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422" userDrawn="1">
          <p15:clr>
            <a:srgbClr val="F26B43"/>
          </p15:clr>
        </p15:guide>
        <p15:guide id="2" pos="7257" userDrawn="1">
          <p15:clr>
            <a:srgbClr val="F26B43"/>
          </p15:clr>
        </p15:guide>
        <p15:guide id="3" orient="horz" pos="648" userDrawn="1">
          <p15:clr>
            <a:srgbClr val="F26B43"/>
          </p15:clr>
        </p15:guide>
        <p15:guide id="4" orient="horz" pos="712" userDrawn="1">
          <p15:clr>
            <a:srgbClr val="F26B43"/>
          </p15:clr>
        </p15:guide>
        <p15:guide id="5" orient="horz" pos="3931" userDrawn="1">
          <p15:clr>
            <a:srgbClr val="F26B43"/>
          </p15:clr>
        </p15:guide>
        <p15:guide id="6" orient="horz" pos="386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3" Type="http://schemas.openxmlformats.org/officeDocument/2006/relationships/tags" Target="../tags/tag2.xml"/><Relationship Id="rId7" Type="http://schemas.openxmlformats.org/officeDocument/2006/relationships/image" Target="../media/image2.png"/><Relationship Id="rId2" Type="http://schemas.openxmlformats.org/officeDocument/2006/relationships/vmlDrawing" Target="../drawings/vmlDrawing1.v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.bin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8.xml"/><Relationship Id="rId1" Type="http://schemas.openxmlformats.org/officeDocument/2006/relationships/themeOverride" Target="../theme/themeOverride7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9.xml"/><Relationship Id="rId1" Type="http://schemas.openxmlformats.org/officeDocument/2006/relationships/themeOverride" Target="../theme/themeOverride8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0.xml"/><Relationship Id="rId1" Type="http://schemas.openxmlformats.org/officeDocument/2006/relationships/themeOverride" Target="../theme/themeOverride9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1.xml"/><Relationship Id="rId1" Type="http://schemas.openxmlformats.org/officeDocument/2006/relationships/themeOverride" Target="../theme/themeOverride10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14.png"/><Relationship Id="rId2" Type="http://schemas.openxmlformats.org/officeDocument/2006/relationships/tags" Target="../tags/tag12.xml"/><Relationship Id="rId1" Type="http://schemas.openxmlformats.org/officeDocument/2006/relationships/themeOverride" Target="../theme/themeOverride1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3.xml"/><Relationship Id="rId1" Type="http://schemas.openxmlformats.org/officeDocument/2006/relationships/themeOverride" Target="../theme/themeOverride12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3.xml"/><Relationship Id="rId1" Type="http://schemas.openxmlformats.org/officeDocument/2006/relationships/themeOverride" Target="../theme/themeOverr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4.xml"/><Relationship Id="rId1" Type="http://schemas.openxmlformats.org/officeDocument/2006/relationships/themeOverride" Target="../theme/themeOverride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themeOverride" Target="../theme/themeOverride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hyperlink" Target="https://baike.baidu.com/item/%E9%A1%B5%E8%84%9A/7716144" TargetMode="External"/><Relationship Id="rId3" Type="http://schemas.openxmlformats.org/officeDocument/2006/relationships/image" Target="../media/image28.png"/><Relationship Id="rId7" Type="http://schemas.openxmlformats.org/officeDocument/2006/relationships/hyperlink" Target="https://baike.baidu.com/item/%E9%A1%B5%E7%9C%89/7716023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baike.baidu.com/item/%E9%A1%B5%E8%BE%B9%E8%B7%9D/7716245" TargetMode="External"/><Relationship Id="rId5" Type="http://schemas.openxmlformats.org/officeDocument/2006/relationships/hyperlink" Target="https://baike.baidu.com/item/Microsoft%20Word%20/2197238" TargetMode="External"/><Relationship Id="rId4" Type="http://schemas.openxmlformats.org/officeDocument/2006/relationships/hyperlink" Target="https://baike.baidu.com/item/%E5%88%86%E9%A1%B5/2888444" TargetMode="External"/><Relationship Id="rId9" Type="http://schemas.openxmlformats.org/officeDocument/2006/relationships/hyperlink" Target="https://baike.baidu.com/item/%E9%A1%B5%E7%A0%81/7716178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5.xml"/><Relationship Id="rId1" Type="http://schemas.openxmlformats.org/officeDocument/2006/relationships/themeOverride" Target="../theme/themeOverride4.xml"/><Relationship Id="rId5" Type="http://schemas.openxmlformats.org/officeDocument/2006/relationships/hyperlink" Target="https://std.samr.gov.cn/gb/gbQuery" TargetMode="External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zhihu.com/search?q=%E5%88%B6%E8%A1%A8%E7%AC%A6&amp;search_source=Entity&amp;hybrid_search_source=Entity&amp;hybrid_search_extra=%7B%22sourceType%22%3A%22answer%22%2C%22sourceId%22%3A1901810885%7D" TargetMode="Externa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5.xml"/><Relationship Id="rId1" Type="http://schemas.openxmlformats.org/officeDocument/2006/relationships/themeOverride" Target="../theme/themeOverride1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6.xml"/><Relationship Id="rId1" Type="http://schemas.openxmlformats.org/officeDocument/2006/relationships/themeOverride" Target="../theme/themeOverride1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7.xml"/><Relationship Id="rId1" Type="http://schemas.openxmlformats.org/officeDocument/2006/relationships/themeOverride" Target="../theme/themeOverride16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8.xml"/><Relationship Id="rId1" Type="http://schemas.openxmlformats.org/officeDocument/2006/relationships/themeOverride" Target="../theme/themeOverride17.xml"/><Relationship Id="rId4" Type="http://schemas.openxmlformats.org/officeDocument/2006/relationships/image" Target="../media/image44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9.xml"/><Relationship Id="rId1" Type="http://schemas.openxmlformats.org/officeDocument/2006/relationships/themeOverride" Target="../theme/themeOverride18.xml"/><Relationship Id="rId4" Type="http://schemas.openxmlformats.org/officeDocument/2006/relationships/image" Target="../media/image45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20.xml"/><Relationship Id="rId1" Type="http://schemas.openxmlformats.org/officeDocument/2006/relationships/themeOverride" Target="../theme/themeOverride19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21.xml"/><Relationship Id="rId1" Type="http://schemas.openxmlformats.org/officeDocument/2006/relationships/themeOverride" Target="../theme/themeOverride20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tags" Target="../tags/tag22.xml"/><Relationship Id="rId7" Type="http://schemas.openxmlformats.org/officeDocument/2006/relationships/image" Target="../media/image2.png"/><Relationship Id="rId2" Type="http://schemas.openxmlformats.org/officeDocument/2006/relationships/vmlDrawing" Target="../drawings/vmlDrawing2.vml"/><Relationship Id="rId1" Type="http://schemas.openxmlformats.org/officeDocument/2006/relationships/themeOverride" Target="../theme/themeOverride21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.bin"/><Relationship Id="rId4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6.xml"/><Relationship Id="rId1" Type="http://schemas.openxmlformats.org/officeDocument/2006/relationships/themeOverride" Target="../theme/themeOverride5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.xml"/><Relationship Id="rId1" Type="http://schemas.openxmlformats.org/officeDocument/2006/relationships/themeOverride" Target="../theme/themeOverr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ï$lîḍê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íṣļîdè" hidden="1">
            <a:extLst>
              <a:ext uri="{FF2B5EF4-FFF2-40B4-BE49-F238E27FC236}">
                <a16:creationId xmlns:a16="http://schemas.microsoft.com/office/drawing/2014/main" id="{3C326D0B-7DAB-41B6-8030-2E4A18CC949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408615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9" name="think-cell Slide" r:id="rId5" imgW="347" imgH="348" progId="TCLayout.ActiveDocument.1">
                  <p:embed/>
                </p:oleObj>
              </mc:Choice>
              <mc:Fallback>
                <p:oleObj name="think-cell Slide" r:id="rId5" imgW="347" imgH="348" progId="TCLayout.ActiveDocument.1">
                  <p:embed/>
                  <p:pic>
                    <p:nvPicPr>
                      <p:cNvPr id="3" name="islíḓê" hidden="1">
                        <a:extLst>
                          <a:ext uri="{FF2B5EF4-FFF2-40B4-BE49-F238E27FC236}">
                            <a16:creationId xmlns:a16="http://schemas.microsoft.com/office/drawing/2014/main" id="{3C326D0B-7DAB-41B6-8030-2E4A18CC949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işľîďé" hidden="1">
            <a:extLst>
              <a:ext uri="{FF2B5EF4-FFF2-40B4-BE49-F238E27FC236}">
                <a16:creationId xmlns:a16="http://schemas.microsoft.com/office/drawing/2014/main" id="{EC933494-1B63-4A32-964F-D05236799BAA}"/>
              </a:ext>
            </a:extLst>
          </p:cNvPr>
          <p:cNvSpPr/>
          <p:nvPr/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altLang="zh-CN" sz="4000" b="1" dirty="0">
              <a:latin typeface="Arial" panose="020B0604020202020204" pitchFamily="34" charset="0"/>
              <a:ea typeface="微软雅黑" panose="020B0503020204020204" pitchFamily="34" charset="-122"/>
              <a:cs typeface="+mj-cs"/>
              <a:sym typeface="Arial" panose="020B0604020202020204" pitchFamily="34" charset="0"/>
            </a:endParaRPr>
          </a:p>
        </p:txBody>
      </p:sp>
      <p:sp>
        <p:nvSpPr>
          <p:cNvPr id="4" name="iṡ1ïḍè"/>
          <p:cNvSpPr>
            <a:spLocks noGrp="1"/>
          </p:cNvSpPr>
          <p:nvPr>
            <p:ph type="ctrTitle"/>
          </p:nvPr>
        </p:nvSpPr>
        <p:spPr>
          <a:xfrm>
            <a:off x="901228" y="2646701"/>
            <a:ext cx="10339754" cy="1267841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zh-CN" altLang="en-US" sz="4400" b="0" spc="1000" dirty="0" smtClean="0">
                <a:gradFill>
                  <a:gsLst>
                    <a:gs pos="36000">
                      <a:schemeClr val="accent1">
                        <a:lumMod val="75000"/>
                      </a:schemeClr>
                    </a:gs>
                    <a:gs pos="100000">
                      <a:schemeClr val="accent1">
                        <a:lumMod val="75000"/>
                        <a:alpha val="0"/>
                      </a:schemeClr>
                    </a:gs>
                  </a:gsLst>
                  <a:lin ang="5400000" scaled="0"/>
                </a:gradFill>
              </a:rPr>
              <a:t>基于         的</a:t>
            </a:r>
            <a:r>
              <a:rPr lang="zh-CN" altLang="en-US" sz="7200" dirty="0" smtClean="0">
                <a:gradFill flip="none" rotWithShape="1">
                  <a:gsLst>
                    <a:gs pos="48000">
                      <a:schemeClr val="accent1">
                        <a:lumMod val="75000"/>
                      </a:schemeClr>
                    </a:gs>
                    <a:gs pos="82000">
                      <a:schemeClr val="accent1">
                        <a:lumMod val="75000"/>
                        <a:alpha val="0"/>
                      </a:schemeClr>
                    </a:gs>
                  </a:gsLst>
                  <a:lin ang="5400000" scaled="0"/>
                  <a:tileRect/>
                </a:gradFill>
              </a:rPr>
              <a:t>论文智能排版</a:t>
            </a:r>
            <a:r>
              <a:rPr lang="en-US" altLang="zh-CN" sz="7200" dirty="0" smtClean="0">
                <a:gradFill flip="none" rotWithShape="1">
                  <a:gsLst>
                    <a:gs pos="48000">
                      <a:schemeClr val="accent1">
                        <a:lumMod val="75000"/>
                      </a:schemeClr>
                    </a:gs>
                    <a:gs pos="82000">
                      <a:schemeClr val="accent1">
                        <a:lumMod val="75000"/>
                        <a:alpha val="0"/>
                      </a:schemeClr>
                    </a:gs>
                  </a:gsLst>
                  <a:lin ang="5400000" scaled="0"/>
                  <a:tileRect/>
                </a:gradFill>
              </a:rPr>
              <a:t/>
            </a:r>
            <a:br>
              <a:rPr lang="en-US" altLang="zh-CN" sz="7200" dirty="0" smtClean="0">
                <a:gradFill flip="none" rotWithShape="1">
                  <a:gsLst>
                    <a:gs pos="48000">
                      <a:schemeClr val="accent1">
                        <a:lumMod val="75000"/>
                      </a:schemeClr>
                    </a:gs>
                    <a:gs pos="82000">
                      <a:schemeClr val="accent1">
                        <a:lumMod val="75000"/>
                        <a:alpha val="0"/>
                      </a:schemeClr>
                    </a:gs>
                  </a:gsLst>
                  <a:lin ang="5400000" scaled="0"/>
                  <a:tileRect/>
                </a:gradFill>
              </a:rPr>
            </a:br>
            <a:r>
              <a:rPr lang="en-US" altLang="zh-CN" sz="7200" dirty="0" smtClean="0">
                <a:gradFill flip="none" rotWithShape="1">
                  <a:gsLst>
                    <a:gs pos="48000">
                      <a:schemeClr val="accent1">
                        <a:lumMod val="75000"/>
                      </a:schemeClr>
                    </a:gs>
                    <a:gs pos="82000">
                      <a:schemeClr val="accent1">
                        <a:lumMod val="75000"/>
                        <a:alpha val="0"/>
                      </a:schemeClr>
                    </a:gs>
                  </a:gsLst>
                  <a:lin ang="5400000" scaled="0"/>
                  <a:tileRect/>
                </a:gradFill>
              </a:rPr>
              <a:t>  ——</a:t>
            </a:r>
            <a:r>
              <a:rPr lang="zh-CN" altLang="en-US" sz="4400" dirty="0" smtClean="0">
                <a:gradFill flip="none" rotWithShape="1">
                  <a:gsLst>
                    <a:gs pos="48000">
                      <a:schemeClr val="accent1">
                        <a:lumMod val="75000"/>
                      </a:schemeClr>
                    </a:gs>
                    <a:gs pos="82000">
                      <a:schemeClr val="accent1">
                        <a:lumMod val="75000"/>
                        <a:alpha val="0"/>
                      </a:schemeClr>
                    </a:gs>
                  </a:gsLst>
                  <a:lin ang="5400000" scaled="0"/>
                  <a:tileRect/>
                </a:gradFill>
              </a:rPr>
              <a:t>以学位（毕业）论文为例</a:t>
            </a:r>
            <a:endParaRPr lang="zh-CN" altLang="en-US" sz="4400" dirty="0">
              <a:gradFill>
                <a:gsLst>
                  <a:gs pos="36000">
                    <a:schemeClr val="accent1">
                      <a:lumMod val="75000"/>
                    </a:schemeClr>
                  </a:gs>
                  <a:gs pos="82000">
                    <a:schemeClr val="accent1">
                      <a:lumMod val="75000"/>
                      <a:alpha val="0"/>
                    </a:schemeClr>
                  </a:gs>
                </a:gsLst>
                <a:lin ang="5400000" scaled="0"/>
              </a:gradFill>
            </a:endParaRPr>
          </a:p>
        </p:txBody>
      </p:sp>
      <p:sp>
        <p:nvSpPr>
          <p:cNvPr id="12" name="TextBox 17"/>
          <p:cNvSpPr txBox="1"/>
          <p:nvPr/>
        </p:nvSpPr>
        <p:spPr>
          <a:xfrm>
            <a:off x="5562765" y="4314981"/>
            <a:ext cx="6051058" cy="1477372"/>
          </a:xfrm>
          <a:prstGeom prst="rect">
            <a:avLst/>
          </a:prstGeom>
          <a:gradFill flip="none" rotWithShape="1">
            <a:gsLst>
              <a:gs pos="39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scene3d>
            <a:camera prst="perspectiveLeft"/>
            <a:lightRig rig="threePt" dir="t"/>
          </a:scene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121965" tIns="60982" rIns="121965" bIns="60982">
            <a:spAutoFit/>
          </a:bodyPr>
          <a:lstStyle/>
          <a:p>
            <a:r>
              <a:rPr lang="zh-CN" altLang="en-US" sz="2000" b="1" dirty="0"/>
              <a:t>主   讲  人：邓智心</a:t>
            </a:r>
            <a:endParaRPr lang="en-US" altLang="zh-CN" sz="2000" b="1" dirty="0"/>
          </a:p>
          <a:p>
            <a:r>
              <a:rPr lang="zh-CN" altLang="en-US" sz="2000" b="1" dirty="0"/>
              <a:t>时         间：</a:t>
            </a:r>
            <a:r>
              <a:rPr lang="en-US" altLang="zh-CN" sz="2000" b="1" dirty="0"/>
              <a:t>2024</a:t>
            </a:r>
            <a:r>
              <a:rPr lang="zh-CN" altLang="en-US" sz="2000" b="1" dirty="0" smtClean="0"/>
              <a:t>年</a:t>
            </a:r>
            <a:r>
              <a:rPr lang="en-US" altLang="zh-CN" sz="2000" b="1" dirty="0" smtClean="0"/>
              <a:t>5</a:t>
            </a:r>
            <a:r>
              <a:rPr lang="zh-CN" altLang="en-US" sz="2000" b="1" dirty="0" smtClean="0"/>
              <a:t>月</a:t>
            </a:r>
            <a:r>
              <a:rPr lang="en-US" altLang="zh-CN" sz="2000" b="1" dirty="0" smtClean="0"/>
              <a:t>9</a:t>
            </a:r>
            <a:r>
              <a:rPr lang="zh-CN" altLang="en-US" sz="2000" b="1" dirty="0" smtClean="0"/>
              <a:t>日</a:t>
            </a:r>
            <a:r>
              <a:rPr lang="en-US" altLang="zh-CN" sz="2000" b="1" dirty="0"/>
              <a:t>(</a:t>
            </a:r>
            <a:r>
              <a:rPr lang="zh-CN" altLang="en-US" sz="1400" b="1" dirty="0"/>
              <a:t>星期四晚</a:t>
            </a:r>
            <a:r>
              <a:rPr lang="en-US" altLang="zh-CN" sz="1400" b="1" dirty="0"/>
              <a:t>7</a:t>
            </a:r>
            <a:r>
              <a:rPr lang="zh-CN" altLang="en-US" sz="1400" b="1" dirty="0"/>
              <a:t>：</a:t>
            </a:r>
            <a:r>
              <a:rPr lang="en-US" altLang="zh-CN" sz="1400" b="1" dirty="0"/>
              <a:t>00-8</a:t>
            </a:r>
            <a:r>
              <a:rPr lang="zh-CN" altLang="en-US" sz="1400" b="1" dirty="0"/>
              <a:t>：</a:t>
            </a:r>
            <a:r>
              <a:rPr lang="en-US" altLang="zh-CN" sz="1400" b="1" dirty="0"/>
              <a:t>30</a:t>
            </a:r>
            <a:r>
              <a:rPr lang="en-US" altLang="zh-CN" sz="2000" b="1" dirty="0"/>
              <a:t>)</a:t>
            </a:r>
          </a:p>
          <a:p>
            <a:r>
              <a:rPr lang="zh-CN" altLang="en-US" sz="2000" b="1" dirty="0"/>
              <a:t>线下地点</a:t>
            </a:r>
            <a:r>
              <a:rPr lang="zh-CN" altLang="en-US" sz="2000" b="1" dirty="0" smtClean="0"/>
              <a:t>：图书馆</a:t>
            </a:r>
            <a:r>
              <a:rPr lang="zh-CN" altLang="en-US" sz="2000" b="1" dirty="0"/>
              <a:t>信息</a:t>
            </a:r>
            <a:r>
              <a:rPr lang="zh-CN" altLang="en-US" sz="2000" b="1" dirty="0" smtClean="0"/>
              <a:t>楼三</a:t>
            </a:r>
            <a:r>
              <a:rPr lang="zh-CN" altLang="en-US" sz="2000" b="1" dirty="0"/>
              <a:t>楼读者培训室</a:t>
            </a:r>
            <a:endParaRPr lang="en-US" altLang="zh-CN" sz="2000" b="1" dirty="0"/>
          </a:p>
          <a:p>
            <a:r>
              <a:rPr lang="zh-CN" altLang="en-US" sz="2000" b="1" dirty="0"/>
              <a:t>线上地点：雨课堂直播</a:t>
            </a:r>
            <a:r>
              <a:rPr lang="en-US" altLang="zh-CN" sz="2000" b="1" dirty="0"/>
              <a:t>/</a:t>
            </a:r>
            <a:r>
              <a:rPr lang="zh-CN" altLang="en-US" sz="2000" b="1" dirty="0"/>
              <a:t>回放</a:t>
            </a:r>
            <a:r>
              <a:rPr lang="en-US" altLang="zh-CN" sz="1400" b="1" dirty="0"/>
              <a:t>(</a:t>
            </a:r>
            <a:r>
              <a:rPr lang="zh-CN" altLang="en-US" sz="1400" b="1" dirty="0"/>
              <a:t>课堂邀请码</a:t>
            </a:r>
            <a:r>
              <a:rPr lang="zh-CN" altLang="en-US" sz="1400" b="1" dirty="0" smtClean="0"/>
              <a:t>：</a:t>
            </a:r>
            <a:r>
              <a:rPr lang="en-US" altLang="zh-CN" sz="1400" b="1" dirty="0" smtClean="0">
                <a:solidFill>
                  <a:schemeClr val="tx1"/>
                </a:solidFill>
              </a:rPr>
              <a:t> </a:t>
            </a:r>
            <a:r>
              <a:rPr lang="en-US" altLang="zh-CN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KIF9RD</a:t>
            </a:r>
            <a:r>
              <a:rPr lang="zh-CN" altLang="en-US" sz="1400" dirty="0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）</a:t>
            </a:r>
            <a:endParaRPr lang="zh-CN" altLang="zh-CN" b="1" dirty="0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85725"/>
            <a:ext cx="3809524" cy="634921"/>
          </a:xfrm>
          <a:prstGeom prst="rect">
            <a:avLst/>
          </a:prstGeom>
        </p:spPr>
      </p:pic>
      <p:sp>
        <p:nvSpPr>
          <p:cNvPr id="14" name="îṣļídé"/>
          <p:cNvSpPr txBox="1">
            <a:spLocks/>
          </p:cNvSpPr>
          <p:nvPr/>
        </p:nvSpPr>
        <p:spPr>
          <a:xfrm>
            <a:off x="-1152253" y="5962650"/>
            <a:ext cx="5419185" cy="89535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 defTabSz="91435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1600" dirty="0" smtClean="0"/>
              <a:t>Lib.scau.edu.cn</a:t>
            </a:r>
            <a:endParaRPr lang="zh-CN" altLang="en-US" sz="1600" dirty="0"/>
          </a:p>
        </p:txBody>
      </p:sp>
      <p:sp>
        <p:nvSpPr>
          <p:cNvPr id="11" name="îṣļídé"/>
          <p:cNvSpPr txBox="1">
            <a:spLocks/>
          </p:cNvSpPr>
          <p:nvPr/>
        </p:nvSpPr>
        <p:spPr>
          <a:xfrm>
            <a:off x="8717611" y="5962650"/>
            <a:ext cx="4285095" cy="89535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 defTabSz="91435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1600" dirty="0" smtClean="0"/>
              <a:t>华南农业大学图书馆信息部</a:t>
            </a:r>
            <a:endParaRPr lang="zh-CN" altLang="en-US" sz="1600" dirty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0327" y="1725105"/>
            <a:ext cx="2715916" cy="126096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3"/>
    </p:custDataLst>
    <p:extLst>
      <p:ext uri="{BB962C8B-B14F-4D97-AF65-F5344CB8AC3E}">
        <p14:creationId xmlns:p14="http://schemas.microsoft.com/office/powerpoint/2010/main" val="2271741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7" name="直接连接符 46"/>
          <p:cNvCxnSpPr/>
          <p:nvPr/>
        </p:nvCxnSpPr>
        <p:spPr>
          <a:xfrm flipH="1">
            <a:off x="7761171" y="4039608"/>
            <a:ext cx="55420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接连接符 47"/>
          <p:cNvCxnSpPr/>
          <p:nvPr/>
        </p:nvCxnSpPr>
        <p:spPr>
          <a:xfrm>
            <a:off x="6346781" y="5148820"/>
            <a:ext cx="1169447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接连接符 48"/>
          <p:cNvCxnSpPr/>
          <p:nvPr/>
        </p:nvCxnSpPr>
        <p:spPr>
          <a:xfrm flipH="1">
            <a:off x="3743539" y="4055687"/>
            <a:ext cx="55420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接连接符 49"/>
          <p:cNvCxnSpPr/>
          <p:nvPr/>
        </p:nvCxnSpPr>
        <p:spPr>
          <a:xfrm flipH="1">
            <a:off x="3743540" y="2811332"/>
            <a:ext cx="55420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1" name="组合 50"/>
          <p:cNvGrpSpPr/>
          <p:nvPr/>
        </p:nvGrpSpPr>
        <p:grpSpPr>
          <a:xfrm>
            <a:off x="4790401" y="1419902"/>
            <a:ext cx="943204" cy="238389"/>
            <a:chOff x="4470269" y="1661160"/>
            <a:chExt cx="1290451" cy="262890"/>
          </a:xfrm>
        </p:grpSpPr>
        <p:cxnSp>
          <p:nvCxnSpPr>
            <p:cNvPr id="52" name="直接连接符 51"/>
            <p:cNvCxnSpPr/>
            <p:nvPr/>
          </p:nvCxnSpPr>
          <p:spPr>
            <a:xfrm flipH="1" flipV="1">
              <a:off x="5410200" y="1661160"/>
              <a:ext cx="350520" cy="262890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接连接符 52"/>
            <p:cNvCxnSpPr/>
            <p:nvPr/>
          </p:nvCxnSpPr>
          <p:spPr>
            <a:xfrm flipH="1">
              <a:off x="4470269" y="1663541"/>
              <a:ext cx="942312" cy="0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组合 53"/>
          <p:cNvGrpSpPr/>
          <p:nvPr/>
        </p:nvGrpSpPr>
        <p:grpSpPr>
          <a:xfrm>
            <a:off x="6685255" y="2333403"/>
            <a:ext cx="1090253" cy="953565"/>
            <a:chOff x="6842760" y="2637270"/>
            <a:chExt cx="1203960" cy="1051560"/>
          </a:xfrm>
          <a:solidFill>
            <a:srgbClr val="00B0F0"/>
          </a:solidFill>
        </p:grpSpPr>
        <p:sp>
          <p:nvSpPr>
            <p:cNvPr id="55" name="六边形 54"/>
            <p:cNvSpPr/>
            <p:nvPr/>
          </p:nvSpPr>
          <p:spPr>
            <a:xfrm>
              <a:off x="6842760" y="2637270"/>
              <a:ext cx="1203960" cy="105156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0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56" name="文本框 61"/>
            <p:cNvSpPr txBox="1"/>
            <p:nvPr/>
          </p:nvSpPr>
          <p:spPr>
            <a:xfrm>
              <a:off x="7024263" y="2809107"/>
              <a:ext cx="820724" cy="64487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dirty="0">
                  <a:solidFill>
                    <a:srgbClr val="E7E7E7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02</a:t>
              </a:r>
              <a:endParaRPr lang="zh-CN" altLang="en-US" sz="3200" baseline="-3000" dirty="0">
                <a:solidFill>
                  <a:srgbClr val="E7E7E7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57" name="组合 56"/>
          <p:cNvGrpSpPr/>
          <p:nvPr/>
        </p:nvGrpSpPr>
        <p:grpSpPr>
          <a:xfrm>
            <a:off x="5492722" y="1645869"/>
            <a:ext cx="1090253" cy="953567"/>
            <a:chOff x="5525852" y="1879080"/>
            <a:chExt cx="1203960" cy="1051560"/>
          </a:xfrm>
          <a:solidFill>
            <a:srgbClr val="0070C0"/>
          </a:solidFill>
        </p:grpSpPr>
        <p:sp>
          <p:nvSpPr>
            <p:cNvPr id="58" name="六边形 57"/>
            <p:cNvSpPr/>
            <p:nvPr/>
          </p:nvSpPr>
          <p:spPr>
            <a:xfrm>
              <a:off x="5525852" y="1879080"/>
              <a:ext cx="1203960" cy="105156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0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59" name="文本框 64"/>
            <p:cNvSpPr txBox="1"/>
            <p:nvPr/>
          </p:nvSpPr>
          <p:spPr>
            <a:xfrm>
              <a:off x="5686670" y="1989361"/>
              <a:ext cx="882325" cy="75348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3200" dirty="0">
                  <a:solidFill>
                    <a:schemeClr val="bg1">
                      <a:lumMod val="9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01</a:t>
              </a:r>
              <a:endParaRPr lang="zh-CN" altLang="en-US" sz="3200" baseline="-30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60" name="组合 59"/>
          <p:cNvGrpSpPr/>
          <p:nvPr/>
        </p:nvGrpSpPr>
        <p:grpSpPr>
          <a:xfrm>
            <a:off x="6670919" y="3562830"/>
            <a:ext cx="1090253" cy="953567"/>
            <a:chOff x="6842760" y="4008870"/>
            <a:chExt cx="1203960" cy="1051560"/>
          </a:xfrm>
          <a:solidFill>
            <a:schemeClr val="accent2">
              <a:lumMod val="75000"/>
            </a:schemeClr>
          </a:solidFill>
        </p:grpSpPr>
        <p:sp>
          <p:nvSpPr>
            <p:cNvPr id="61" name="六边形 60"/>
            <p:cNvSpPr/>
            <p:nvPr/>
          </p:nvSpPr>
          <p:spPr>
            <a:xfrm>
              <a:off x="6842760" y="4008870"/>
              <a:ext cx="1203960" cy="1051560"/>
            </a:xfrm>
            <a:prstGeom prst="hexagon">
              <a:avLst/>
            </a:prstGeom>
            <a:solidFill>
              <a:srgbClr val="3564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0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62" name="文本框 67"/>
            <p:cNvSpPr txBox="1"/>
            <p:nvPr/>
          </p:nvSpPr>
          <p:spPr>
            <a:xfrm>
              <a:off x="6981635" y="4119151"/>
              <a:ext cx="926212" cy="753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3200" dirty="0">
                  <a:solidFill>
                    <a:schemeClr val="bg1">
                      <a:lumMod val="9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03</a:t>
              </a:r>
              <a:endParaRPr lang="zh-CN" altLang="en-US" sz="3200" baseline="-30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63" name="组合 62"/>
          <p:cNvGrpSpPr/>
          <p:nvPr/>
        </p:nvGrpSpPr>
        <p:grpSpPr>
          <a:xfrm>
            <a:off x="4297738" y="3577186"/>
            <a:ext cx="1090253" cy="953567"/>
            <a:chOff x="4206240" y="4008870"/>
            <a:chExt cx="1203960" cy="1051560"/>
          </a:xfrm>
          <a:solidFill>
            <a:srgbClr val="00B0F0"/>
          </a:solidFill>
        </p:grpSpPr>
        <p:sp>
          <p:nvSpPr>
            <p:cNvPr id="64" name="六边形 63"/>
            <p:cNvSpPr/>
            <p:nvPr/>
          </p:nvSpPr>
          <p:spPr>
            <a:xfrm>
              <a:off x="4206240" y="4008870"/>
              <a:ext cx="1203960" cy="105156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0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65" name="文本框 70"/>
            <p:cNvSpPr txBox="1"/>
            <p:nvPr/>
          </p:nvSpPr>
          <p:spPr>
            <a:xfrm>
              <a:off x="4397859" y="4119151"/>
              <a:ext cx="820724" cy="75348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3200" dirty="0">
                  <a:solidFill>
                    <a:schemeClr val="bg1">
                      <a:lumMod val="9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05</a:t>
              </a:r>
              <a:endParaRPr lang="zh-CN" altLang="en-US" sz="3200" baseline="-30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66" name="组合 65"/>
          <p:cNvGrpSpPr/>
          <p:nvPr/>
        </p:nvGrpSpPr>
        <p:grpSpPr>
          <a:xfrm>
            <a:off x="4297738" y="2333403"/>
            <a:ext cx="1090253" cy="953565"/>
            <a:chOff x="4206240" y="2637270"/>
            <a:chExt cx="1203960" cy="1051560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67" name="六边形 66"/>
            <p:cNvSpPr/>
            <p:nvPr/>
          </p:nvSpPr>
          <p:spPr>
            <a:xfrm>
              <a:off x="4206240" y="2637270"/>
              <a:ext cx="1203960" cy="1051560"/>
            </a:xfrm>
            <a:prstGeom prst="hexagon">
              <a:avLst/>
            </a:prstGeom>
            <a:solidFill>
              <a:srgbClr val="3564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0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68" name="文本框 73"/>
            <p:cNvSpPr txBox="1"/>
            <p:nvPr/>
          </p:nvSpPr>
          <p:spPr>
            <a:xfrm>
              <a:off x="4387743" y="2809107"/>
              <a:ext cx="820724" cy="644870"/>
            </a:xfrm>
            <a:prstGeom prst="rect">
              <a:avLst/>
            </a:prstGeom>
            <a:solidFill>
              <a:srgbClr val="3564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ctr">
                <a:defRPr sz="2100">
                  <a:solidFill>
                    <a:schemeClr val="lt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altLang="zh-CN" dirty="0"/>
                <a:t>06</a:t>
              </a:r>
              <a:endParaRPr lang="zh-CN" altLang="en-US" dirty="0"/>
            </a:p>
          </p:txBody>
        </p:sp>
      </p:grpSp>
      <p:grpSp>
        <p:nvGrpSpPr>
          <p:cNvPr id="69" name="组合 68"/>
          <p:cNvGrpSpPr/>
          <p:nvPr/>
        </p:nvGrpSpPr>
        <p:grpSpPr>
          <a:xfrm>
            <a:off x="5492722" y="4203067"/>
            <a:ext cx="1090253" cy="953565"/>
            <a:chOff x="5525852" y="4683240"/>
            <a:chExt cx="1203960" cy="1051560"/>
          </a:xfrm>
          <a:solidFill>
            <a:srgbClr val="0070C0"/>
          </a:solidFill>
        </p:grpSpPr>
        <p:sp>
          <p:nvSpPr>
            <p:cNvPr id="70" name="六边形 69"/>
            <p:cNvSpPr/>
            <p:nvPr/>
          </p:nvSpPr>
          <p:spPr>
            <a:xfrm>
              <a:off x="5525852" y="4683240"/>
              <a:ext cx="1203960" cy="105156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0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71" name="文本框 76"/>
            <p:cNvSpPr txBox="1"/>
            <p:nvPr/>
          </p:nvSpPr>
          <p:spPr>
            <a:xfrm>
              <a:off x="5693285" y="4855077"/>
              <a:ext cx="820724" cy="64487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dirty="0">
                  <a:solidFill>
                    <a:srgbClr val="E7E7E7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04</a:t>
              </a:r>
              <a:endParaRPr lang="zh-CN" altLang="en-US" sz="3200" baseline="-3000" dirty="0">
                <a:solidFill>
                  <a:srgbClr val="E7E7E7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sp>
        <p:nvSpPr>
          <p:cNvPr id="72" name="矩形 71"/>
          <p:cNvSpPr/>
          <p:nvPr/>
        </p:nvSpPr>
        <p:spPr>
          <a:xfrm>
            <a:off x="2021248" y="1172412"/>
            <a:ext cx="2706422" cy="360632"/>
          </a:xfrm>
          <a:prstGeom prst="rect">
            <a:avLst/>
          </a:prstGeom>
        </p:spPr>
        <p:txBody>
          <a:bodyPr wrap="none" lIns="82824" tIns="41412" rIns="82824" bIns="41412">
            <a:spAutoFit/>
          </a:bodyPr>
          <a:lstStyle/>
          <a:p>
            <a:pPr algn="r"/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各级标题样式及多级列表</a:t>
            </a: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3" name="矩形 47"/>
          <p:cNvSpPr>
            <a:spLocks noChangeArrowheads="1"/>
          </p:cNvSpPr>
          <p:nvPr/>
        </p:nvSpPr>
        <p:spPr bwMode="auto">
          <a:xfrm>
            <a:off x="1775521" y="1539101"/>
            <a:ext cx="2979303" cy="783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824" tIns="41412" rIns="82824" bIns="41412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CN" sz="13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微软雅黑" panose="020B0503020204020204" pitchFamily="34" charset="-122"/>
              </a:rPr>
              <a:t>1.</a:t>
            </a:r>
            <a:r>
              <a:rPr lang="zh-CN" altLang="en-US" sz="13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微软雅黑" panose="020B0503020204020204" pitchFamily="34" charset="-122"/>
              </a:rPr>
              <a:t>标题样式：字体、字号、对齐方式、缩进格式、行距。</a:t>
            </a:r>
            <a:endParaRPr lang="en-US" altLang="zh-CN" sz="1300" dirty="0" smtClean="0">
              <a:solidFill>
                <a:schemeClr val="tx1">
                  <a:lumMod val="75000"/>
                  <a:lumOff val="25000"/>
                </a:schemeClr>
              </a:solidFill>
              <a:sym typeface="微软雅黑" panose="020B0503020204020204" pitchFamily="34" charset="-122"/>
            </a:endParaRPr>
          </a:p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CN" sz="13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微软雅黑" panose="020B0503020204020204" pitchFamily="34" charset="-122"/>
              </a:rPr>
              <a:t>2.</a:t>
            </a:r>
            <a:r>
              <a:rPr lang="zh-CN" altLang="en-US" sz="13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微软雅黑" panose="020B0503020204020204" pitchFamily="34" charset="-122"/>
              </a:rPr>
              <a:t>多级列表：标题前面</a:t>
            </a:r>
            <a:r>
              <a:rPr lang="zh-CN" altLang="en-US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微软雅黑" panose="020B0503020204020204" pitchFamily="34" charset="-122"/>
              </a:rPr>
              <a:t>章节号的格式</a:t>
            </a:r>
            <a:endParaRPr lang="zh-CN" altLang="en-US" sz="1300" b="1" dirty="0">
              <a:solidFill>
                <a:schemeClr val="tx1">
                  <a:lumMod val="75000"/>
                  <a:lumOff val="25000"/>
                </a:schemeClr>
              </a:solidFill>
              <a:sym typeface="微软雅黑" panose="020B0503020204020204" pitchFamily="34" charset="-122"/>
            </a:endParaRPr>
          </a:p>
        </p:txBody>
      </p:sp>
      <p:sp>
        <p:nvSpPr>
          <p:cNvPr id="74" name="矩形 73"/>
          <p:cNvSpPr/>
          <p:nvPr/>
        </p:nvSpPr>
        <p:spPr>
          <a:xfrm>
            <a:off x="1631320" y="2401910"/>
            <a:ext cx="2013925" cy="360632"/>
          </a:xfrm>
          <a:prstGeom prst="rect">
            <a:avLst/>
          </a:prstGeom>
        </p:spPr>
        <p:txBody>
          <a:bodyPr wrap="none" lIns="82824" tIns="41412" rIns="82824" bIns="41412">
            <a:spAutoFit/>
          </a:bodyPr>
          <a:lstStyle/>
          <a:p>
            <a:pPr algn="r"/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参考文献自动生成</a:t>
            </a:r>
            <a:endParaRPr lang="en-US" altLang="zh-CN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5" name="矩形 47"/>
          <p:cNvSpPr>
            <a:spLocks noChangeArrowheads="1"/>
          </p:cNvSpPr>
          <p:nvPr/>
        </p:nvSpPr>
        <p:spPr bwMode="auto">
          <a:xfrm>
            <a:off x="1391480" y="2768596"/>
            <a:ext cx="2276829" cy="563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824" tIns="41412" rIns="82824" bIns="41412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r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300" dirty="0">
                <a:solidFill>
                  <a:schemeClr val="tx1">
                    <a:lumMod val="75000"/>
                    <a:lumOff val="25000"/>
                  </a:schemeClr>
                </a:solidFill>
                <a:sym typeface="微软雅黑" panose="020B0503020204020204" pitchFamily="34" charset="-122"/>
              </a:rPr>
              <a:t>利用文献管理软件，构建规范样式自动生成。</a:t>
            </a:r>
          </a:p>
        </p:txBody>
      </p:sp>
      <p:sp>
        <p:nvSpPr>
          <p:cNvPr id="76" name="矩形 75"/>
          <p:cNvSpPr/>
          <p:nvPr/>
        </p:nvSpPr>
        <p:spPr>
          <a:xfrm>
            <a:off x="1400489" y="3689003"/>
            <a:ext cx="2244757" cy="360632"/>
          </a:xfrm>
          <a:prstGeom prst="rect">
            <a:avLst/>
          </a:prstGeom>
        </p:spPr>
        <p:txBody>
          <a:bodyPr wrap="none" lIns="82824" tIns="41412" rIns="82824" bIns="41412">
            <a:spAutoFit/>
          </a:bodyPr>
          <a:lstStyle/>
          <a:p>
            <a:pPr algn="r"/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论文目录的自动生成</a:t>
            </a:r>
            <a:endParaRPr lang="en-US" altLang="zh-CN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7" name="矩形 47"/>
          <p:cNvSpPr>
            <a:spLocks noChangeArrowheads="1"/>
          </p:cNvSpPr>
          <p:nvPr/>
        </p:nvSpPr>
        <p:spPr bwMode="auto">
          <a:xfrm>
            <a:off x="1391479" y="4055689"/>
            <a:ext cx="2276828" cy="1043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824" tIns="41412" rIns="82824" bIns="41412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300" dirty="0">
                <a:solidFill>
                  <a:schemeClr val="tx1">
                    <a:lumMod val="75000"/>
                    <a:lumOff val="25000"/>
                  </a:schemeClr>
                </a:solidFill>
                <a:sym typeface="微软雅黑" panose="020B0503020204020204" pitchFamily="34" charset="-122"/>
              </a:rPr>
              <a:t>按照规范自定义目录（关联各级标题、字体字号设置、位置设置（左对齐或首行缩进等））</a:t>
            </a:r>
          </a:p>
        </p:txBody>
      </p:sp>
      <p:sp>
        <p:nvSpPr>
          <p:cNvPr id="78" name="矩形 77"/>
          <p:cNvSpPr/>
          <p:nvPr/>
        </p:nvSpPr>
        <p:spPr>
          <a:xfrm>
            <a:off x="8407388" y="1895049"/>
            <a:ext cx="1090595" cy="360632"/>
          </a:xfrm>
          <a:prstGeom prst="rect">
            <a:avLst/>
          </a:prstGeom>
        </p:spPr>
        <p:txBody>
          <a:bodyPr wrap="none" lIns="82824" tIns="41412" rIns="82824" bIns="41412">
            <a:spAutoFit/>
          </a:bodyPr>
          <a:lstStyle/>
          <a:p>
            <a:pPr algn="r"/>
            <a:r>
              <a:rPr lang="zh-CN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正文样式</a:t>
            </a:r>
            <a:endParaRPr lang="en-US" altLang="zh-CN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9" name="矩形 47"/>
          <p:cNvSpPr>
            <a:spLocks noChangeArrowheads="1"/>
          </p:cNvSpPr>
          <p:nvPr/>
        </p:nvSpPr>
        <p:spPr bwMode="auto">
          <a:xfrm>
            <a:off x="8372537" y="2246531"/>
            <a:ext cx="3496735" cy="783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824" tIns="41412" rIns="82824" bIns="41412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3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微软雅黑" panose="020B0503020204020204" pitchFamily="34" charset="-122"/>
              </a:rPr>
              <a:t>设置正文的</a:t>
            </a:r>
            <a:r>
              <a:rPr lang="zh-CN" altLang="en-US" sz="1300" dirty="0">
                <a:solidFill>
                  <a:schemeClr val="tx1">
                    <a:lumMod val="75000"/>
                    <a:lumOff val="25000"/>
                  </a:schemeClr>
                </a:solidFill>
                <a:sym typeface="微软雅黑" panose="020B0503020204020204" pitchFamily="34" charset="-122"/>
              </a:rPr>
              <a:t>字体、字号、行距、间距、位置（左对齐，居中，右对齐）、段落缩进（首行缩进还是从第二行开始缩进）等</a:t>
            </a:r>
            <a:r>
              <a:rPr lang="zh-CN" altLang="en-US" sz="13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微软雅黑" panose="020B0503020204020204" pitchFamily="34" charset="-122"/>
              </a:rPr>
              <a:t>。</a:t>
            </a:r>
            <a:endParaRPr lang="zh-CN" altLang="en-US" sz="1300" dirty="0">
              <a:solidFill>
                <a:schemeClr val="tx1">
                  <a:lumMod val="75000"/>
                  <a:lumOff val="25000"/>
                </a:schemeClr>
              </a:solidFill>
              <a:sym typeface="微软雅黑" panose="020B0503020204020204" pitchFamily="34" charset="-122"/>
            </a:endParaRPr>
          </a:p>
        </p:txBody>
      </p:sp>
      <p:sp>
        <p:nvSpPr>
          <p:cNvPr id="80" name="矩形 79"/>
          <p:cNvSpPr/>
          <p:nvPr/>
        </p:nvSpPr>
        <p:spPr>
          <a:xfrm>
            <a:off x="8407388" y="3512015"/>
            <a:ext cx="1783093" cy="360632"/>
          </a:xfrm>
          <a:prstGeom prst="rect">
            <a:avLst/>
          </a:prstGeom>
        </p:spPr>
        <p:txBody>
          <a:bodyPr wrap="none" lIns="82824" tIns="41412" rIns="82824" bIns="41412">
            <a:spAutoFit/>
          </a:bodyPr>
          <a:lstStyle/>
          <a:p>
            <a:pPr algn="r"/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题注和交叉引用</a:t>
            </a:r>
            <a:endParaRPr lang="en-US" altLang="zh-CN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1" name="矩形 47"/>
          <p:cNvSpPr>
            <a:spLocks noChangeArrowheads="1"/>
          </p:cNvSpPr>
          <p:nvPr/>
        </p:nvSpPr>
        <p:spPr bwMode="auto">
          <a:xfrm>
            <a:off x="8407389" y="3911842"/>
            <a:ext cx="3624091" cy="1043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824" tIns="41412" rIns="82824" bIns="41412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300" dirty="0">
                <a:solidFill>
                  <a:schemeClr val="tx1">
                    <a:lumMod val="75000"/>
                    <a:lumOff val="25000"/>
                  </a:schemeClr>
                </a:solidFill>
                <a:sym typeface="微软雅黑" panose="020B0503020204020204" pitchFamily="34" charset="-122"/>
              </a:rPr>
              <a:t>图、表、公式的题注和交叉引用设置。</a:t>
            </a:r>
            <a:r>
              <a:rPr lang="zh-CN" altLang="en-US" sz="1300" b="1" dirty="0">
                <a:solidFill>
                  <a:srgbClr val="0000FF"/>
                </a:solidFill>
                <a:sym typeface="微软雅黑" panose="020B0503020204020204" pitchFamily="34" charset="-122"/>
              </a:rPr>
              <a:t>三线表</a:t>
            </a:r>
            <a:r>
              <a:rPr lang="zh-CN" altLang="en-US" sz="1300" dirty="0">
                <a:solidFill>
                  <a:schemeClr val="tx1">
                    <a:lumMod val="75000"/>
                    <a:lumOff val="25000"/>
                  </a:schemeClr>
                </a:solidFill>
                <a:sym typeface="微软雅黑" panose="020B0503020204020204" pitchFamily="34" charset="-122"/>
              </a:rPr>
              <a:t>的样式构建，</a:t>
            </a:r>
            <a:r>
              <a:rPr lang="zh-CN" altLang="en-US" sz="1300" b="1" dirty="0">
                <a:solidFill>
                  <a:srgbClr val="0000FF"/>
                </a:solidFill>
                <a:sym typeface="微软雅黑" panose="020B0503020204020204" pitchFamily="34" charset="-122"/>
              </a:rPr>
              <a:t>公式的排版</a:t>
            </a:r>
            <a:r>
              <a:rPr lang="zh-CN" altLang="en-US" sz="1300" dirty="0">
                <a:solidFill>
                  <a:schemeClr val="tx1">
                    <a:lumMod val="75000"/>
                    <a:lumOff val="25000"/>
                  </a:schemeClr>
                </a:solidFill>
                <a:sym typeface="微软雅黑" panose="020B0503020204020204" pitchFamily="34" charset="-122"/>
              </a:rPr>
              <a:t>规范格式（公式居中，编号右对齐）</a:t>
            </a:r>
          </a:p>
          <a:p>
            <a:pPr>
              <a:lnSpc>
                <a:spcPct val="120000"/>
              </a:lnSpc>
              <a:spcBef>
                <a:spcPct val="0"/>
              </a:spcBef>
              <a:buNone/>
            </a:pPr>
            <a:endParaRPr lang="zh-CN" altLang="en-US" sz="1300" dirty="0">
              <a:solidFill>
                <a:schemeClr val="tx1">
                  <a:lumMod val="75000"/>
                  <a:lumOff val="25000"/>
                </a:schemeClr>
              </a:solidFill>
              <a:sym typeface="微软雅黑" panose="020B0503020204020204" pitchFamily="34" charset="-122"/>
            </a:endParaRPr>
          </a:p>
        </p:txBody>
      </p:sp>
      <p:sp>
        <p:nvSpPr>
          <p:cNvPr id="82" name="矩形 81"/>
          <p:cNvSpPr/>
          <p:nvPr/>
        </p:nvSpPr>
        <p:spPr>
          <a:xfrm>
            <a:off x="7933466" y="4796003"/>
            <a:ext cx="2013925" cy="360632"/>
          </a:xfrm>
          <a:prstGeom prst="rect">
            <a:avLst/>
          </a:prstGeom>
        </p:spPr>
        <p:txBody>
          <a:bodyPr wrap="none" lIns="82824" tIns="41412" rIns="82824" bIns="41412">
            <a:spAutoFit/>
          </a:bodyPr>
          <a:lstStyle/>
          <a:p>
            <a:pPr algn="r"/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分节符及页码生成</a:t>
            </a:r>
            <a:endParaRPr lang="en-US" altLang="zh-CN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84" name="组合 83"/>
          <p:cNvGrpSpPr/>
          <p:nvPr/>
        </p:nvGrpSpPr>
        <p:grpSpPr>
          <a:xfrm flipH="1">
            <a:off x="7529093" y="2107628"/>
            <a:ext cx="800612" cy="238389"/>
            <a:chOff x="4255294" y="1661160"/>
            <a:chExt cx="1505426" cy="262890"/>
          </a:xfrm>
        </p:grpSpPr>
        <p:cxnSp>
          <p:nvCxnSpPr>
            <p:cNvPr id="85" name="直接连接符 84"/>
            <p:cNvCxnSpPr/>
            <p:nvPr/>
          </p:nvCxnSpPr>
          <p:spPr>
            <a:xfrm flipH="1" flipV="1">
              <a:off x="5410200" y="1661160"/>
              <a:ext cx="350520" cy="262890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直接连接符 85"/>
            <p:cNvCxnSpPr/>
            <p:nvPr/>
          </p:nvCxnSpPr>
          <p:spPr>
            <a:xfrm flipH="1">
              <a:off x="4255294" y="1663541"/>
              <a:ext cx="1157287" cy="0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7" name="组合 86"/>
          <p:cNvGrpSpPr/>
          <p:nvPr/>
        </p:nvGrpSpPr>
        <p:grpSpPr>
          <a:xfrm>
            <a:off x="5183441" y="2685151"/>
            <a:ext cx="1708833" cy="1444166"/>
            <a:chOff x="5927099" y="3207123"/>
            <a:chExt cx="1887055" cy="1592580"/>
          </a:xfrm>
          <a:solidFill>
            <a:srgbClr val="66B5C9"/>
          </a:solidFill>
        </p:grpSpPr>
        <p:sp>
          <p:nvSpPr>
            <p:cNvPr id="88" name="六边形 87"/>
            <p:cNvSpPr/>
            <p:nvPr/>
          </p:nvSpPr>
          <p:spPr>
            <a:xfrm>
              <a:off x="5927099" y="3207123"/>
              <a:ext cx="1887055" cy="159258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30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89" name="文本框 1"/>
            <p:cNvSpPr txBox="1"/>
            <p:nvPr/>
          </p:nvSpPr>
          <p:spPr>
            <a:xfrm>
              <a:off x="6291627" y="3451749"/>
              <a:ext cx="1157998" cy="108610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9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六</a:t>
              </a:r>
              <a:endParaRPr lang="en-US" altLang="zh-CN" sz="29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r>
                <a:rPr lang="zh-CN" altLang="en-US" sz="29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部分</a:t>
              </a:r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375176" y="39397"/>
            <a:ext cx="5353415" cy="861660"/>
          </a:xfrm>
          <a:prstGeom prst="rect">
            <a:avLst/>
          </a:prstGeom>
          <a:noFill/>
        </p:spPr>
        <p:txBody>
          <a:bodyPr wrap="none" lIns="121933" tIns="60967" rIns="121933" bIns="60967" rtlCol="0">
            <a:spAutoFit/>
          </a:bodyPr>
          <a:lstStyle/>
          <a:p>
            <a:r>
              <a:rPr lang="zh-CN" altLang="en-US" sz="4799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二 重点排版环节：</a:t>
            </a:r>
            <a:endParaRPr lang="zh-CN" altLang="en-US" sz="4799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90" name="直接连接符 89"/>
          <p:cNvCxnSpPr/>
          <p:nvPr/>
        </p:nvCxnSpPr>
        <p:spPr>
          <a:xfrm>
            <a:off x="579220" y="888800"/>
            <a:ext cx="11041227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矩形 47"/>
          <p:cNvSpPr>
            <a:spLocks noChangeArrowheads="1"/>
          </p:cNvSpPr>
          <p:nvPr/>
        </p:nvSpPr>
        <p:spPr bwMode="auto">
          <a:xfrm>
            <a:off x="7651839" y="5216789"/>
            <a:ext cx="4065032" cy="563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824" tIns="41412" rIns="82824" bIns="41412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300" dirty="0">
                <a:solidFill>
                  <a:schemeClr val="tx1">
                    <a:lumMod val="75000"/>
                    <a:lumOff val="25000"/>
                  </a:schemeClr>
                </a:solidFill>
                <a:sym typeface="微软雅黑" panose="020B0503020204020204" pitchFamily="34" charset="-122"/>
              </a:rPr>
              <a:t>分节符的插入及使用；论文中两套页码的自动生成（删除页码，页码生成续前节和不续前节设置）</a:t>
            </a:r>
          </a:p>
        </p:txBody>
      </p:sp>
      <p:sp>
        <p:nvSpPr>
          <p:cNvPr id="92" name="矩形 91">
            <a:extLst>
              <a:ext uri="{FF2B5EF4-FFF2-40B4-BE49-F238E27FC236}">
                <a16:creationId xmlns:a16="http://schemas.microsoft.com/office/drawing/2014/main" id="{BAB3AC0E-8BE7-4781-9D84-4C226BE31D59}"/>
              </a:ext>
            </a:extLst>
          </p:cNvPr>
          <p:cNvSpPr/>
          <p:nvPr/>
        </p:nvSpPr>
        <p:spPr>
          <a:xfrm>
            <a:off x="975954" y="6001682"/>
            <a:ext cx="10247757" cy="70801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667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  凡</a:t>
            </a:r>
            <a:r>
              <a:rPr lang="zh-CN" altLang="en-US" sz="2667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在论文目录</a:t>
            </a:r>
            <a:r>
              <a:rPr lang="zh-CN" altLang="en-US" sz="2667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中出现的内容，必定要设置成标题格式！反之亦然。</a:t>
            </a:r>
            <a:endParaRPr lang="zh-CN" altLang="en-US" sz="2667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580547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50"/>
                            </p:stCondLst>
                            <p:childTnLst>
                              <p:par>
                                <p:cTn id="2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75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25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75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250"/>
                            </p:stCondLst>
                            <p:childTnLst>
                              <p:par>
                                <p:cTn id="59" presetID="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2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2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000"/>
                            </p:stCondLst>
                            <p:childTnLst>
                              <p:par>
                                <p:cTn id="6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5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7000"/>
                            </p:stCondLst>
                            <p:childTnLst>
                              <p:par>
                                <p:cTn id="72" presetID="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2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2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500"/>
                            </p:stCondLst>
                            <p:childTnLst>
                              <p:par>
                                <p:cTn id="7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9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750"/>
                            </p:stCondLst>
                            <p:childTnLst>
                              <p:par>
                                <p:cTn id="8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8250"/>
                            </p:stCondLst>
                            <p:childTnLst>
                              <p:par>
                                <p:cTn id="88" presetID="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2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2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750"/>
                            </p:stCondLst>
                            <p:childTnLst>
                              <p:par>
                                <p:cTn id="9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5" dur="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9000"/>
                            </p:stCondLst>
                            <p:childTnLst>
                              <p:par>
                                <p:cTn id="9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0" dur="2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  <p:bldP spid="73" grpId="0"/>
      <p:bldP spid="74" grpId="0"/>
      <p:bldP spid="75" grpId="0"/>
      <p:bldP spid="76" grpId="0"/>
      <p:bldP spid="77" grpId="0"/>
      <p:bldP spid="78" grpId="0"/>
      <p:bldP spid="79" grpId="0"/>
      <p:bldP spid="80" grpId="0"/>
      <p:bldP spid="81" grpId="0"/>
      <p:bldP spid="82" grpId="0"/>
      <p:bldP spid="91" grpId="0"/>
      <p:bldP spid="9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76946" y="502051"/>
            <a:ext cx="10850563" cy="1028699"/>
          </a:xfrm>
        </p:spPr>
        <p:txBody>
          <a:bodyPr/>
          <a:lstStyle/>
          <a:p>
            <a:r>
              <a:rPr lang="en-US" altLang="zh-CN" dirty="0" smtClean="0"/>
              <a:t>2.1 </a:t>
            </a:r>
            <a:r>
              <a:rPr lang="zh-CN" altLang="en-US" dirty="0" smtClean="0"/>
              <a:t>各级标题样式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请在插入菜单</a:t>
            </a:r>
            <a:r>
              <a:rPr lang="en-US" altLang="zh-CN" smtClean="0"/>
              <a:t>—</a:t>
            </a:r>
            <a:r>
              <a:rPr lang="zh-CN" altLang="en-US" smtClean="0"/>
              <a:t>页眉和页脚中修改此文本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11</a:t>
            </a:fld>
            <a:endParaRPr lang="zh-CN" altLang="en-US"/>
          </a:p>
        </p:txBody>
      </p:sp>
      <p:pic>
        <p:nvPicPr>
          <p:cNvPr id="50" name="图片 4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4168" y="1309500"/>
            <a:ext cx="5818060" cy="4748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1" name="矩形 50">
            <a:extLst>
              <a:ext uri="{FF2B5EF4-FFF2-40B4-BE49-F238E27FC236}">
                <a16:creationId xmlns:a16="http://schemas.microsoft.com/office/drawing/2014/main" id="{69705F63-A5D8-458D-87C5-2880C62A687C}"/>
              </a:ext>
            </a:extLst>
          </p:cNvPr>
          <p:cNvSpPr/>
          <p:nvPr/>
        </p:nvSpPr>
        <p:spPr>
          <a:xfrm>
            <a:off x="6494282" y="630773"/>
            <a:ext cx="5330079" cy="542712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ts val="2600"/>
              </a:lnSpc>
            </a:pPr>
            <a:r>
              <a:rPr lang="zh-CN" altLang="en-US" sz="2400" b="1" dirty="0" smtClean="0"/>
              <a:t>主要任务：</a:t>
            </a:r>
            <a:r>
              <a:rPr lang="zh-CN" altLang="en-US" sz="2400" b="1" dirty="0" smtClean="0">
                <a:solidFill>
                  <a:srgbClr val="0000FF"/>
                </a:solidFill>
              </a:rPr>
              <a:t>研究生</a:t>
            </a:r>
            <a:r>
              <a:rPr lang="en-US" altLang="zh-CN" sz="2400" b="1" dirty="0" smtClean="0">
                <a:solidFill>
                  <a:srgbClr val="0000FF"/>
                </a:solidFill>
              </a:rPr>
              <a:t>/</a:t>
            </a:r>
            <a:r>
              <a:rPr lang="zh-CN" altLang="en-US" sz="2400" b="1" dirty="0" smtClean="0">
                <a:solidFill>
                  <a:srgbClr val="0000FF"/>
                </a:solidFill>
              </a:rPr>
              <a:t>本科生</a:t>
            </a:r>
            <a:endParaRPr lang="en-US" altLang="zh-CN" sz="2400" b="1" dirty="0" smtClean="0">
              <a:solidFill>
                <a:srgbClr val="0000FF"/>
              </a:solidFill>
            </a:endParaRPr>
          </a:p>
          <a:p>
            <a:pPr>
              <a:lnSpc>
                <a:spcPts val="2600"/>
              </a:lnSpc>
            </a:pPr>
            <a:endParaRPr lang="en-US" altLang="zh-CN" sz="1400" b="1" dirty="0" smtClean="0"/>
          </a:p>
          <a:p>
            <a:pPr>
              <a:lnSpc>
                <a:spcPts val="2600"/>
              </a:lnSpc>
            </a:pPr>
            <a:r>
              <a:rPr lang="en-US" altLang="zh-CN" sz="1400" b="1" dirty="0" smtClean="0"/>
              <a:t>1.  </a:t>
            </a:r>
            <a:r>
              <a:rPr lang="zh-CN" altLang="en-US" sz="1400" b="1" dirty="0" smtClean="0"/>
              <a:t>规范各级</a:t>
            </a:r>
            <a:r>
              <a:rPr lang="zh-CN" altLang="en-US" sz="1400" b="1" dirty="0"/>
              <a:t>标题</a:t>
            </a:r>
            <a:r>
              <a:rPr lang="zh-CN" altLang="en-US" sz="2400" b="1" dirty="0">
                <a:solidFill>
                  <a:srgbClr val="3333FF"/>
                </a:solidFill>
              </a:rPr>
              <a:t>字体字号</a:t>
            </a:r>
            <a:r>
              <a:rPr lang="zh-CN" altLang="en-US" sz="1400" b="1" dirty="0"/>
              <a:t>：</a:t>
            </a:r>
            <a:endParaRPr lang="en-US" altLang="zh-CN" sz="1400" b="1" dirty="0"/>
          </a:p>
          <a:p>
            <a:pPr>
              <a:lnSpc>
                <a:spcPts val="2600"/>
              </a:lnSpc>
            </a:pPr>
            <a:r>
              <a:rPr lang="en-US" altLang="zh-CN" sz="14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  </a:t>
            </a:r>
            <a:r>
              <a:rPr lang="zh-CN" altLang="en-US" sz="1400" dirty="0">
                <a:latin typeface="Times New Roman" panose="02020603050405020304" pitchFamily="18" charset="0"/>
                <a:ea typeface="仿宋_GB2312"/>
                <a:cs typeface="Times New Roman" panose="02020603050405020304" pitchFamily="18" charset="0"/>
              </a:rPr>
              <a:t>一级标题</a:t>
            </a:r>
            <a:r>
              <a:rPr lang="zh-CN" altLang="en-US" sz="1400" dirty="0" smtClean="0">
                <a:latin typeface="Times New Roman" panose="02020603050405020304" pitchFamily="18" charset="0"/>
                <a:ea typeface="仿宋_GB2312"/>
                <a:cs typeface="Times New Roman" panose="02020603050405020304" pitchFamily="18" charset="0"/>
              </a:rPr>
              <a:t>：</a:t>
            </a:r>
            <a:r>
              <a:rPr lang="zh-CN" altLang="en-US" sz="1400" dirty="0">
                <a:solidFill>
                  <a:srgbClr val="FF0000"/>
                </a:solidFill>
                <a:latin typeface="Times New Roman" panose="02020603050405020304" pitchFamily="18" charset="0"/>
                <a:ea typeface="仿宋_GB2312"/>
                <a:cs typeface="Times New Roman" panose="02020603050405020304" pitchFamily="18" charset="0"/>
              </a:rPr>
              <a:t>黑体小三</a:t>
            </a:r>
            <a:r>
              <a:rPr lang="zh-CN" altLang="en-US" sz="1400" dirty="0" smtClean="0">
                <a:solidFill>
                  <a:srgbClr val="FF0000"/>
                </a:solidFill>
                <a:latin typeface="Times New Roman" panose="02020603050405020304" pitchFamily="18" charset="0"/>
                <a:ea typeface="仿宋_GB2312"/>
                <a:cs typeface="Times New Roman" panose="02020603050405020304" pitchFamily="18" charset="0"/>
              </a:rPr>
              <a:t>号</a:t>
            </a:r>
            <a:r>
              <a:rPr lang="en-US" altLang="zh-CN" sz="1400" dirty="0" smtClean="0">
                <a:solidFill>
                  <a:srgbClr val="FF0000"/>
                </a:solidFill>
                <a:latin typeface="Times New Roman" panose="02020603050405020304" pitchFamily="18" charset="0"/>
                <a:ea typeface="仿宋_GB2312"/>
                <a:cs typeface="Times New Roman" panose="02020603050405020304" pitchFamily="18" charset="0"/>
              </a:rPr>
              <a:t>/</a:t>
            </a:r>
            <a:r>
              <a:rPr lang="zh-CN" altLang="en-US" sz="1400" dirty="0" smtClean="0">
                <a:solidFill>
                  <a:srgbClr val="FF0000"/>
                </a:solidFill>
                <a:latin typeface="Times New Roman" panose="02020603050405020304" pitchFamily="18" charset="0"/>
                <a:ea typeface="仿宋_GB2312"/>
                <a:cs typeface="Times New Roman" panose="02020603050405020304" pitchFamily="18" charset="0"/>
              </a:rPr>
              <a:t>黑体</a:t>
            </a:r>
            <a:r>
              <a:rPr lang="en-US" altLang="zh-CN" sz="1400" dirty="0" smtClean="0">
                <a:solidFill>
                  <a:srgbClr val="FF0000"/>
                </a:solidFill>
                <a:latin typeface="Times New Roman" panose="02020603050405020304" pitchFamily="18" charset="0"/>
                <a:ea typeface="仿宋_GB2312"/>
                <a:cs typeface="Times New Roman" panose="02020603050405020304" pitchFamily="18" charset="0"/>
              </a:rPr>
              <a:t>4</a:t>
            </a:r>
            <a:r>
              <a:rPr lang="zh-CN" altLang="en-US" sz="1400" dirty="0" smtClean="0">
                <a:solidFill>
                  <a:srgbClr val="FF0000"/>
                </a:solidFill>
                <a:latin typeface="Times New Roman" panose="02020603050405020304" pitchFamily="18" charset="0"/>
                <a:ea typeface="仿宋_GB2312"/>
                <a:cs typeface="Times New Roman" panose="02020603050405020304" pitchFamily="18" charset="0"/>
              </a:rPr>
              <a:t>号字</a:t>
            </a:r>
            <a:r>
              <a:rPr lang="zh-CN" altLang="en-US" sz="1400" dirty="0" smtClean="0">
                <a:latin typeface="Times New Roman" panose="02020603050405020304" pitchFamily="18" charset="0"/>
                <a:ea typeface="仿宋_GB2312"/>
                <a:cs typeface="Times New Roman" panose="02020603050405020304" pitchFamily="18" charset="0"/>
              </a:rPr>
              <a:t>；</a:t>
            </a:r>
            <a:endParaRPr lang="en-US" altLang="zh-CN" sz="1400" dirty="0" smtClean="0">
              <a:latin typeface="Times New Roman" panose="02020603050405020304" pitchFamily="18" charset="0"/>
              <a:ea typeface="仿宋_GB2312"/>
              <a:cs typeface="Times New Roman" panose="02020603050405020304" pitchFamily="18" charset="0"/>
            </a:endParaRPr>
          </a:p>
          <a:p>
            <a:pPr>
              <a:lnSpc>
                <a:spcPts val="2600"/>
              </a:lnSpc>
            </a:pPr>
            <a:r>
              <a:rPr lang="en-US" altLang="zh-CN" sz="1400" dirty="0">
                <a:latin typeface="Times New Roman" panose="02020603050405020304" pitchFamily="18" charset="0"/>
                <a:ea typeface="仿宋_GB2312"/>
                <a:cs typeface="Times New Roman" panose="02020603050405020304" pitchFamily="18" charset="0"/>
              </a:rPr>
              <a:t> </a:t>
            </a:r>
            <a:r>
              <a:rPr lang="en-US" altLang="zh-CN" sz="1400" dirty="0" smtClean="0">
                <a:latin typeface="Times New Roman" panose="02020603050405020304" pitchFamily="18" charset="0"/>
                <a:ea typeface="仿宋_GB2312"/>
                <a:cs typeface="Times New Roman" panose="02020603050405020304" pitchFamily="18" charset="0"/>
              </a:rPr>
              <a:t>     </a:t>
            </a:r>
            <a:r>
              <a:rPr lang="zh-CN" altLang="en-US" sz="1400" dirty="0" smtClean="0">
                <a:latin typeface="Times New Roman" panose="02020603050405020304" pitchFamily="18" charset="0"/>
                <a:ea typeface="仿宋_GB2312"/>
                <a:cs typeface="Times New Roman" panose="02020603050405020304" pitchFamily="18" charset="0"/>
              </a:rPr>
              <a:t>二</a:t>
            </a:r>
            <a:r>
              <a:rPr lang="zh-CN" altLang="en-US" sz="1400" dirty="0">
                <a:latin typeface="Times New Roman" panose="02020603050405020304" pitchFamily="18" charset="0"/>
                <a:ea typeface="仿宋_GB2312"/>
                <a:cs typeface="Times New Roman" panose="02020603050405020304" pitchFamily="18" charset="0"/>
              </a:rPr>
              <a:t>级标题</a:t>
            </a:r>
            <a:r>
              <a:rPr lang="zh-CN" altLang="en-US" sz="1400" dirty="0" smtClean="0">
                <a:latin typeface="Times New Roman" panose="02020603050405020304" pitchFamily="18" charset="0"/>
                <a:ea typeface="仿宋_GB2312"/>
                <a:cs typeface="Times New Roman" panose="02020603050405020304" pitchFamily="18" charset="0"/>
              </a:rPr>
              <a:t>：</a:t>
            </a:r>
            <a:r>
              <a:rPr lang="zh-CN" altLang="en-US" sz="1400" dirty="0">
                <a:solidFill>
                  <a:srgbClr val="FF0000"/>
                </a:solidFill>
                <a:latin typeface="Times New Roman" panose="02020603050405020304" pitchFamily="18" charset="0"/>
                <a:ea typeface="仿宋_GB2312"/>
                <a:cs typeface="Times New Roman" panose="02020603050405020304" pitchFamily="18" charset="0"/>
              </a:rPr>
              <a:t>黑体四</a:t>
            </a:r>
            <a:r>
              <a:rPr lang="zh-CN" altLang="en-US" sz="1400" dirty="0" smtClean="0">
                <a:solidFill>
                  <a:srgbClr val="FF0000"/>
                </a:solidFill>
                <a:latin typeface="Times New Roman" panose="02020603050405020304" pitchFamily="18" charset="0"/>
                <a:ea typeface="仿宋_GB2312"/>
                <a:cs typeface="Times New Roman" panose="02020603050405020304" pitchFamily="18" charset="0"/>
              </a:rPr>
              <a:t>号</a:t>
            </a:r>
            <a:r>
              <a:rPr lang="en-US" altLang="zh-CN" sz="1400" dirty="0" smtClean="0">
                <a:solidFill>
                  <a:srgbClr val="FF0000"/>
                </a:solidFill>
                <a:latin typeface="Times New Roman" panose="02020603050405020304" pitchFamily="18" charset="0"/>
                <a:ea typeface="仿宋_GB2312"/>
                <a:cs typeface="Times New Roman" panose="02020603050405020304" pitchFamily="18" charset="0"/>
              </a:rPr>
              <a:t>/</a:t>
            </a:r>
            <a:r>
              <a:rPr lang="zh-CN" altLang="en-US" sz="1400" dirty="0" smtClean="0">
                <a:solidFill>
                  <a:srgbClr val="FF0000"/>
                </a:solidFill>
                <a:latin typeface="Times New Roman" panose="02020603050405020304" pitchFamily="18" charset="0"/>
                <a:ea typeface="仿宋_GB2312"/>
                <a:cs typeface="Times New Roman" panose="02020603050405020304" pitchFamily="18" charset="0"/>
              </a:rPr>
              <a:t>黑体小</a:t>
            </a:r>
            <a:r>
              <a:rPr lang="en-US" altLang="zh-CN" sz="1400" dirty="0" smtClean="0">
                <a:solidFill>
                  <a:srgbClr val="FF0000"/>
                </a:solidFill>
                <a:latin typeface="Times New Roman" panose="02020603050405020304" pitchFamily="18" charset="0"/>
                <a:ea typeface="仿宋_GB2312"/>
                <a:cs typeface="Times New Roman" panose="02020603050405020304" pitchFamily="18" charset="0"/>
              </a:rPr>
              <a:t>4</a:t>
            </a:r>
            <a:r>
              <a:rPr lang="zh-CN" altLang="en-US" sz="1400" dirty="0" smtClean="0">
                <a:solidFill>
                  <a:srgbClr val="FF0000"/>
                </a:solidFill>
                <a:latin typeface="Times New Roman" panose="02020603050405020304" pitchFamily="18" charset="0"/>
                <a:ea typeface="仿宋_GB2312"/>
                <a:cs typeface="Times New Roman" panose="02020603050405020304" pitchFamily="18" charset="0"/>
              </a:rPr>
              <a:t>号</a:t>
            </a:r>
            <a:r>
              <a:rPr lang="zh-CN" altLang="en-US" sz="1400" dirty="0" smtClean="0">
                <a:latin typeface="Times New Roman" panose="02020603050405020304" pitchFamily="18" charset="0"/>
                <a:ea typeface="仿宋_GB2312"/>
                <a:cs typeface="Times New Roman" panose="02020603050405020304" pitchFamily="18" charset="0"/>
              </a:rPr>
              <a:t>；</a:t>
            </a:r>
            <a:endParaRPr lang="en-US" altLang="zh-CN" sz="1400" dirty="0" smtClean="0">
              <a:latin typeface="Times New Roman" panose="02020603050405020304" pitchFamily="18" charset="0"/>
              <a:ea typeface="仿宋_GB2312"/>
              <a:cs typeface="Times New Roman" panose="02020603050405020304" pitchFamily="18" charset="0"/>
            </a:endParaRPr>
          </a:p>
          <a:p>
            <a:pPr>
              <a:lnSpc>
                <a:spcPts val="2600"/>
              </a:lnSpc>
            </a:pPr>
            <a:r>
              <a:rPr lang="en-US" altLang="zh-CN" sz="1400" dirty="0">
                <a:latin typeface="Times New Roman" panose="02020603050405020304" pitchFamily="18" charset="0"/>
                <a:ea typeface="仿宋_GB2312"/>
                <a:cs typeface="Times New Roman" panose="02020603050405020304" pitchFamily="18" charset="0"/>
              </a:rPr>
              <a:t> </a:t>
            </a:r>
            <a:r>
              <a:rPr lang="en-US" altLang="zh-CN" sz="1400" dirty="0" smtClean="0">
                <a:latin typeface="Times New Roman" panose="02020603050405020304" pitchFamily="18" charset="0"/>
                <a:ea typeface="仿宋_GB2312"/>
                <a:cs typeface="Times New Roman" panose="02020603050405020304" pitchFamily="18" charset="0"/>
              </a:rPr>
              <a:t>     </a:t>
            </a:r>
            <a:r>
              <a:rPr lang="zh-CN" altLang="en-US" sz="1400" dirty="0">
                <a:latin typeface="Times New Roman" panose="02020603050405020304" pitchFamily="18" charset="0"/>
                <a:ea typeface="仿宋_GB2312"/>
                <a:cs typeface="Times New Roman" panose="02020603050405020304" pitchFamily="18" charset="0"/>
              </a:rPr>
              <a:t>三级标题</a:t>
            </a:r>
            <a:r>
              <a:rPr lang="zh-CN" altLang="en-US" sz="1400" dirty="0" smtClean="0">
                <a:latin typeface="Times New Roman" panose="02020603050405020304" pitchFamily="18" charset="0"/>
                <a:ea typeface="仿宋_GB2312"/>
                <a:cs typeface="Times New Roman" panose="02020603050405020304" pitchFamily="18" charset="0"/>
              </a:rPr>
              <a:t>：</a:t>
            </a:r>
            <a:r>
              <a:rPr lang="zh-CN" altLang="en-US" sz="1400" dirty="0">
                <a:solidFill>
                  <a:srgbClr val="FF0000"/>
                </a:solidFill>
                <a:latin typeface="Times New Roman" panose="02020603050405020304" pitchFamily="18" charset="0"/>
                <a:ea typeface="仿宋_GB2312"/>
                <a:cs typeface="Times New Roman" panose="02020603050405020304" pitchFamily="18" charset="0"/>
              </a:rPr>
              <a:t>黑体小四</a:t>
            </a:r>
            <a:r>
              <a:rPr lang="zh-CN" altLang="en-US" sz="1400" dirty="0" smtClean="0">
                <a:solidFill>
                  <a:srgbClr val="FF0000"/>
                </a:solidFill>
                <a:latin typeface="Times New Roman" panose="02020603050405020304" pitchFamily="18" charset="0"/>
                <a:ea typeface="仿宋_GB2312"/>
                <a:cs typeface="Times New Roman" panose="02020603050405020304" pitchFamily="18" charset="0"/>
              </a:rPr>
              <a:t>号</a:t>
            </a:r>
            <a:r>
              <a:rPr lang="en-US" altLang="zh-CN" sz="1400" dirty="0" smtClean="0">
                <a:solidFill>
                  <a:srgbClr val="FF0000"/>
                </a:solidFill>
                <a:latin typeface="Times New Roman" panose="02020603050405020304" pitchFamily="18" charset="0"/>
                <a:ea typeface="仿宋_GB2312"/>
                <a:cs typeface="Times New Roman" panose="02020603050405020304" pitchFamily="18" charset="0"/>
              </a:rPr>
              <a:t>/</a:t>
            </a:r>
            <a:r>
              <a:rPr lang="zh-CN" altLang="en-US" sz="1400" dirty="0" smtClean="0">
                <a:solidFill>
                  <a:srgbClr val="FF0000"/>
                </a:solidFill>
                <a:latin typeface="Times New Roman" panose="02020603050405020304" pitchFamily="18" charset="0"/>
                <a:ea typeface="仿宋_GB2312"/>
                <a:cs typeface="Times New Roman" panose="02020603050405020304" pitchFamily="18" charset="0"/>
              </a:rPr>
              <a:t>楷体小</a:t>
            </a:r>
            <a:r>
              <a:rPr lang="en-US" altLang="zh-CN" sz="1400" dirty="0" smtClean="0">
                <a:solidFill>
                  <a:srgbClr val="FF0000"/>
                </a:solidFill>
                <a:latin typeface="Times New Roman" panose="02020603050405020304" pitchFamily="18" charset="0"/>
                <a:ea typeface="仿宋_GB2312"/>
                <a:cs typeface="Times New Roman" panose="02020603050405020304" pitchFamily="18" charset="0"/>
              </a:rPr>
              <a:t>4</a:t>
            </a:r>
            <a:r>
              <a:rPr lang="zh-CN" altLang="en-US" sz="1400" dirty="0" smtClean="0">
                <a:solidFill>
                  <a:srgbClr val="FF0000"/>
                </a:solidFill>
                <a:latin typeface="Times New Roman" panose="02020603050405020304" pitchFamily="18" charset="0"/>
                <a:ea typeface="仿宋_GB2312"/>
                <a:cs typeface="Times New Roman" panose="02020603050405020304" pitchFamily="18" charset="0"/>
              </a:rPr>
              <a:t>号</a:t>
            </a:r>
            <a:r>
              <a:rPr lang="zh-CN" altLang="en-US" sz="1400" dirty="0" smtClean="0">
                <a:latin typeface="Times New Roman" panose="02020603050405020304" pitchFamily="18" charset="0"/>
                <a:ea typeface="仿宋_GB2312"/>
                <a:cs typeface="Times New Roman" panose="02020603050405020304" pitchFamily="18" charset="0"/>
              </a:rPr>
              <a:t>；</a:t>
            </a:r>
            <a:endParaRPr lang="en-US" altLang="zh-CN" sz="1400" dirty="0" smtClean="0">
              <a:latin typeface="Times New Roman" panose="02020603050405020304" pitchFamily="18" charset="0"/>
              <a:ea typeface="仿宋_GB2312"/>
              <a:cs typeface="Times New Roman" panose="02020603050405020304" pitchFamily="18" charset="0"/>
            </a:endParaRPr>
          </a:p>
          <a:p>
            <a:pPr>
              <a:lnSpc>
                <a:spcPts val="2600"/>
              </a:lnSpc>
            </a:pPr>
            <a:r>
              <a:rPr lang="en-US" altLang="zh-CN" sz="1400" b="1" dirty="0" smtClean="0"/>
              <a:t>2.  </a:t>
            </a:r>
            <a:r>
              <a:rPr lang="zh-CN" altLang="en-US" sz="1400" b="1" dirty="0" smtClean="0"/>
              <a:t>对齐位置及段落间距：</a:t>
            </a:r>
            <a:endParaRPr lang="en-US" altLang="zh-CN" sz="1400" b="1" dirty="0"/>
          </a:p>
          <a:p>
            <a:pPr>
              <a:lnSpc>
                <a:spcPts val="2600"/>
              </a:lnSpc>
            </a:pPr>
            <a:r>
              <a:rPr lang="en-US" altLang="zh-CN" sz="1400" b="1" dirty="0"/>
              <a:t> </a:t>
            </a:r>
            <a:r>
              <a:rPr lang="en-US" altLang="zh-CN" sz="1400" b="1" dirty="0" smtClean="0"/>
              <a:t>   </a:t>
            </a:r>
            <a:r>
              <a:rPr lang="zh-CN" altLang="en-US" sz="14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仿宋_GB2312"/>
                <a:cs typeface="Times New Roman" panose="02020603050405020304" pitchFamily="18" charset="0"/>
              </a:rPr>
              <a:t>左对齐</a:t>
            </a:r>
            <a:r>
              <a:rPr lang="zh-CN" altLang="en-US" sz="1400" dirty="0" smtClean="0">
                <a:latin typeface="Times New Roman" panose="02020603050405020304" pitchFamily="18" charset="0"/>
                <a:ea typeface="仿宋_GB2312"/>
                <a:cs typeface="Times New Roman" panose="02020603050405020304" pitchFamily="18" charset="0"/>
              </a:rPr>
              <a:t>，段前段后</a:t>
            </a:r>
            <a:r>
              <a:rPr lang="zh-CN" altLang="en-US" sz="14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仿宋_GB2312"/>
                <a:cs typeface="Times New Roman" panose="02020603050405020304" pitchFamily="18" charset="0"/>
              </a:rPr>
              <a:t>零行（或自动）</a:t>
            </a:r>
            <a:r>
              <a:rPr lang="zh-CN" altLang="en-US" sz="1400" dirty="0" smtClean="0">
                <a:latin typeface="Times New Roman" panose="02020603050405020304" pitchFamily="18" charset="0"/>
                <a:ea typeface="仿宋_GB2312"/>
                <a:cs typeface="Times New Roman" panose="02020603050405020304" pitchFamily="18" charset="0"/>
              </a:rPr>
              <a:t>，</a:t>
            </a:r>
            <a:r>
              <a:rPr lang="en-US" altLang="zh-CN" sz="14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仿宋_GB2312"/>
                <a:cs typeface="Times New Roman" panose="02020603050405020304" pitchFamily="18" charset="0"/>
              </a:rPr>
              <a:t>1.5</a:t>
            </a:r>
            <a:r>
              <a:rPr lang="zh-CN" altLang="en-US" sz="1400" dirty="0" smtClean="0">
                <a:latin typeface="Times New Roman" panose="02020603050405020304" pitchFamily="18" charset="0"/>
                <a:ea typeface="仿宋_GB2312"/>
                <a:cs typeface="Times New Roman" panose="02020603050405020304" pitchFamily="18" charset="0"/>
              </a:rPr>
              <a:t>行距。</a:t>
            </a:r>
            <a:endParaRPr lang="en-US" altLang="zh-CN" sz="1400" dirty="0" smtClean="0">
              <a:latin typeface="Times New Roman" panose="02020603050405020304" pitchFamily="18" charset="0"/>
              <a:ea typeface="仿宋_GB2312"/>
              <a:cs typeface="Times New Roman" panose="02020603050405020304" pitchFamily="18" charset="0"/>
            </a:endParaRPr>
          </a:p>
          <a:p>
            <a:pPr>
              <a:lnSpc>
                <a:spcPts val="2600"/>
              </a:lnSpc>
            </a:pPr>
            <a:r>
              <a:rPr lang="zh-CN" altLang="en-US" sz="1400" b="1" dirty="0" smtClean="0">
                <a:solidFill>
                  <a:srgbClr val="FF0000"/>
                </a:solidFill>
              </a:rPr>
              <a:t>注意</a:t>
            </a:r>
            <a:r>
              <a:rPr lang="zh-CN" altLang="en-US" sz="1400" dirty="0" smtClean="0"/>
              <a:t>：</a:t>
            </a:r>
            <a:endParaRPr lang="en-US" altLang="zh-CN" sz="1400" dirty="0" smtClean="0"/>
          </a:p>
          <a:p>
            <a:pPr>
              <a:lnSpc>
                <a:spcPts val="2600"/>
              </a:lnSpc>
            </a:pPr>
            <a:r>
              <a:rPr lang="en-US" altLang="zh-CN" sz="1400" dirty="0"/>
              <a:t> </a:t>
            </a:r>
            <a:r>
              <a:rPr lang="en-US" altLang="zh-CN" sz="1400" dirty="0" smtClean="0"/>
              <a:t>   </a:t>
            </a:r>
            <a:r>
              <a:rPr lang="zh-CN" altLang="en-US" sz="1400" dirty="0" smtClean="0"/>
              <a:t>大纲</a:t>
            </a:r>
            <a:r>
              <a:rPr lang="zh-CN" altLang="en-US" sz="1400" dirty="0"/>
              <a:t>级别的内容包括</a:t>
            </a:r>
            <a:r>
              <a:rPr lang="zh-CN" altLang="en-US" sz="1400" b="1" dirty="0">
                <a:solidFill>
                  <a:srgbClr val="0000FF"/>
                </a:solidFill>
              </a:rPr>
              <a:t>各级标题</a:t>
            </a:r>
            <a:r>
              <a:rPr lang="zh-CN" altLang="en-US" sz="1400" dirty="0"/>
              <a:t>以及</a:t>
            </a:r>
            <a:r>
              <a:rPr lang="zh-CN" altLang="en-US" sz="1400" b="1" dirty="0">
                <a:solidFill>
                  <a:srgbClr val="0000FF"/>
                </a:solidFill>
              </a:rPr>
              <a:t>正文</a:t>
            </a:r>
            <a:r>
              <a:rPr lang="zh-CN" altLang="en-US" sz="1400" dirty="0"/>
              <a:t>部分。</a:t>
            </a:r>
            <a:r>
              <a:rPr lang="en-US" altLang="zh-CN" sz="1400" dirty="0"/>
              <a:t>word</a:t>
            </a:r>
            <a:r>
              <a:rPr lang="zh-CN" altLang="en-US" sz="1400" dirty="0"/>
              <a:t>中已</a:t>
            </a:r>
            <a:r>
              <a:rPr lang="zh-CN" altLang="en-US" sz="1400" dirty="0" smtClean="0"/>
              <a:t>默认</a:t>
            </a:r>
            <a:r>
              <a:rPr lang="zh-CN" altLang="en-US" sz="2400" b="1" dirty="0">
                <a:solidFill>
                  <a:srgbClr val="3333FF"/>
                </a:solidFill>
              </a:rPr>
              <a:t>内置的标题</a:t>
            </a:r>
            <a:r>
              <a:rPr lang="en-US" altLang="zh-CN" sz="2400" b="1" dirty="0">
                <a:solidFill>
                  <a:srgbClr val="3333FF"/>
                </a:solidFill>
              </a:rPr>
              <a:t>1</a:t>
            </a:r>
            <a:r>
              <a:rPr lang="zh-CN" altLang="en-US" sz="2400" b="1" dirty="0">
                <a:solidFill>
                  <a:srgbClr val="3333FF"/>
                </a:solidFill>
              </a:rPr>
              <a:t>、标题</a:t>
            </a:r>
            <a:r>
              <a:rPr lang="en-US" altLang="zh-CN" sz="2400" b="1" dirty="0">
                <a:solidFill>
                  <a:srgbClr val="3333FF"/>
                </a:solidFill>
              </a:rPr>
              <a:t>2</a:t>
            </a:r>
            <a:r>
              <a:rPr lang="zh-CN" altLang="en-US" sz="2400" b="1" dirty="0">
                <a:solidFill>
                  <a:srgbClr val="3333FF"/>
                </a:solidFill>
              </a:rPr>
              <a:t>、标题</a:t>
            </a:r>
            <a:r>
              <a:rPr lang="en-US" altLang="zh-CN" sz="2400" b="1" dirty="0">
                <a:solidFill>
                  <a:srgbClr val="3333FF"/>
                </a:solidFill>
              </a:rPr>
              <a:t>3</a:t>
            </a:r>
            <a:r>
              <a:rPr lang="zh-CN" altLang="en-US" sz="1400" dirty="0"/>
              <a:t>等分别为一级标题、二级标题、三级标题等</a:t>
            </a:r>
            <a:r>
              <a:rPr lang="zh-CN" altLang="en-US" sz="1400" dirty="0" smtClean="0"/>
              <a:t>，并已经做了关联，自己构建的样式不容易做关联。建议</a:t>
            </a:r>
            <a:r>
              <a:rPr lang="zh-CN" altLang="en-US" sz="1400" dirty="0"/>
              <a:t>大家在已</a:t>
            </a:r>
            <a:r>
              <a:rPr lang="zh-CN" altLang="en-US" sz="1400" dirty="0" smtClean="0"/>
              <a:t>有</a:t>
            </a:r>
            <a:r>
              <a:rPr lang="zh-CN" altLang="en-US" sz="1400" b="1" dirty="0" smtClean="0">
                <a:solidFill>
                  <a:srgbClr val="FF0000"/>
                </a:solidFill>
              </a:rPr>
              <a:t>内置样式</a:t>
            </a:r>
            <a:r>
              <a:rPr lang="zh-CN" altLang="en-US" sz="1400" dirty="0" smtClean="0"/>
              <a:t>的</a:t>
            </a:r>
            <a:r>
              <a:rPr lang="zh-CN" altLang="en-US" sz="1400" dirty="0"/>
              <a:t>基础上按照需要适当修改，</a:t>
            </a:r>
            <a:r>
              <a:rPr lang="zh-CN" altLang="en-US" sz="1400" b="1" dirty="0" smtClean="0">
                <a:solidFill>
                  <a:srgbClr val="FF0000"/>
                </a:solidFill>
              </a:rPr>
              <a:t>不要</a:t>
            </a:r>
            <a:r>
              <a:rPr lang="zh-CN" altLang="en-US" sz="1400" dirty="0"/>
              <a:t>从头</a:t>
            </a:r>
            <a:r>
              <a:rPr lang="zh-CN" altLang="en-US" sz="1400" dirty="0" smtClean="0"/>
              <a:t>新建，修改后</a:t>
            </a:r>
            <a:r>
              <a:rPr lang="zh-CN" altLang="en-US" sz="1400" dirty="0" smtClean="0">
                <a:solidFill>
                  <a:srgbClr val="FF0000"/>
                </a:solidFill>
              </a:rPr>
              <a:t>不要改变</a:t>
            </a:r>
            <a:r>
              <a:rPr lang="zh-CN" altLang="en-US" sz="1400" dirty="0" smtClean="0"/>
              <a:t>样式的名称。</a:t>
            </a:r>
            <a:endParaRPr lang="en-US" altLang="zh-CN" sz="1400" dirty="0"/>
          </a:p>
          <a:p>
            <a:pPr>
              <a:lnSpc>
                <a:spcPts val="2600"/>
              </a:lnSpc>
            </a:pPr>
            <a:r>
              <a:rPr lang="en-US" altLang="zh-CN" sz="1400" dirty="0"/>
              <a:t>    </a:t>
            </a:r>
            <a:r>
              <a:rPr lang="zh-CN" altLang="en-US" sz="1400" dirty="0" smtClean="0"/>
              <a:t>修改的</a:t>
            </a:r>
            <a:r>
              <a:rPr lang="zh-CN" altLang="en-US" sz="1400" dirty="0"/>
              <a:t>样式一定要</a:t>
            </a:r>
            <a:r>
              <a:rPr lang="zh-CN" altLang="en-US" sz="1400" dirty="0">
                <a:solidFill>
                  <a:srgbClr val="FF0000"/>
                </a:solidFill>
              </a:rPr>
              <a:t>增加到样式库中</a:t>
            </a:r>
            <a:r>
              <a:rPr lang="zh-CN" altLang="en-US" sz="1400" dirty="0" smtClean="0"/>
              <a:t>。所有的功能（多级列表、题注均跟</a:t>
            </a:r>
            <a:r>
              <a:rPr lang="zh-CN" altLang="en-US" sz="1400" b="1" dirty="0" smtClean="0">
                <a:solidFill>
                  <a:srgbClr val="3333FF"/>
                </a:solidFill>
              </a:rPr>
              <a:t>内置标题</a:t>
            </a:r>
            <a:r>
              <a:rPr lang="zh-CN" altLang="en-US" sz="1400" dirty="0" smtClean="0"/>
              <a:t>关联）</a:t>
            </a:r>
            <a:r>
              <a:rPr lang="en-US" altLang="zh-CN" sz="1400" dirty="0" smtClean="0">
                <a:latin typeface="Times New Roman" panose="02020603050405020304" pitchFamily="18" charset="0"/>
                <a:ea typeface="仿宋_GB2312"/>
                <a:cs typeface="Times New Roman" panose="02020603050405020304" pitchFamily="18" charset="0"/>
              </a:rPr>
              <a:t> </a:t>
            </a:r>
            <a:r>
              <a:rPr lang="zh-CN" altLang="en-US" sz="1400" dirty="0" smtClean="0">
                <a:latin typeface="Times New Roman" panose="02020603050405020304" pitchFamily="18" charset="0"/>
                <a:ea typeface="仿宋_GB2312"/>
                <a:cs typeface="Times New Roman" panose="02020603050405020304" pitchFamily="18" charset="0"/>
              </a:rPr>
              <a:t>。</a:t>
            </a:r>
            <a:r>
              <a:rPr lang="en-US" altLang="zh-CN" sz="1400" dirty="0" smtClean="0">
                <a:latin typeface="Times New Roman" panose="02020603050405020304" pitchFamily="18" charset="0"/>
                <a:ea typeface="仿宋_GB2312"/>
                <a:cs typeface="Times New Roman" panose="02020603050405020304" pitchFamily="18" charset="0"/>
              </a:rPr>
              <a:t>   </a:t>
            </a:r>
            <a:endParaRPr lang="en-US" altLang="zh-CN" sz="1400" dirty="0">
              <a:latin typeface="Times New Roman" panose="02020603050405020304" pitchFamily="18" charset="0"/>
              <a:ea typeface="仿宋_GB2312"/>
              <a:cs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9159321" y="6240463"/>
            <a:ext cx="28969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 smtClean="0">
                <a:solidFill>
                  <a:srgbClr val="66B5C9"/>
                </a:solidFill>
              </a:rPr>
              <a:t>二 </a:t>
            </a:r>
            <a:r>
              <a:rPr lang="en-US" altLang="zh-CN" sz="2800" b="1" dirty="0" smtClean="0">
                <a:solidFill>
                  <a:srgbClr val="66B5C9"/>
                </a:solidFill>
              </a:rPr>
              <a:t> </a:t>
            </a:r>
            <a:r>
              <a:rPr lang="zh-CN" altLang="en-US" sz="2800" b="1" dirty="0" smtClean="0">
                <a:solidFill>
                  <a:srgbClr val="66B5C9"/>
                </a:solidFill>
              </a:rPr>
              <a:t>重点排版环节</a:t>
            </a:r>
            <a:endParaRPr lang="zh-CN" altLang="en-US" sz="2800" b="1" dirty="0">
              <a:solidFill>
                <a:srgbClr val="66B5C9"/>
              </a:solidFill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786944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0" y="1351502"/>
            <a:ext cx="12192000" cy="415490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B425DA53-3FB4-4B09-8CCC-B61EAF3C2A12}"/>
              </a:ext>
            </a:extLst>
          </p:cNvPr>
          <p:cNvSpPr/>
          <p:nvPr/>
        </p:nvSpPr>
        <p:spPr>
          <a:xfrm>
            <a:off x="858370" y="1351401"/>
            <a:ext cx="10475260" cy="4402103"/>
          </a:xfrm>
          <a:prstGeom prst="rect">
            <a:avLst/>
          </a:prstGeom>
          <a:ln>
            <a:solidFill>
              <a:srgbClr val="3564FB"/>
            </a:solidFill>
            <a:prstDash val="lg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667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  按照规范要求，先构建标题和正文标准样式，写作过程中按要求直接套用样式。</a:t>
            </a:r>
            <a:endParaRPr lang="en-US" altLang="zh-CN" sz="2667" b="1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667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  </a:t>
            </a:r>
            <a:r>
              <a:rPr lang="zh-CN" altLang="en-US" sz="2667" b="1" dirty="0">
                <a:solidFill>
                  <a:srgbClr val="FF0000"/>
                </a:solidFill>
              </a:rPr>
              <a:t>易错点：</a:t>
            </a:r>
            <a:endParaRPr lang="en-US" altLang="zh-CN" sz="2667" b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sz="2667" b="1" dirty="0">
                <a:solidFill>
                  <a:srgbClr val="FF0000"/>
                </a:solidFill>
              </a:rPr>
              <a:t>     1.</a:t>
            </a:r>
            <a:r>
              <a:rPr lang="zh-CN" altLang="en-US" sz="2667" dirty="0">
                <a:solidFill>
                  <a:srgbClr val="0000FF"/>
                </a:solidFill>
              </a:rPr>
              <a:t>软回车</a:t>
            </a:r>
            <a:r>
              <a:rPr lang="en-US" altLang="zh-CN" sz="2667" dirty="0" err="1"/>
              <a:t>Shift+Enter</a:t>
            </a:r>
            <a:r>
              <a:rPr lang="zh-CN" altLang="en-US" sz="2667" dirty="0"/>
              <a:t>：分行不分段；</a:t>
            </a:r>
            <a:r>
              <a:rPr lang="zh-CN" altLang="en-US" sz="2667" dirty="0">
                <a:solidFill>
                  <a:srgbClr val="0000FF"/>
                </a:solidFill>
              </a:rPr>
              <a:t>硬回车</a:t>
            </a:r>
            <a:r>
              <a:rPr lang="en-US" altLang="zh-CN" sz="2667" dirty="0"/>
              <a:t>Enter</a:t>
            </a:r>
            <a:r>
              <a:rPr lang="zh-CN" altLang="en-US" sz="2667" dirty="0"/>
              <a:t>：分行分段。</a:t>
            </a:r>
            <a:endParaRPr lang="en-US" altLang="zh-CN" sz="2667" dirty="0"/>
          </a:p>
          <a:p>
            <a:pPr>
              <a:lnSpc>
                <a:spcPct val="150000"/>
              </a:lnSpc>
            </a:pPr>
            <a:r>
              <a:rPr lang="en-US" altLang="zh-CN" sz="2667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   word</a:t>
            </a:r>
            <a:r>
              <a:rPr lang="zh-CN" altLang="en-US" sz="2667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排版中用硬回车，网页排版中考虑软回车。</a:t>
            </a:r>
            <a:endParaRPr lang="en-US" altLang="zh-CN" sz="2667" b="1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667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  </a:t>
            </a:r>
            <a:r>
              <a:rPr lang="en-US" altLang="zh-CN" sz="2667" b="1" dirty="0">
                <a:solidFill>
                  <a:srgbClr val="FF0000"/>
                </a:solidFill>
              </a:rPr>
              <a:t> 2.</a:t>
            </a:r>
            <a:r>
              <a:rPr lang="zh-CN" altLang="en-US" sz="2667" b="1" dirty="0">
                <a:solidFill>
                  <a:srgbClr val="FF0000"/>
                </a:solidFill>
              </a:rPr>
              <a:t> 标题</a:t>
            </a:r>
            <a:r>
              <a:rPr lang="zh-CN" altLang="en-US" sz="2667" dirty="0"/>
              <a:t>样式构建</a:t>
            </a:r>
            <a:r>
              <a:rPr lang="zh-CN" altLang="en-US" sz="2667" b="1" dirty="0">
                <a:solidFill>
                  <a:srgbClr val="FF0000"/>
                </a:solidFill>
              </a:rPr>
              <a:t>要</a:t>
            </a:r>
            <a:r>
              <a:rPr lang="zh-CN" altLang="en-US" sz="2667" dirty="0"/>
              <a:t>在</a:t>
            </a:r>
            <a:r>
              <a:rPr lang="zh-CN" altLang="en-US" sz="2667" b="1" dirty="0">
                <a:solidFill>
                  <a:srgbClr val="FF0000"/>
                </a:solidFill>
              </a:rPr>
              <a:t>内置样式</a:t>
            </a:r>
            <a:r>
              <a:rPr lang="zh-CN" altLang="en-US" sz="2667" dirty="0"/>
              <a:t>的基础上修改，但名称</a:t>
            </a:r>
            <a:r>
              <a:rPr lang="zh-CN" altLang="en-US" sz="2667" b="1" dirty="0">
                <a:solidFill>
                  <a:srgbClr val="FF0000"/>
                </a:solidFill>
              </a:rPr>
              <a:t>不能</a:t>
            </a:r>
            <a:r>
              <a:rPr lang="zh-CN" altLang="en-US" sz="2667" dirty="0"/>
              <a:t>改变！</a:t>
            </a:r>
            <a:endParaRPr lang="en-US" altLang="zh-CN" sz="2667" dirty="0"/>
          </a:p>
          <a:p>
            <a:pPr>
              <a:lnSpc>
                <a:spcPct val="150000"/>
              </a:lnSpc>
            </a:pPr>
            <a:r>
              <a:rPr lang="en-US" altLang="zh-CN" sz="2667" dirty="0"/>
              <a:t>     </a:t>
            </a:r>
            <a:r>
              <a:rPr lang="en-US" altLang="zh-CN" sz="2667" b="1" dirty="0">
                <a:solidFill>
                  <a:srgbClr val="FF0000"/>
                </a:solidFill>
              </a:rPr>
              <a:t>3. </a:t>
            </a:r>
            <a:r>
              <a:rPr lang="zh-CN" altLang="en-US" sz="2667" dirty="0"/>
              <a:t>套用格式时，要</a:t>
            </a:r>
            <a:r>
              <a:rPr lang="zh-CN" altLang="en-US" sz="2667" b="1" dirty="0">
                <a:solidFill>
                  <a:srgbClr val="FF0000"/>
                </a:solidFill>
              </a:rPr>
              <a:t>选全</a:t>
            </a:r>
            <a:r>
              <a:rPr lang="zh-CN" altLang="en-US" sz="2667" dirty="0"/>
              <a:t>标题字符。</a:t>
            </a:r>
            <a:r>
              <a:rPr lang="en-US" altLang="zh-CN" sz="2667" dirty="0"/>
              <a:t>     </a:t>
            </a:r>
            <a:endParaRPr lang="zh-CN" altLang="en-US" sz="2667" dirty="0"/>
          </a:p>
        </p:txBody>
      </p:sp>
      <p:sp>
        <p:nvSpPr>
          <p:cNvPr id="6" name="TextBox 44"/>
          <p:cNvSpPr txBox="1"/>
          <p:nvPr/>
        </p:nvSpPr>
        <p:spPr>
          <a:xfrm>
            <a:off x="669925" y="167040"/>
            <a:ext cx="2092907" cy="861660"/>
          </a:xfrm>
          <a:prstGeom prst="rect">
            <a:avLst/>
          </a:prstGeom>
          <a:noFill/>
        </p:spPr>
        <p:txBody>
          <a:bodyPr wrap="none" lIns="121933" tIns="60967" rIns="121933" bIns="60967" rtlCol="0">
            <a:spAutoFit/>
          </a:bodyPr>
          <a:lstStyle/>
          <a:p>
            <a:r>
              <a:rPr lang="zh-CN" altLang="en-US" sz="4799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备注：</a:t>
            </a:r>
            <a:endParaRPr lang="zh-CN" altLang="en-US" sz="4799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9159321" y="6240463"/>
            <a:ext cx="28969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 smtClean="0">
                <a:solidFill>
                  <a:srgbClr val="66B5C9"/>
                </a:solidFill>
              </a:rPr>
              <a:t>二 </a:t>
            </a:r>
            <a:r>
              <a:rPr lang="en-US" altLang="zh-CN" sz="2800" b="1" dirty="0" smtClean="0">
                <a:solidFill>
                  <a:srgbClr val="66B5C9"/>
                </a:solidFill>
              </a:rPr>
              <a:t> </a:t>
            </a:r>
            <a:r>
              <a:rPr lang="zh-CN" altLang="en-US" sz="2800" b="1" dirty="0" smtClean="0">
                <a:solidFill>
                  <a:srgbClr val="66B5C9"/>
                </a:solidFill>
              </a:rPr>
              <a:t>重点排版环节</a:t>
            </a:r>
            <a:endParaRPr lang="zh-CN" altLang="en-US" sz="2800" b="1" dirty="0">
              <a:solidFill>
                <a:srgbClr val="66B5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8919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434"/>
    </mc:Choice>
    <mc:Fallback xmlns="">
      <p:transition spd="slow" advTm="643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64193" y="292232"/>
            <a:ext cx="10850563" cy="1028699"/>
          </a:xfrm>
        </p:spPr>
        <p:txBody>
          <a:bodyPr/>
          <a:lstStyle/>
          <a:p>
            <a:r>
              <a:rPr lang="en-US" altLang="zh-CN" dirty="0" smtClean="0"/>
              <a:t>2.2 </a:t>
            </a:r>
            <a:r>
              <a:rPr lang="zh-CN" altLang="en-US" dirty="0" smtClean="0"/>
              <a:t>多级列表：章节的</a:t>
            </a:r>
            <a:r>
              <a:rPr lang="zh-CN" altLang="en-US" sz="3600" dirty="0" smtClean="0">
                <a:solidFill>
                  <a:srgbClr val="FF0000"/>
                </a:solidFill>
              </a:rPr>
              <a:t>符号格式</a:t>
            </a:r>
            <a:endParaRPr lang="zh-CN" altLang="en-US" sz="3600" dirty="0">
              <a:solidFill>
                <a:srgbClr val="FF0000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请在插入菜单</a:t>
            </a:r>
            <a:r>
              <a:rPr lang="en-US" altLang="zh-CN" smtClean="0"/>
              <a:t>—</a:t>
            </a:r>
            <a:r>
              <a:rPr lang="zh-CN" altLang="en-US" smtClean="0"/>
              <a:t>页眉和页脚中修改此文本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13</a:t>
            </a:fld>
            <a:endParaRPr lang="zh-CN" altLang="en-US"/>
          </a:p>
        </p:txBody>
      </p:sp>
      <p:sp>
        <p:nvSpPr>
          <p:cNvPr id="51" name="矩形 50">
            <a:extLst>
              <a:ext uri="{FF2B5EF4-FFF2-40B4-BE49-F238E27FC236}">
                <a16:creationId xmlns:a16="http://schemas.microsoft.com/office/drawing/2014/main" id="{69705F63-A5D8-458D-87C5-2880C62A687C}"/>
              </a:ext>
            </a:extLst>
          </p:cNvPr>
          <p:cNvSpPr/>
          <p:nvPr/>
        </p:nvSpPr>
        <p:spPr>
          <a:xfrm>
            <a:off x="8448675" y="1028700"/>
            <a:ext cx="2495550" cy="457817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ts val="2100"/>
              </a:lnSpc>
            </a:pPr>
            <a:endParaRPr lang="en-US" altLang="zh-CN" sz="1400" b="1" dirty="0" smtClean="0"/>
          </a:p>
          <a:p>
            <a:r>
              <a:rPr lang="zh-CN" altLang="en-US" sz="2400" b="1" dirty="0">
                <a:solidFill>
                  <a:srgbClr val="0000FF"/>
                </a:solidFill>
              </a:rPr>
              <a:t>多级列表格式</a:t>
            </a:r>
            <a:r>
              <a:rPr lang="zh-CN" altLang="en-US" sz="2400" b="1" dirty="0" smtClean="0">
                <a:solidFill>
                  <a:srgbClr val="0000FF"/>
                </a:solidFill>
              </a:rPr>
              <a:t>：</a:t>
            </a:r>
            <a:endParaRPr lang="en-US" altLang="zh-CN" sz="2400" b="1" dirty="0" smtClean="0">
              <a:solidFill>
                <a:srgbClr val="0000FF"/>
              </a:solidFill>
            </a:endParaRPr>
          </a:p>
          <a:p>
            <a:endParaRPr lang="en-US" altLang="zh-CN" sz="2400" b="1" dirty="0" smtClean="0">
              <a:solidFill>
                <a:srgbClr val="0000FF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u"/>
            </a:pPr>
            <a:r>
              <a:rPr lang="zh-CN" altLang="en-US" sz="1400" dirty="0" smtClean="0"/>
              <a:t>是</a:t>
            </a:r>
            <a:r>
              <a:rPr lang="zh-CN" altLang="en-US" sz="1400" dirty="0"/>
              <a:t>指论文各级标题在论文中呈现的形式，如章节的数字形式表达、位置关系</a:t>
            </a:r>
            <a:r>
              <a:rPr lang="zh-CN" altLang="en-US" sz="1400" dirty="0" smtClean="0"/>
              <a:t>等。</a:t>
            </a:r>
            <a:endParaRPr lang="en-US" altLang="zh-CN" sz="1400" dirty="0" smtClean="0"/>
          </a:p>
          <a:p>
            <a:pPr marL="285750" indent="-285750">
              <a:buFont typeface="Wingdings" panose="05000000000000000000" pitchFamily="2" charset="2"/>
              <a:buChar char="u"/>
            </a:pPr>
            <a:r>
              <a:rPr lang="zh-CN" altLang="en-US" sz="1400" dirty="0" smtClean="0"/>
              <a:t>也</a:t>
            </a:r>
            <a:r>
              <a:rPr lang="zh-CN" altLang="en-US" sz="1400" dirty="0"/>
              <a:t>是目录能否规范自动生成的关键，若各级列表格式正确，则可自动生成目录与正文内容能自动关联，而点击目录中的具体章节，可以直接跳转到正文中进行浏览和修改</a:t>
            </a:r>
            <a:r>
              <a:rPr lang="zh-CN" altLang="en-US" sz="1400" dirty="0" smtClean="0"/>
              <a:t>！</a:t>
            </a:r>
            <a:endParaRPr lang="en-US" altLang="zh-CN" sz="1400" dirty="0" smtClean="0"/>
          </a:p>
          <a:p>
            <a:pPr marL="285750" indent="-285750">
              <a:buFont typeface="Wingdings" panose="05000000000000000000" pitchFamily="2" charset="2"/>
              <a:buChar char="u"/>
            </a:pPr>
            <a:r>
              <a:rPr lang="zh-CN" altLang="en-US" sz="1400" dirty="0">
                <a:solidFill>
                  <a:srgbClr val="0000FF"/>
                </a:solidFill>
              </a:rPr>
              <a:t>一定要使用</a:t>
            </a:r>
            <a:r>
              <a:rPr lang="en-US" altLang="zh-CN" sz="1400" dirty="0">
                <a:solidFill>
                  <a:srgbClr val="0000FF"/>
                </a:solidFill>
              </a:rPr>
              <a:t>word</a:t>
            </a:r>
            <a:r>
              <a:rPr lang="zh-CN" altLang="en-US" sz="1400" dirty="0">
                <a:solidFill>
                  <a:srgbClr val="0000FF"/>
                </a:solidFill>
              </a:rPr>
              <a:t>内置标题样式</a:t>
            </a:r>
            <a:r>
              <a:rPr lang="en-US" altLang="zh-CN" sz="1400" dirty="0">
                <a:solidFill>
                  <a:srgbClr val="0000FF"/>
                </a:solidFill>
              </a:rPr>
              <a:t>,</a:t>
            </a:r>
            <a:r>
              <a:rPr lang="zh-CN" altLang="en-US" sz="1400" dirty="0">
                <a:solidFill>
                  <a:srgbClr val="0000FF"/>
                </a:solidFill>
              </a:rPr>
              <a:t>可修改内容，但不要更改名字（内置标题：“标题”两个字和序号</a:t>
            </a:r>
            <a:r>
              <a:rPr lang="zh-CN" altLang="en-US" sz="1400" dirty="0" smtClean="0">
                <a:solidFill>
                  <a:srgbClr val="0000FF"/>
                </a:solidFill>
              </a:rPr>
              <a:t>之间</a:t>
            </a:r>
            <a:r>
              <a:rPr lang="zh-CN" altLang="en-US" sz="1400" b="1" dirty="0" smtClean="0">
                <a:solidFill>
                  <a:srgbClr val="FF0000"/>
                </a:solidFill>
              </a:rPr>
              <a:t>空格</a:t>
            </a:r>
            <a:r>
              <a:rPr lang="zh-CN" altLang="en-US" sz="1400" dirty="0">
                <a:solidFill>
                  <a:srgbClr val="0000FF"/>
                </a:solidFill>
              </a:rPr>
              <a:t>）</a:t>
            </a:r>
            <a:r>
              <a:rPr lang="zh-CN" altLang="en-US" sz="1600" dirty="0"/>
              <a:t>    </a:t>
            </a:r>
            <a:r>
              <a:rPr lang="zh-CN" altLang="en-US" sz="1400" dirty="0" smtClean="0">
                <a:latin typeface="Times New Roman" panose="02020603050405020304" pitchFamily="18" charset="0"/>
                <a:ea typeface="仿宋_GB2312"/>
                <a:cs typeface="Times New Roman" panose="02020603050405020304" pitchFamily="18" charset="0"/>
              </a:rPr>
              <a:t>。</a:t>
            </a:r>
            <a:r>
              <a:rPr lang="en-US" altLang="zh-CN" sz="1400" dirty="0" smtClean="0">
                <a:latin typeface="Times New Roman" panose="02020603050405020304" pitchFamily="18" charset="0"/>
                <a:ea typeface="仿宋_GB2312"/>
                <a:cs typeface="Times New Roman" panose="02020603050405020304" pitchFamily="18" charset="0"/>
              </a:rPr>
              <a:t>   </a:t>
            </a:r>
            <a:endParaRPr lang="en-US" altLang="zh-CN" sz="1400" dirty="0">
              <a:latin typeface="Times New Roman" panose="02020603050405020304" pitchFamily="18" charset="0"/>
              <a:ea typeface="仿宋_GB2312"/>
              <a:cs typeface="Times New Roman" panose="02020603050405020304" pitchFamily="18" charset="0"/>
            </a:endParaRPr>
          </a:p>
        </p:txBody>
      </p:sp>
      <p:pic>
        <p:nvPicPr>
          <p:cNvPr id="54" name="图片 5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913" y="1017698"/>
            <a:ext cx="7429500" cy="5840302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9159321" y="6240463"/>
            <a:ext cx="28969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 smtClean="0">
                <a:solidFill>
                  <a:srgbClr val="66B5C9"/>
                </a:solidFill>
              </a:rPr>
              <a:t>二 </a:t>
            </a:r>
            <a:r>
              <a:rPr lang="en-US" altLang="zh-CN" sz="2800" b="1" dirty="0" smtClean="0">
                <a:solidFill>
                  <a:srgbClr val="66B5C9"/>
                </a:solidFill>
              </a:rPr>
              <a:t> </a:t>
            </a:r>
            <a:r>
              <a:rPr lang="zh-CN" altLang="en-US" sz="2800" b="1" dirty="0" smtClean="0">
                <a:solidFill>
                  <a:srgbClr val="66B5C9"/>
                </a:solidFill>
              </a:rPr>
              <a:t>重点排版环节</a:t>
            </a:r>
            <a:endParaRPr lang="zh-CN" altLang="en-US" sz="2800" b="1" dirty="0">
              <a:solidFill>
                <a:srgbClr val="66B5C9"/>
              </a:solidFill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585080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84199" y="416905"/>
            <a:ext cx="10850563" cy="1028699"/>
          </a:xfrm>
        </p:spPr>
        <p:txBody>
          <a:bodyPr/>
          <a:lstStyle/>
          <a:p>
            <a:r>
              <a:rPr lang="en-US" altLang="zh-CN" dirty="0" smtClean="0"/>
              <a:t>2.2 </a:t>
            </a:r>
            <a:r>
              <a:rPr lang="zh-CN" altLang="en-US" dirty="0" smtClean="0"/>
              <a:t>多级列表：章节符号的格式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请在插入菜单</a:t>
            </a:r>
            <a:r>
              <a:rPr lang="en-US" altLang="zh-CN" smtClean="0"/>
              <a:t>—</a:t>
            </a:r>
            <a:r>
              <a:rPr lang="zh-CN" altLang="en-US" smtClean="0"/>
              <a:t>页眉和页脚中修改此文本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14</a:t>
            </a:fld>
            <a:endParaRPr lang="zh-CN" altLang="en-US"/>
          </a:p>
        </p:txBody>
      </p:sp>
      <p:sp>
        <p:nvSpPr>
          <p:cNvPr id="51" name="矩形 50">
            <a:extLst>
              <a:ext uri="{FF2B5EF4-FFF2-40B4-BE49-F238E27FC236}">
                <a16:creationId xmlns:a16="http://schemas.microsoft.com/office/drawing/2014/main" id="{69705F63-A5D8-458D-87C5-2880C62A687C}"/>
              </a:ext>
            </a:extLst>
          </p:cNvPr>
          <p:cNvSpPr/>
          <p:nvPr/>
        </p:nvSpPr>
        <p:spPr>
          <a:xfrm>
            <a:off x="8448675" y="1028700"/>
            <a:ext cx="2495550" cy="457817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ts val="2100"/>
              </a:lnSpc>
            </a:pPr>
            <a:endParaRPr lang="en-US" altLang="zh-CN" sz="1400" b="1" dirty="0" smtClean="0"/>
          </a:p>
          <a:p>
            <a:r>
              <a:rPr lang="zh-CN" altLang="en-US" sz="2400" b="1" dirty="0">
                <a:solidFill>
                  <a:srgbClr val="0000FF"/>
                </a:solidFill>
              </a:rPr>
              <a:t>多级列表格式</a:t>
            </a:r>
            <a:r>
              <a:rPr lang="zh-CN" altLang="en-US" sz="2400" b="1" dirty="0" smtClean="0">
                <a:solidFill>
                  <a:srgbClr val="0000FF"/>
                </a:solidFill>
              </a:rPr>
              <a:t>：</a:t>
            </a:r>
            <a:endParaRPr lang="en-US" altLang="zh-CN" sz="2400" b="1" dirty="0" smtClean="0">
              <a:solidFill>
                <a:srgbClr val="0000FF"/>
              </a:solidFill>
            </a:endParaRPr>
          </a:p>
          <a:p>
            <a:endParaRPr lang="en-US" altLang="zh-CN" sz="2400" b="1" dirty="0" smtClean="0">
              <a:solidFill>
                <a:srgbClr val="0000FF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u"/>
            </a:pPr>
            <a:r>
              <a:rPr lang="zh-CN" altLang="en-US" sz="1400" dirty="0" smtClean="0"/>
              <a:t>是</a:t>
            </a:r>
            <a:r>
              <a:rPr lang="zh-CN" altLang="en-US" sz="1400" dirty="0"/>
              <a:t>指论文各级标题在论文中呈现的形式，如章节的数字形式表达、位置关系</a:t>
            </a:r>
            <a:r>
              <a:rPr lang="zh-CN" altLang="en-US" sz="1400" dirty="0" smtClean="0"/>
              <a:t>等。</a:t>
            </a:r>
            <a:endParaRPr lang="en-US" altLang="zh-CN" sz="1400" dirty="0" smtClean="0"/>
          </a:p>
          <a:p>
            <a:pPr marL="285750" indent="-285750">
              <a:buFont typeface="Wingdings" panose="05000000000000000000" pitchFamily="2" charset="2"/>
              <a:buChar char="u"/>
            </a:pPr>
            <a:r>
              <a:rPr lang="zh-CN" altLang="en-US" sz="1400" dirty="0" smtClean="0"/>
              <a:t>也</a:t>
            </a:r>
            <a:r>
              <a:rPr lang="zh-CN" altLang="en-US" sz="1400" dirty="0"/>
              <a:t>是目录能否规范自动生成的关键，若各级列表格式正确，则可自动生成目录与正文内容能自动关联，而点击目录中的具体章节，可以直接跳转到正文中进行浏览和修改</a:t>
            </a:r>
            <a:r>
              <a:rPr lang="zh-CN" altLang="en-US" sz="1400" dirty="0" smtClean="0"/>
              <a:t>！</a:t>
            </a:r>
            <a:endParaRPr lang="en-US" altLang="zh-CN" sz="1400" dirty="0" smtClean="0"/>
          </a:p>
          <a:p>
            <a:pPr marL="285750" indent="-285750">
              <a:buFont typeface="Wingdings" panose="05000000000000000000" pitchFamily="2" charset="2"/>
              <a:buChar char="u"/>
            </a:pPr>
            <a:r>
              <a:rPr lang="zh-CN" altLang="en-US" sz="1400" dirty="0">
                <a:solidFill>
                  <a:srgbClr val="0000FF"/>
                </a:solidFill>
              </a:rPr>
              <a:t>一定要使用</a:t>
            </a:r>
            <a:r>
              <a:rPr lang="en-US" altLang="zh-CN" sz="1400" dirty="0">
                <a:solidFill>
                  <a:srgbClr val="0000FF"/>
                </a:solidFill>
              </a:rPr>
              <a:t>word</a:t>
            </a:r>
            <a:r>
              <a:rPr lang="zh-CN" altLang="en-US" sz="1400" dirty="0">
                <a:solidFill>
                  <a:srgbClr val="0000FF"/>
                </a:solidFill>
              </a:rPr>
              <a:t>内置标题样式</a:t>
            </a:r>
            <a:r>
              <a:rPr lang="en-US" altLang="zh-CN" sz="1400" dirty="0">
                <a:solidFill>
                  <a:srgbClr val="0000FF"/>
                </a:solidFill>
              </a:rPr>
              <a:t>,</a:t>
            </a:r>
            <a:r>
              <a:rPr lang="zh-CN" altLang="en-US" sz="1400" dirty="0">
                <a:solidFill>
                  <a:srgbClr val="0000FF"/>
                </a:solidFill>
              </a:rPr>
              <a:t>可修改内容，但不要更改名字（内置标题：“标题”两个字和序号</a:t>
            </a:r>
            <a:r>
              <a:rPr lang="zh-CN" altLang="en-US" sz="1400" dirty="0" smtClean="0">
                <a:solidFill>
                  <a:srgbClr val="0000FF"/>
                </a:solidFill>
              </a:rPr>
              <a:t>之间</a:t>
            </a:r>
            <a:r>
              <a:rPr lang="zh-CN" altLang="en-US" sz="1400" b="1" dirty="0" smtClean="0">
                <a:solidFill>
                  <a:srgbClr val="FF0000"/>
                </a:solidFill>
              </a:rPr>
              <a:t>空格</a:t>
            </a:r>
            <a:r>
              <a:rPr lang="zh-CN" altLang="en-US" sz="1400" dirty="0">
                <a:solidFill>
                  <a:srgbClr val="0000FF"/>
                </a:solidFill>
              </a:rPr>
              <a:t>）</a:t>
            </a:r>
            <a:r>
              <a:rPr lang="zh-CN" altLang="en-US" sz="1600" dirty="0"/>
              <a:t>    </a:t>
            </a:r>
            <a:r>
              <a:rPr lang="zh-CN" altLang="en-US" sz="1400" dirty="0" smtClean="0">
                <a:latin typeface="Times New Roman" panose="02020603050405020304" pitchFamily="18" charset="0"/>
                <a:ea typeface="仿宋_GB2312"/>
                <a:cs typeface="Times New Roman" panose="02020603050405020304" pitchFamily="18" charset="0"/>
              </a:rPr>
              <a:t>。</a:t>
            </a:r>
            <a:r>
              <a:rPr lang="en-US" altLang="zh-CN" sz="1400" dirty="0" smtClean="0">
                <a:latin typeface="Times New Roman" panose="02020603050405020304" pitchFamily="18" charset="0"/>
                <a:ea typeface="仿宋_GB2312"/>
                <a:cs typeface="Times New Roman" panose="02020603050405020304" pitchFamily="18" charset="0"/>
              </a:rPr>
              <a:t>   </a:t>
            </a:r>
            <a:endParaRPr lang="en-US" altLang="zh-CN" sz="1400" dirty="0">
              <a:latin typeface="Times New Roman" panose="02020603050405020304" pitchFamily="18" charset="0"/>
              <a:ea typeface="仿宋_GB2312"/>
              <a:cs typeface="Times New Roman" panose="02020603050405020304" pitchFamily="18" charset="0"/>
            </a:endParaRPr>
          </a:p>
        </p:txBody>
      </p:sp>
      <p:pic>
        <p:nvPicPr>
          <p:cNvPr id="54" name="图片 5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913" y="1017698"/>
            <a:ext cx="7429500" cy="584030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20032" y="1017698"/>
            <a:ext cx="5352381" cy="5742857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9159321" y="6240463"/>
            <a:ext cx="28969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 smtClean="0">
                <a:solidFill>
                  <a:srgbClr val="66B5C9"/>
                </a:solidFill>
              </a:rPr>
              <a:t>二 </a:t>
            </a:r>
            <a:r>
              <a:rPr lang="en-US" altLang="zh-CN" sz="2800" b="1" dirty="0" smtClean="0">
                <a:solidFill>
                  <a:srgbClr val="66B5C9"/>
                </a:solidFill>
              </a:rPr>
              <a:t> </a:t>
            </a:r>
            <a:r>
              <a:rPr lang="zh-CN" altLang="en-US" sz="2800" b="1" dirty="0" smtClean="0">
                <a:solidFill>
                  <a:srgbClr val="66B5C9"/>
                </a:solidFill>
              </a:rPr>
              <a:t>重点排版环节</a:t>
            </a:r>
            <a:endParaRPr lang="zh-CN" altLang="en-US" sz="2800" b="1" dirty="0">
              <a:solidFill>
                <a:srgbClr val="66B5C9"/>
              </a:solidFill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215448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2.2 </a:t>
            </a:r>
            <a:r>
              <a:rPr lang="zh-CN" altLang="en-US" dirty="0" smtClean="0"/>
              <a:t>多级列表：章节符号的格式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请在插入菜单</a:t>
            </a:r>
            <a:r>
              <a:rPr lang="en-US" altLang="zh-CN" smtClean="0"/>
              <a:t>—</a:t>
            </a:r>
            <a:r>
              <a:rPr lang="zh-CN" altLang="en-US" smtClean="0"/>
              <a:t>页眉和页脚中修改此文本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15</a:t>
            </a:fld>
            <a:endParaRPr lang="zh-CN" altLang="en-US"/>
          </a:p>
        </p:txBody>
      </p:sp>
      <p:sp>
        <p:nvSpPr>
          <p:cNvPr id="51" name="矩形 50">
            <a:extLst>
              <a:ext uri="{FF2B5EF4-FFF2-40B4-BE49-F238E27FC236}">
                <a16:creationId xmlns:a16="http://schemas.microsoft.com/office/drawing/2014/main" id="{69705F63-A5D8-458D-87C5-2880C62A687C}"/>
              </a:ext>
            </a:extLst>
          </p:cNvPr>
          <p:cNvSpPr/>
          <p:nvPr/>
        </p:nvSpPr>
        <p:spPr>
          <a:xfrm>
            <a:off x="8448675" y="1028700"/>
            <a:ext cx="2495550" cy="457817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ts val="2100"/>
              </a:lnSpc>
            </a:pPr>
            <a:endParaRPr lang="en-US" altLang="zh-CN" sz="1400" b="1" dirty="0" smtClean="0"/>
          </a:p>
          <a:p>
            <a:r>
              <a:rPr lang="zh-CN" altLang="en-US" sz="2400" b="1" dirty="0">
                <a:solidFill>
                  <a:srgbClr val="0000FF"/>
                </a:solidFill>
              </a:rPr>
              <a:t>多级列表格式</a:t>
            </a:r>
            <a:r>
              <a:rPr lang="zh-CN" altLang="en-US" sz="2400" b="1" dirty="0" smtClean="0">
                <a:solidFill>
                  <a:srgbClr val="0000FF"/>
                </a:solidFill>
              </a:rPr>
              <a:t>：</a:t>
            </a:r>
            <a:endParaRPr lang="en-US" altLang="zh-CN" sz="2400" b="1" dirty="0" smtClean="0">
              <a:solidFill>
                <a:srgbClr val="0000FF"/>
              </a:solidFill>
            </a:endParaRPr>
          </a:p>
          <a:p>
            <a:endParaRPr lang="en-US" altLang="zh-CN" sz="2400" b="1" dirty="0" smtClean="0">
              <a:solidFill>
                <a:srgbClr val="0000FF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u"/>
            </a:pPr>
            <a:r>
              <a:rPr lang="zh-CN" altLang="en-US" sz="1400" dirty="0" smtClean="0"/>
              <a:t>是</a:t>
            </a:r>
            <a:r>
              <a:rPr lang="zh-CN" altLang="en-US" sz="1400" dirty="0"/>
              <a:t>指论文各级标题在论文中呈现的形式，如章节的数字形式表达、位置关系</a:t>
            </a:r>
            <a:r>
              <a:rPr lang="zh-CN" altLang="en-US" sz="1400" dirty="0" smtClean="0"/>
              <a:t>等。</a:t>
            </a:r>
            <a:endParaRPr lang="en-US" altLang="zh-CN" sz="1400" dirty="0" smtClean="0"/>
          </a:p>
          <a:p>
            <a:pPr marL="285750" indent="-285750">
              <a:buFont typeface="Wingdings" panose="05000000000000000000" pitchFamily="2" charset="2"/>
              <a:buChar char="u"/>
            </a:pPr>
            <a:r>
              <a:rPr lang="zh-CN" altLang="en-US" sz="1400" dirty="0" smtClean="0"/>
              <a:t>也</a:t>
            </a:r>
            <a:r>
              <a:rPr lang="zh-CN" altLang="en-US" sz="1400" dirty="0"/>
              <a:t>是目录能否规范自动生成的关键，若各级列表格式正确，则可自动生成目录与正文内容能自动关联，而点击目录中的具体章节，可以直接跳转到正文中进行浏览和修改</a:t>
            </a:r>
            <a:r>
              <a:rPr lang="zh-CN" altLang="en-US" sz="1400" dirty="0" smtClean="0"/>
              <a:t>！</a:t>
            </a:r>
            <a:endParaRPr lang="en-US" altLang="zh-CN" sz="1400" dirty="0" smtClean="0"/>
          </a:p>
          <a:p>
            <a:pPr marL="285750" indent="-285750">
              <a:buFont typeface="Wingdings" panose="05000000000000000000" pitchFamily="2" charset="2"/>
              <a:buChar char="u"/>
            </a:pPr>
            <a:r>
              <a:rPr lang="zh-CN" altLang="en-US" sz="1400" dirty="0">
                <a:solidFill>
                  <a:srgbClr val="0000FF"/>
                </a:solidFill>
              </a:rPr>
              <a:t>一定要使用</a:t>
            </a:r>
            <a:r>
              <a:rPr lang="en-US" altLang="zh-CN" sz="1400" dirty="0">
                <a:solidFill>
                  <a:srgbClr val="0000FF"/>
                </a:solidFill>
              </a:rPr>
              <a:t>word</a:t>
            </a:r>
            <a:r>
              <a:rPr lang="zh-CN" altLang="en-US" sz="1400" dirty="0">
                <a:solidFill>
                  <a:srgbClr val="0000FF"/>
                </a:solidFill>
              </a:rPr>
              <a:t>内置标题样式</a:t>
            </a:r>
            <a:r>
              <a:rPr lang="en-US" altLang="zh-CN" sz="1400" dirty="0">
                <a:solidFill>
                  <a:srgbClr val="0000FF"/>
                </a:solidFill>
              </a:rPr>
              <a:t>,</a:t>
            </a:r>
            <a:r>
              <a:rPr lang="zh-CN" altLang="en-US" sz="1400" dirty="0">
                <a:solidFill>
                  <a:srgbClr val="0000FF"/>
                </a:solidFill>
              </a:rPr>
              <a:t>可修改内容，但不要更改名字（内置标题：“标题”两个字和序号</a:t>
            </a:r>
            <a:r>
              <a:rPr lang="zh-CN" altLang="en-US" sz="1400" dirty="0" smtClean="0">
                <a:solidFill>
                  <a:srgbClr val="0000FF"/>
                </a:solidFill>
              </a:rPr>
              <a:t>之间</a:t>
            </a:r>
            <a:r>
              <a:rPr lang="zh-CN" altLang="en-US" sz="1400" b="1" dirty="0" smtClean="0">
                <a:solidFill>
                  <a:srgbClr val="FF0000"/>
                </a:solidFill>
              </a:rPr>
              <a:t>空格</a:t>
            </a:r>
            <a:r>
              <a:rPr lang="zh-CN" altLang="en-US" sz="1400" dirty="0">
                <a:solidFill>
                  <a:srgbClr val="0000FF"/>
                </a:solidFill>
              </a:rPr>
              <a:t>）</a:t>
            </a:r>
            <a:r>
              <a:rPr lang="zh-CN" altLang="en-US" sz="1600" dirty="0"/>
              <a:t>    </a:t>
            </a:r>
            <a:r>
              <a:rPr lang="zh-CN" altLang="en-US" sz="1400" dirty="0" smtClean="0">
                <a:latin typeface="Times New Roman" panose="02020603050405020304" pitchFamily="18" charset="0"/>
                <a:ea typeface="仿宋_GB2312"/>
                <a:cs typeface="Times New Roman" panose="02020603050405020304" pitchFamily="18" charset="0"/>
              </a:rPr>
              <a:t>。</a:t>
            </a:r>
            <a:r>
              <a:rPr lang="en-US" altLang="zh-CN" sz="1400" dirty="0" smtClean="0">
                <a:latin typeface="Times New Roman" panose="02020603050405020304" pitchFamily="18" charset="0"/>
                <a:ea typeface="仿宋_GB2312"/>
                <a:cs typeface="Times New Roman" panose="02020603050405020304" pitchFamily="18" charset="0"/>
              </a:rPr>
              <a:t>   </a:t>
            </a:r>
            <a:endParaRPr lang="en-US" altLang="zh-CN" sz="1400" dirty="0">
              <a:latin typeface="Times New Roman" panose="02020603050405020304" pitchFamily="18" charset="0"/>
              <a:ea typeface="仿宋_GB2312"/>
              <a:cs typeface="Times New Roman" panose="02020603050405020304" pitchFamily="18" charset="0"/>
            </a:endParaRPr>
          </a:p>
        </p:txBody>
      </p:sp>
      <p:pic>
        <p:nvPicPr>
          <p:cNvPr id="54" name="图片 5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913" y="1017698"/>
            <a:ext cx="7429500" cy="584030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20032" y="1017698"/>
            <a:ext cx="5352381" cy="574285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20032" y="998650"/>
            <a:ext cx="5371429" cy="5761905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9159321" y="6240463"/>
            <a:ext cx="28969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 smtClean="0">
                <a:solidFill>
                  <a:srgbClr val="66B5C9"/>
                </a:solidFill>
              </a:rPr>
              <a:t>二 </a:t>
            </a:r>
            <a:r>
              <a:rPr lang="en-US" altLang="zh-CN" sz="2800" b="1" dirty="0" smtClean="0">
                <a:solidFill>
                  <a:srgbClr val="66B5C9"/>
                </a:solidFill>
              </a:rPr>
              <a:t> </a:t>
            </a:r>
            <a:r>
              <a:rPr lang="zh-CN" altLang="en-US" sz="2800" b="1" dirty="0" smtClean="0">
                <a:solidFill>
                  <a:srgbClr val="66B5C9"/>
                </a:solidFill>
              </a:rPr>
              <a:t>重点排版环节</a:t>
            </a:r>
            <a:endParaRPr lang="zh-CN" altLang="en-US" sz="2800" b="1" dirty="0">
              <a:solidFill>
                <a:srgbClr val="66B5C9"/>
              </a:solidFill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701017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742960" y="217191"/>
            <a:ext cx="10794617" cy="995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867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特别强调</a:t>
            </a:r>
            <a:r>
              <a:rPr lang="zh-CN" altLang="en-US" sz="4267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各级标题</a:t>
            </a:r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一定要用</a:t>
            </a:r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word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内置标题样式</a:t>
            </a:r>
          </a:p>
        </p:txBody>
      </p:sp>
      <p:cxnSp>
        <p:nvCxnSpPr>
          <p:cNvPr id="8" name="直接连接符 7"/>
          <p:cNvCxnSpPr/>
          <p:nvPr/>
        </p:nvCxnSpPr>
        <p:spPr>
          <a:xfrm flipV="1">
            <a:off x="837363" y="1192305"/>
            <a:ext cx="10144403" cy="35859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943117" y="1873624"/>
            <a:ext cx="9932895" cy="2882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dirty="0">
                <a:solidFill>
                  <a:srgbClr val="0000FF"/>
                </a:solidFill>
              </a:rPr>
              <a:t>备注：</a:t>
            </a:r>
            <a:endParaRPr lang="en-US" altLang="zh-CN" sz="4800" dirty="0">
              <a:solidFill>
                <a:srgbClr val="0000FF"/>
              </a:solidFill>
            </a:endParaRPr>
          </a:p>
          <a:p>
            <a:pPr marL="457189" indent="-457189">
              <a:buAutoNum type="arabicPeriod"/>
            </a:pPr>
            <a:r>
              <a:rPr lang="zh-CN" altLang="en-US" sz="2400" dirty="0"/>
              <a:t>构建样式时建议只在</a:t>
            </a:r>
            <a:r>
              <a:rPr lang="zh-CN" altLang="en-US" sz="2400" b="1" dirty="0">
                <a:solidFill>
                  <a:srgbClr val="FF0000"/>
                </a:solidFill>
              </a:rPr>
              <a:t>内置标题</a:t>
            </a:r>
            <a:r>
              <a:rPr lang="zh-CN" altLang="en-US" sz="2400" dirty="0"/>
              <a:t>样式的基础上修改，</a:t>
            </a:r>
            <a:r>
              <a:rPr lang="zh-CN" altLang="en-US" sz="3733" b="1" dirty="0">
                <a:solidFill>
                  <a:srgbClr val="0000FF"/>
                </a:solidFill>
              </a:rPr>
              <a:t>不要更改</a:t>
            </a:r>
            <a:r>
              <a:rPr lang="zh-CN" altLang="en-US" sz="2400" dirty="0"/>
              <a:t>标题样式名称</a:t>
            </a:r>
            <a:r>
              <a:rPr lang="zh-CN" altLang="en-US" sz="1333" b="1" dirty="0"/>
              <a:t>；</a:t>
            </a:r>
            <a:endParaRPr lang="en-US" altLang="zh-CN" sz="1333" b="1" dirty="0"/>
          </a:p>
          <a:p>
            <a:pPr marL="304792" indent="-304792">
              <a:buAutoNum type="arabicPeriod"/>
            </a:pPr>
            <a:r>
              <a:rPr lang="zh-CN" altLang="en-US" sz="2400" dirty="0"/>
              <a:t>  很多功能关联的多级标题是</a:t>
            </a:r>
            <a:r>
              <a:rPr lang="en-US" altLang="zh-CN" sz="2400" dirty="0"/>
              <a:t>word</a:t>
            </a:r>
            <a:r>
              <a:rPr lang="zh-CN" altLang="en-US" sz="2400" dirty="0"/>
              <a:t>本身内置的标题样式，若一定要修改样式的</a:t>
            </a:r>
            <a:r>
              <a:rPr lang="zh-CN" altLang="en-US" sz="2400" dirty="0" smtClean="0"/>
              <a:t>名称</a:t>
            </a:r>
            <a:r>
              <a:rPr lang="zh-CN" altLang="en-US" sz="2400" dirty="0"/>
              <a:t>，还需要把目标功能与其关联上（这样操作比较麻烦，浪费时间，</a:t>
            </a:r>
            <a:r>
              <a:rPr lang="zh-CN" altLang="en-US" sz="2400" b="1" dirty="0">
                <a:solidFill>
                  <a:srgbClr val="0000FF"/>
                </a:solidFill>
              </a:rPr>
              <a:t>不建议</a:t>
            </a:r>
            <a:r>
              <a:rPr lang="zh-CN" altLang="en-US" sz="2400" dirty="0"/>
              <a:t>）。</a:t>
            </a:r>
          </a:p>
        </p:txBody>
      </p:sp>
      <p:sp>
        <p:nvSpPr>
          <p:cNvPr id="5" name="矩形 4"/>
          <p:cNvSpPr/>
          <p:nvPr/>
        </p:nvSpPr>
        <p:spPr>
          <a:xfrm>
            <a:off x="9159321" y="6240463"/>
            <a:ext cx="28969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 smtClean="0">
                <a:solidFill>
                  <a:srgbClr val="66B5C9"/>
                </a:solidFill>
              </a:rPr>
              <a:t>二 </a:t>
            </a:r>
            <a:r>
              <a:rPr lang="en-US" altLang="zh-CN" sz="2800" b="1" dirty="0" smtClean="0">
                <a:solidFill>
                  <a:srgbClr val="66B5C9"/>
                </a:solidFill>
              </a:rPr>
              <a:t> </a:t>
            </a:r>
            <a:r>
              <a:rPr lang="zh-CN" altLang="en-US" sz="2800" b="1" dirty="0" smtClean="0">
                <a:solidFill>
                  <a:srgbClr val="66B5C9"/>
                </a:solidFill>
              </a:rPr>
              <a:t>重点排版环节</a:t>
            </a:r>
            <a:endParaRPr lang="zh-CN" altLang="en-US" sz="2800" b="1" dirty="0">
              <a:solidFill>
                <a:srgbClr val="66B5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9563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9400" y="405902"/>
            <a:ext cx="10850563" cy="1028699"/>
          </a:xfrm>
        </p:spPr>
        <p:txBody>
          <a:bodyPr/>
          <a:lstStyle/>
          <a:p>
            <a:r>
              <a:rPr lang="en-US" altLang="zh-CN" dirty="0" smtClean="0"/>
              <a:t>2.2 </a:t>
            </a:r>
            <a:r>
              <a:rPr lang="zh-CN" altLang="en-US" dirty="0" smtClean="0"/>
              <a:t>多级列表：章节符号的格式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请在插入菜单</a:t>
            </a:r>
            <a:r>
              <a:rPr lang="en-US" altLang="zh-CN" smtClean="0"/>
              <a:t>—</a:t>
            </a:r>
            <a:r>
              <a:rPr lang="zh-CN" altLang="en-US" smtClean="0"/>
              <a:t>页眉和页脚中修改此文本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17</a:t>
            </a:fld>
            <a:endParaRPr lang="zh-CN" altLang="en-US"/>
          </a:p>
        </p:txBody>
      </p:sp>
      <p:sp>
        <p:nvSpPr>
          <p:cNvPr id="51" name="矩形 50">
            <a:extLst>
              <a:ext uri="{FF2B5EF4-FFF2-40B4-BE49-F238E27FC236}">
                <a16:creationId xmlns:a16="http://schemas.microsoft.com/office/drawing/2014/main" id="{69705F63-A5D8-458D-87C5-2880C62A687C}"/>
              </a:ext>
            </a:extLst>
          </p:cNvPr>
          <p:cNvSpPr/>
          <p:nvPr/>
        </p:nvSpPr>
        <p:spPr>
          <a:xfrm>
            <a:off x="8448675" y="1028700"/>
            <a:ext cx="2495550" cy="457817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ts val="2100"/>
              </a:lnSpc>
            </a:pPr>
            <a:endParaRPr lang="en-US" altLang="zh-CN" sz="1400" b="1" dirty="0" smtClean="0"/>
          </a:p>
          <a:p>
            <a:r>
              <a:rPr lang="zh-CN" altLang="en-US" sz="2400" b="1" dirty="0">
                <a:solidFill>
                  <a:srgbClr val="0000FF"/>
                </a:solidFill>
              </a:rPr>
              <a:t>多级列表格式</a:t>
            </a:r>
            <a:r>
              <a:rPr lang="zh-CN" altLang="en-US" sz="2400" b="1" dirty="0" smtClean="0">
                <a:solidFill>
                  <a:srgbClr val="0000FF"/>
                </a:solidFill>
              </a:rPr>
              <a:t>：</a:t>
            </a:r>
            <a:endParaRPr lang="en-US" altLang="zh-CN" sz="2400" b="1" dirty="0" smtClean="0">
              <a:solidFill>
                <a:srgbClr val="0000FF"/>
              </a:solidFill>
            </a:endParaRPr>
          </a:p>
          <a:p>
            <a:endParaRPr lang="en-US" altLang="zh-CN" sz="2400" b="1" dirty="0" smtClean="0">
              <a:solidFill>
                <a:srgbClr val="0000FF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u"/>
            </a:pPr>
            <a:r>
              <a:rPr lang="zh-CN" altLang="en-US" sz="1400" dirty="0" smtClean="0"/>
              <a:t>是</a:t>
            </a:r>
            <a:r>
              <a:rPr lang="zh-CN" altLang="en-US" sz="1400" dirty="0"/>
              <a:t>指论文各级标题在论文中呈现的形式，如章节的数字形式表达、位置关系</a:t>
            </a:r>
            <a:r>
              <a:rPr lang="zh-CN" altLang="en-US" sz="1400" dirty="0" smtClean="0"/>
              <a:t>等。</a:t>
            </a:r>
            <a:endParaRPr lang="en-US" altLang="zh-CN" sz="1400" dirty="0" smtClean="0"/>
          </a:p>
          <a:p>
            <a:pPr marL="285750" indent="-285750">
              <a:buFont typeface="Wingdings" panose="05000000000000000000" pitchFamily="2" charset="2"/>
              <a:buChar char="u"/>
            </a:pPr>
            <a:r>
              <a:rPr lang="zh-CN" altLang="en-US" sz="1400" dirty="0" smtClean="0"/>
              <a:t>也</a:t>
            </a:r>
            <a:r>
              <a:rPr lang="zh-CN" altLang="en-US" sz="1400" dirty="0"/>
              <a:t>是目录能否规范自动生成的关键，若各级列表格式正确，则可自动生成目录与正文内容能自动关联，而点击目录中的具体章节，可以直接跳转到正文中进行浏览和修改</a:t>
            </a:r>
            <a:r>
              <a:rPr lang="zh-CN" altLang="en-US" sz="1400" dirty="0" smtClean="0"/>
              <a:t>！</a:t>
            </a:r>
            <a:endParaRPr lang="en-US" altLang="zh-CN" sz="1400" dirty="0" smtClean="0"/>
          </a:p>
          <a:p>
            <a:pPr marL="285750" indent="-285750">
              <a:buFont typeface="Wingdings" panose="05000000000000000000" pitchFamily="2" charset="2"/>
              <a:buChar char="u"/>
            </a:pPr>
            <a:r>
              <a:rPr lang="zh-CN" altLang="en-US" sz="1400" dirty="0">
                <a:solidFill>
                  <a:srgbClr val="0000FF"/>
                </a:solidFill>
              </a:rPr>
              <a:t>一定要使用</a:t>
            </a:r>
            <a:r>
              <a:rPr lang="en-US" altLang="zh-CN" sz="1400" dirty="0">
                <a:solidFill>
                  <a:srgbClr val="0000FF"/>
                </a:solidFill>
              </a:rPr>
              <a:t>word</a:t>
            </a:r>
            <a:r>
              <a:rPr lang="zh-CN" altLang="en-US" sz="1400" dirty="0">
                <a:solidFill>
                  <a:srgbClr val="0000FF"/>
                </a:solidFill>
              </a:rPr>
              <a:t>内置标题样式</a:t>
            </a:r>
            <a:r>
              <a:rPr lang="en-US" altLang="zh-CN" sz="1400" dirty="0">
                <a:solidFill>
                  <a:srgbClr val="0000FF"/>
                </a:solidFill>
              </a:rPr>
              <a:t>,</a:t>
            </a:r>
            <a:r>
              <a:rPr lang="zh-CN" altLang="en-US" sz="1400" dirty="0">
                <a:solidFill>
                  <a:srgbClr val="0000FF"/>
                </a:solidFill>
              </a:rPr>
              <a:t>可修改内容，但不要更改名字（内置标题：“标题”两个字和序号</a:t>
            </a:r>
            <a:r>
              <a:rPr lang="zh-CN" altLang="en-US" sz="1400" dirty="0" smtClean="0">
                <a:solidFill>
                  <a:srgbClr val="0000FF"/>
                </a:solidFill>
              </a:rPr>
              <a:t>之间</a:t>
            </a:r>
            <a:r>
              <a:rPr lang="zh-CN" altLang="en-US" sz="1400" b="1" dirty="0" smtClean="0">
                <a:solidFill>
                  <a:srgbClr val="FF0000"/>
                </a:solidFill>
              </a:rPr>
              <a:t>空格</a:t>
            </a:r>
            <a:r>
              <a:rPr lang="zh-CN" altLang="en-US" sz="1400" dirty="0">
                <a:solidFill>
                  <a:srgbClr val="0000FF"/>
                </a:solidFill>
              </a:rPr>
              <a:t>）</a:t>
            </a:r>
            <a:r>
              <a:rPr lang="zh-CN" altLang="en-US" sz="1600" dirty="0"/>
              <a:t>    </a:t>
            </a:r>
            <a:r>
              <a:rPr lang="zh-CN" altLang="en-US" sz="1400" dirty="0" smtClean="0">
                <a:latin typeface="Times New Roman" panose="02020603050405020304" pitchFamily="18" charset="0"/>
                <a:ea typeface="仿宋_GB2312"/>
                <a:cs typeface="Times New Roman" panose="02020603050405020304" pitchFamily="18" charset="0"/>
              </a:rPr>
              <a:t>。</a:t>
            </a:r>
            <a:r>
              <a:rPr lang="en-US" altLang="zh-CN" sz="1400" dirty="0" smtClean="0">
                <a:latin typeface="Times New Roman" panose="02020603050405020304" pitchFamily="18" charset="0"/>
                <a:ea typeface="仿宋_GB2312"/>
                <a:cs typeface="Times New Roman" panose="02020603050405020304" pitchFamily="18" charset="0"/>
              </a:rPr>
              <a:t>   </a:t>
            </a:r>
            <a:endParaRPr lang="en-US" altLang="zh-CN" sz="1400" dirty="0">
              <a:latin typeface="Times New Roman" panose="02020603050405020304" pitchFamily="18" charset="0"/>
              <a:ea typeface="仿宋_GB2312"/>
              <a:cs typeface="Times New Roman" panose="02020603050405020304" pitchFamily="18" charset="0"/>
            </a:endParaRPr>
          </a:p>
        </p:txBody>
      </p:sp>
      <p:pic>
        <p:nvPicPr>
          <p:cNvPr id="54" name="图片 5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913" y="1017698"/>
            <a:ext cx="7429500" cy="584030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20032" y="1017698"/>
            <a:ext cx="5352381" cy="574285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20032" y="998650"/>
            <a:ext cx="5371429" cy="576190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69694" y="1017697"/>
            <a:ext cx="5200000" cy="5723809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9159321" y="6240463"/>
            <a:ext cx="28969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 smtClean="0">
                <a:solidFill>
                  <a:srgbClr val="66B5C9"/>
                </a:solidFill>
              </a:rPr>
              <a:t>二 </a:t>
            </a:r>
            <a:r>
              <a:rPr lang="en-US" altLang="zh-CN" sz="2800" b="1" dirty="0" smtClean="0">
                <a:solidFill>
                  <a:srgbClr val="66B5C9"/>
                </a:solidFill>
              </a:rPr>
              <a:t> </a:t>
            </a:r>
            <a:r>
              <a:rPr lang="zh-CN" altLang="en-US" sz="2800" b="1" dirty="0" smtClean="0">
                <a:solidFill>
                  <a:srgbClr val="66B5C9"/>
                </a:solidFill>
              </a:rPr>
              <a:t>重点排版环节</a:t>
            </a:r>
            <a:endParaRPr lang="zh-CN" altLang="en-US" sz="2800" b="1" dirty="0">
              <a:solidFill>
                <a:srgbClr val="66B5C9"/>
              </a:solidFill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267477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742960" y="217191"/>
            <a:ext cx="10794617" cy="995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867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特别强调</a:t>
            </a:r>
            <a:r>
              <a:rPr lang="zh-CN" altLang="en-US" sz="4267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zh-CN" altLang="en-US" sz="3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与系统默认标题关联不容出错且快速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 flipV="1">
            <a:off x="837363" y="1192305"/>
            <a:ext cx="10144403" cy="35859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943117" y="1873624"/>
            <a:ext cx="993289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dirty="0">
                <a:solidFill>
                  <a:srgbClr val="0000FF"/>
                </a:solidFill>
              </a:rPr>
              <a:t>备注：</a:t>
            </a:r>
            <a:endParaRPr lang="en-US" altLang="zh-CN" sz="4800" dirty="0">
              <a:solidFill>
                <a:srgbClr val="0000FF"/>
              </a:solidFill>
            </a:endParaRPr>
          </a:p>
          <a:p>
            <a:pPr marL="457189" indent="-457189">
              <a:buAutoNum type="arabicPeriod"/>
            </a:pPr>
            <a:r>
              <a:rPr lang="zh-CN" altLang="en-US" sz="2400" dirty="0" smtClean="0"/>
              <a:t>多级列表关联时一定要与内置标题关联</a:t>
            </a:r>
            <a:r>
              <a:rPr lang="zh-CN" altLang="en-US" sz="1333" b="1" dirty="0" smtClean="0"/>
              <a:t>；</a:t>
            </a:r>
            <a:endParaRPr lang="en-US" altLang="zh-CN" sz="1333" b="1" dirty="0"/>
          </a:p>
          <a:p>
            <a:pPr marL="304792" indent="-304792">
              <a:buAutoNum type="arabicPeriod"/>
            </a:pPr>
            <a:r>
              <a:rPr lang="zh-CN" altLang="en-US" sz="2400" dirty="0"/>
              <a:t>  很多功能关联的多级标题是</a:t>
            </a:r>
            <a:r>
              <a:rPr lang="en-US" altLang="zh-CN" sz="2400" dirty="0"/>
              <a:t>word</a:t>
            </a:r>
            <a:r>
              <a:rPr lang="zh-CN" altLang="en-US" sz="2400" dirty="0"/>
              <a:t>本身内置的标题样式，若一定要修改样式</a:t>
            </a:r>
            <a:r>
              <a:rPr lang="zh-CN" altLang="en-US" sz="2400" dirty="0" smtClean="0"/>
              <a:t>的名称</a:t>
            </a:r>
            <a:r>
              <a:rPr lang="zh-CN" altLang="en-US" sz="2400" dirty="0"/>
              <a:t>，还需要把目标功能与其关联上（这样操作比较麻烦，浪费时间，</a:t>
            </a:r>
            <a:r>
              <a:rPr lang="zh-CN" altLang="en-US" sz="2400" b="1" dirty="0">
                <a:solidFill>
                  <a:srgbClr val="0000FF"/>
                </a:solidFill>
              </a:rPr>
              <a:t>不建议</a:t>
            </a:r>
            <a:r>
              <a:rPr lang="zh-CN" altLang="en-US" sz="2400" dirty="0"/>
              <a:t>）。</a:t>
            </a:r>
          </a:p>
        </p:txBody>
      </p:sp>
      <p:sp>
        <p:nvSpPr>
          <p:cNvPr id="5" name="矩形 4"/>
          <p:cNvSpPr/>
          <p:nvPr/>
        </p:nvSpPr>
        <p:spPr>
          <a:xfrm>
            <a:off x="9159321" y="6240463"/>
            <a:ext cx="28969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 smtClean="0">
                <a:solidFill>
                  <a:srgbClr val="66B5C9"/>
                </a:solidFill>
              </a:rPr>
              <a:t>二 </a:t>
            </a:r>
            <a:r>
              <a:rPr lang="en-US" altLang="zh-CN" sz="2800" b="1" dirty="0" smtClean="0">
                <a:solidFill>
                  <a:srgbClr val="66B5C9"/>
                </a:solidFill>
              </a:rPr>
              <a:t> </a:t>
            </a:r>
            <a:r>
              <a:rPr lang="zh-CN" altLang="en-US" sz="2800" b="1" dirty="0" smtClean="0">
                <a:solidFill>
                  <a:srgbClr val="66B5C9"/>
                </a:solidFill>
              </a:rPr>
              <a:t>重点排版环节</a:t>
            </a:r>
            <a:endParaRPr lang="zh-CN" altLang="en-US" sz="2800" b="1" dirty="0">
              <a:solidFill>
                <a:srgbClr val="66B5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1190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924" y="395113"/>
            <a:ext cx="10850563" cy="1028699"/>
          </a:xfrm>
        </p:spPr>
        <p:txBody>
          <a:bodyPr/>
          <a:lstStyle/>
          <a:p>
            <a:r>
              <a:rPr lang="en-US" altLang="zh-CN" dirty="0" smtClean="0"/>
              <a:t>2.3 </a:t>
            </a:r>
            <a:r>
              <a:rPr lang="zh-CN" altLang="en-US" dirty="0" smtClean="0"/>
              <a:t>正文格式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请在插入菜单</a:t>
            </a:r>
            <a:r>
              <a:rPr lang="en-US" altLang="zh-CN" smtClean="0"/>
              <a:t>—</a:t>
            </a:r>
            <a:r>
              <a:rPr lang="zh-CN" altLang="en-US" smtClean="0"/>
              <a:t>页眉和页脚中修改此文本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19</a:t>
            </a:fld>
            <a:endParaRPr lang="zh-CN" altLang="en-US"/>
          </a:p>
        </p:txBody>
      </p:sp>
      <p:sp>
        <p:nvSpPr>
          <p:cNvPr id="51" name="矩形 50">
            <a:extLst>
              <a:ext uri="{FF2B5EF4-FFF2-40B4-BE49-F238E27FC236}">
                <a16:creationId xmlns:a16="http://schemas.microsoft.com/office/drawing/2014/main" id="{69705F63-A5D8-458D-87C5-2880C62A687C}"/>
              </a:ext>
            </a:extLst>
          </p:cNvPr>
          <p:cNvSpPr/>
          <p:nvPr/>
        </p:nvSpPr>
        <p:spPr>
          <a:xfrm>
            <a:off x="8469197" y="828642"/>
            <a:ext cx="3051290" cy="5409173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ts val="2100"/>
              </a:lnSpc>
            </a:pPr>
            <a:endParaRPr lang="en-US" altLang="zh-CN" sz="1400" b="1" dirty="0" smtClean="0"/>
          </a:p>
          <a:p>
            <a:r>
              <a:rPr lang="zh-CN" altLang="en-US" sz="2400" b="1" dirty="0" smtClean="0">
                <a:solidFill>
                  <a:srgbClr val="0000FF"/>
                </a:solidFill>
              </a:rPr>
              <a:t>华农要求：</a:t>
            </a:r>
            <a:endParaRPr lang="en-US" altLang="zh-CN" sz="2400" b="1" dirty="0" smtClean="0">
              <a:solidFill>
                <a:srgbClr val="0000FF"/>
              </a:solidFill>
            </a:endParaRPr>
          </a:p>
          <a:p>
            <a:endParaRPr lang="en-US" altLang="zh-CN" sz="2400" b="1" dirty="0" smtClean="0">
              <a:solidFill>
                <a:srgbClr val="0000FF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000" b="1" dirty="0"/>
              <a:t>正文</a:t>
            </a:r>
            <a:r>
              <a:rPr lang="zh-CN" altLang="en-US" sz="2000" b="1" dirty="0" smtClean="0">
                <a:solidFill>
                  <a:srgbClr val="FF0000"/>
                </a:solidFill>
              </a:rPr>
              <a:t>字体、字号</a:t>
            </a:r>
            <a:r>
              <a:rPr lang="zh-CN" altLang="en-US" sz="2000" b="1" dirty="0" smtClean="0"/>
              <a:t>：</a:t>
            </a:r>
            <a:endParaRPr lang="en-US" altLang="zh-CN" sz="2000" b="1" dirty="0"/>
          </a:p>
          <a:p>
            <a:r>
              <a:rPr lang="zh-CN" altLang="en-US" sz="2000" dirty="0">
                <a:latin typeface="Times New Roman" panose="02020603050405020304" pitchFamily="18" charset="0"/>
                <a:ea typeface="仿宋_GB2312"/>
                <a:cs typeface="Times New Roman" panose="02020603050405020304" pitchFamily="18" charset="0"/>
              </a:rPr>
              <a:t>    正文除标题外的其他</a:t>
            </a:r>
            <a:r>
              <a:rPr lang="zh-CN" altLang="en-US" sz="2000" dirty="0" smtClean="0">
                <a:latin typeface="Times New Roman" panose="02020603050405020304" pitchFamily="18" charset="0"/>
                <a:ea typeface="仿宋_GB2312"/>
                <a:cs typeface="Times New Roman" panose="02020603050405020304" pitchFamily="18" charset="0"/>
              </a:rPr>
              <a:t>部分中文小</a:t>
            </a:r>
            <a:r>
              <a:rPr lang="zh-CN" altLang="en-US" sz="2000" dirty="0">
                <a:latin typeface="Times New Roman" panose="02020603050405020304" pitchFamily="18" charset="0"/>
                <a:ea typeface="仿宋_GB2312"/>
                <a:cs typeface="Times New Roman" panose="02020603050405020304" pitchFamily="18" charset="0"/>
              </a:rPr>
              <a:t>四号</a:t>
            </a:r>
            <a:r>
              <a:rPr lang="zh-CN" altLang="en-US" sz="2000" dirty="0" smtClean="0">
                <a:latin typeface="Times New Roman" panose="02020603050405020304" pitchFamily="18" charset="0"/>
                <a:ea typeface="仿宋_GB2312"/>
                <a:cs typeface="Times New Roman" panose="02020603050405020304" pitchFamily="18" charset="0"/>
              </a:rPr>
              <a:t>宋体，西文小四</a:t>
            </a:r>
            <a:r>
              <a:rPr lang="en-US" altLang="zh-CN" sz="2000" dirty="0">
                <a:latin typeface="Times New Roman" panose="02020603050405020304" pitchFamily="18" charset="0"/>
                <a:ea typeface="仿宋_GB2312"/>
                <a:cs typeface="Times New Roman" panose="02020603050405020304" pitchFamily="18" charset="0"/>
              </a:rPr>
              <a:t>Times New </a:t>
            </a:r>
            <a:r>
              <a:rPr lang="en-US" altLang="zh-CN" sz="2000" dirty="0" smtClean="0">
                <a:latin typeface="Times New Roman" panose="02020603050405020304" pitchFamily="18" charset="0"/>
                <a:ea typeface="仿宋_GB2312"/>
                <a:cs typeface="Times New Roman" panose="02020603050405020304" pitchFamily="18" charset="0"/>
              </a:rPr>
              <a:t>Roman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000" b="1" dirty="0" smtClean="0"/>
              <a:t>行距</a:t>
            </a:r>
            <a:r>
              <a:rPr lang="zh-CN" altLang="en-US" sz="2000" b="1" dirty="0"/>
              <a:t>及其他：</a:t>
            </a:r>
            <a:endParaRPr lang="en-US" altLang="zh-CN" sz="2000" b="1" dirty="0"/>
          </a:p>
          <a:p>
            <a:r>
              <a:rPr lang="zh-CN" altLang="en-US" sz="2000" b="1" dirty="0">
                <a:latin typeface="Times New Roman" panose="02020603050405020304" pitchFamily="18" charset="0"/>
                <a:ea typeface="仿宋_GB2312"/>
                <a:cs typeface="Times New Roman" panose="02020603050405020304" pitchFamily="18" charset="0"/>
              </a:rPr>
              <a:t>    </a:t>
            </a:r>
            <a:r>
              <a:rPr lang="zh-CN" altLang="en-US" sz="2000" dirty="0">
                <a:latin typeface="Times New Roman" panose="02020603050405020304" pitchFamily="18" charset="0"/>
                <a:ea typeface="仿宋_GB2312"/>
                <a:cs typeface="Times New Roman" panose="02020603050405020304" pitchFamily="18" charset="0"/>
              </a:rPr>
              <a:t>参见页面设置：</a:t>
            </a:r>
            <a:r>
              <a:rPr lang="en-US" altLang="zh-CN" sz="2000" dirty="0">
                <a:latin typeface="Times New Roman" panose="02020603050405020304" pitchFamily="18" charset="0"/>
                <a:ea typeface="仿宋_GB2312"/>
                <a:cs typeface="Times New Roman" panose="02020603050405020304" pitchFamily="18" charset="0"/>
              </a:rPr>
              <a:t>1.5</a:t>
            </a:r>
            <a:r>
              <a:rPr lang="zh-CN" altLang="en-US" sz="2000" dirty="0">
                <a:latin typeface="Times New Roman" panose="02020603050405020304" pitchFamily="18" charset="0"/>
                <a:ea typeface="仿宋_GB2312"/>
                <a:cs typeface="Times New Roman" panose="02020603050405020304" pitchFamily="18" charset="0"/>
              </a:rPr>
              <a:t>倍行距。</a:t>
            </a:r>
            <a:endParaRPr lang="en-US" altLang="zh-CN" sz="2000" dirty="0">
              <a:latin typeface="Times New Roman" panose="02020603050405020304" pitchFamily="18" charset="0"/>
              <a:ea typeface="仿宋_GB2312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000" b="1" dirty="0" smtClean="0"/>
              <a:t>注释：</a:t>
            </a:r>
            <a:endParaRPr lang="en-US" altLang="zh-CN" sz="2000" b="1" dirty="0"/>
          </a:p>
          <a:p>
            <a:r>
              <a:rPr lang="en-US" altLang="zh-CN" sz="2000" b="1" dirty="0">
                <a:latin typeface="Times New Roman" panose="02020603050405020304" pitchFamily="18" charset="0"/>
                <a:ea typeface="仿宋_GB2312"/>
                <a:cs typeface="Times New Roman" panose="02020603050405020304" pitchFamily="18" charset="0"/>
              </a:rPr>
              <a:t>    </a:t>
            </a:r>
            <a:r>
              <a:rPr lang="zh-CN" altLang="zh-CN" sz="2000" dirty="0">
                <a:latin typeface="Times New Roman" panose="02020603050405020304" pitchFamily="18" charset="0"/>
                <a:ea typeface="仿宋_GB2312"/>
                <a:cs typeface="Times New Roman" panose="02020603050405020304" pitchFamily="18" charset="0"/>
              </a:rPr>
              <a:t>正文中的注释用五号楷体</a:t>
            </a:r>
            <a:r>
              <a:rPr lang="zh-CN" altLang="en-US" sz="2000" dirty="0" smtClean="0">
                <a:latin typeface="Times New Roman" panose="02020603050405020304" pitchFamily="18" charset="0"/>
                <a:ea typeface="仿宋_GB2312"/>
                <a:cs typeface="Times New Roman" panose="02020603050405020304" pitchFamily="18" charset="0"/>
              </a:rPr>
              <a:t>。</a:t>
            </a:r>
            <a:r>
              <a:rPr lang="en-US" altLang="zh-CN" sz="2000" dirty="0" smtClean="0">
                <a:latin typeface="Times New Roman" panose="02020603050405020304" pitchFamily="18" charset="0"/>
                <a:ea typeface="仿宋_GB2312"/>
                <a:cs typeface="Times New Roman" panose="02020603050405020304" pitchFamily="18" charset="0"/>
              </a:rPr>
              <a:t>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000" dirty="0" smtClean="0">
                <a:latin typeface="Times New Roman" panose="02020603050405020304" pitchFamily="18" charset="0"/>
                <a:ea typeface="仿宋_GB2312"/>
                <a:cs typeface="Times New Roman" panose="02020603050405020304" pitchFamily="18" charset="0"/>
              </a:rPr>
              <a:t>其他：</a:t>
            </a:r>
            <a:endParaRPr lang="en-US" altLang="zh-CN" sz="2000" dirty="0" smtClean="0">
              <a:latin typeface="Times New Roman" panose="02020603050405020304" pitchFamily="18" charset="0"/>
              <a:ea typeface="仿宋_GB2312"/>
              <a:cs typeface="Times New Roman" panose="02020603050405020304" pitchFamily="18" charset="0"/>
            </a:endParaRPr>
          </a:p>
          <a:p>
            <a:r>
              <a:rPr lang="en-US" altLang="zh-CN" sz="2000" dirty="0">
                <a:latin typeface="Times New Roman" panose="02020603050405020304" pitchFamily="18" charset="0"/>
                <a:ea typeface="仿宋_GB2312"/>
                <a:cs typeface="Times New Roman" panose="02020603050405020304" pitchFamily="18" charset="0"/>
              </a:rPr>
              <a:t> </a:t>
            </a:r>
            <a:r>
              <a:rPr lang="en-US" altLang="zh-CN" sz="2000" dirty="0" smtClean="0">
                <a:latin typeface="Times New Roman" panose="02020603050405020304" pitchFamily="18" charset="0"/>
                <a:ea typeface="仿宋_GB2312"/>
                <a:cs typeface="Times New Roman" panose="02020603050405020304" pitchFamily="18" charset="0"/>
              </a:rPr>
              <a:t>    </a:t>
            </a:r>
            <a:r>
              <a:rPr lang="zh-CN" altLang="en-US" sz="2000" dirty="0" smtClean="0">
                <a:latin typeface="Times New Roman" panose="02020603050405020304" pitchFamily="18" charset="0"/>
                <a:ea typeface="仿宋_GB2312"/>
                <a:cs typeface="Times New Roman" panose="02020603050405020304" pitchFamily="18" charset="0"/>
              </a:rPr>
              <a:t>有特殊要求的按特殊的遵循特殊要求，无特殊要求遵照统一规定来。</a:t>
            </a:r>
            <a:endParaRPr lang="en-US" altLang="zh-CN" sz="2000" dirty="0">
              <a:latin typeface="Times New Roman" panose="02020603050405020304" pitchFamily="18" charset="0"/>
              <a:ea typeface="仿宋_GB2312"/>
              <a:cs typeface="Times New Roman" panose="02020603050405020304" pitchFamily="18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085" y="909462"/>
            <a:ext cx="7541443" cy="5949081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9159321" y="6240463"/>
            <a:ext cx="28969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 smtClean="0">
                <a:solidFill>
                  <a:srgbClr val="66B5C9"/>
                </a:solidFill>
              </a:rPr>
              <a:t>二 </a:t>
            </a:r>
            <a:r>
              <a:rPr lang="en-US" altLang="zh-CN" sz="2800" b="1" dirty="0" smtClean="0">
                <a:solidFill>
                  <a:srgbClr val="66B5C9"/>
                </a:solidFill>
              </a:rPr>
              <a:t> </a:t>
            </a:r>
            <a:r>
              <a:rPr lang="zh-CN" altLang="en-US" sz="2800" b="1" dirty="0" smtClean="0">
                <a:solidFill>
                  <a:srgbClr val="66B5C9"/>
                </a:solidFill>
              </a:rPr>
              <a:t>重点排版环节</a:t>
            </a:r>
            <a:endParaRPr lang="zh-CN" altLang="en-US" sz="2800" b="1" dirty="0">
              <a:solidFill>
                <a:srgbClr val="66B5C9"/>
              </a:solidFill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4036147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277556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/>
        </p:nvGrpSpPr>
        <p:grpSpPr>
          <a:xfrm>
            <a:off x="1166159" y="1979477"/>
            <a:ext cx="9277724" cy="3491775"/>
            <a:chOff x="1166159" y="1979477"/>
            <a:chExt cx="9277724" cy="3491775"/>
          </a:xfrm>
        </p:grpSpPr>
        <p:sp>
          <p:nvSpPr>
            <p:cNvPr id="6" name="í$ḻîďé">
              <a:extLst>
                <a:ext uri="{FF2B5EF4-FFF2-40B4-BE49-F238E27FC236}">
                  <a16:creationId xmlns:a16="http://schemas.microsoft.com/office/drawing/2014/main" id="{7A67D2C6-CF26-41BA-B985-54E6F7E68CC1}"/>
                </a:ext>
              </a:extLst>
            </p:cNvPr>
            <p:cNvSpPr/>
            <p:nvPr/>
          </p:nvSpPr>
          <p:spPr bwMode="auto">
            <a:xfrm rot="16200000">
              <a:off x="3144431" y="3314021"/>
              <a:ext cx="3318146" cy="649058"/>
            </a:xfrm>
            <a:prstGeom prst="trapezoid">
              <a:avLst>
                <a:gd name="adj" fmla="val 101311"/>
              </a:avLst>
            </a:prstGeom>
            <a:gradFill>
              <a:gsLst>
                <a:gs pos="0">
                  <a:schemeClr val="tx2">
                    <a:lumMod val="31000"/>
                    <a:lumOff val="69000"/>
                  </a:schemeClr>
                </a:gs>
                <a:gs pos="100000">
                  <a:schemeClr val="tx2">
                    <a:alpha val="0"/>
                    <a:lumMod val="19000"/>
                    <a:lumOff val="81000"/>
                  </a:schemeClr>
                </a:gs>
              </a:gsLst>
              <a:lin ang="5400000" scaled="1"/>
            </a:gradFill>
            <a:ln w="19050">
              <a:noFill/>
              <a:round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7" name="îşḷiďé">
              <a:extLst>
                <a:ext uri="{FF2B5EF4-FFF2-40B4-BE49-F238E27FC236}">
                  <a16:creationId xmlns:a16="http://schemas.microsoft.com/office/drawing/2014/main" id="{66C8F78B-23B3-4A14-9619-B9B25469DC41}"/>
                </a:ext>
              </a:extLst>
            </p:cNvPr>
            <p:cNvSpPr/>
            <p:nvPr/>
          </p:nvSpPr>
          <p:spPr bwMode="auto">
            <a:xfrm>
              <a:off x="2403721" y="2388786"/>
              <a:ext cx="903494" cy="3082466"/>
            </a:xfrm>
            <a:custGeom>
              <a:avLst/>
              <a:gdLst>
                <a:gd name="T0" fmla="*/ 1764 w 4053"/>
                <a:gd name="T1" fmla="*/ 0 h 16197"/>
                <a:gd name="T2" fmla="*/ 2323 w 4053"/>
                <a:gd name="T3" fmla="*/ 0 h 16197"/>
                <a:gd name="T4" fmla="*/ 2323 w 4053"/>
                <a:gd name="T5" fmla="*/ 892 h 16197"/>
                <a:gd name="T6" fmla="*/ 1764 w 4053"/>
                <a:gd name="T7" fmla="*/ 892 h 16197"/>
                <a:gd name="T8" fmla="*/ 1764 w 4053"/>
                <a:gd name="T9" fmla="*/ 0 h 16197"/>
                <a:gd name="T10" fmla="*/ 1831 w 4053"/>
                <a:gd name="T11" fmla="*/ 11317 h 16197"/>
                <a:gd name="T12" fmla="*/ 2256 w 4053"/>
                <a:gd name="T13" fmla="*/ 11317 h 16197"/>
                <a:gd name="T14" fmla="*/ 2256 w 4053"/>
                <a:gd name="T15" fmla="*/ 13709 h 16197"/>
                <a:gd name="T16" fmla="*/ 4053 w 4053"/>
                <a:gd name="T17" fmla="*/ 15988 h 16197"/>
                <a:gd name="T18" fmla="*/ 3787 w 4053"/>
                <a:gd name="T19" fmla="*/ 16197 h 16197"/>
                <a:gd name="T20" fmla="*/ 2256 w 4053"/>
                <a:gd name="T21" fmla="*/ 14256 h 16197"/>
                <a:gd name="T22" fmla="*/ 2256 w 4053"/>
                <a:gd name="T23" fmla="*/ 16151 h 16197"/>
                <a:gd name="T24" fmla="*/ 1831 w 4053"/>
                <a:gd name="T25" fmla="*/ 16151 h 16197"/>
                <a:gd name="T26" fmla="*/ 1831 w 4053"/>
                <a:gd name="T27" fmla="*/ 14215 h 16197"/>
                <a:gd name="T28" fmla="*/ 266 w 4053"/>
                <a:gd name="T29" fmla="*/ 16197 h 16197"/>
                <a:gd name="T30" fmla="*/ 0 w 4053"/>
                <a:gd name="T31" fmla="*/ 15988 h 16197"/>
                <a:gd name="T32" fmla="*/ 1831 w 4053"/>
                <a:gd name="T33" fmla="*/ 13668 h 16197"/>
                <a:gd name="T34" fmla="*/ 1831 w 4053"/>
                <a:gd name="T35" fmla="*/ 11317 h 16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053" h="16197">
                  <a:moveTo>
                    <a:pt x="1764" y="0"/>
                  </a:moveTo>
                  <a:lnTo>
                    <a:pt x="2323" y="0"/>
                  </a:lnTo>
                  <a:lnTo>
                    <a:pt x="2323" y="892"/>
                  </a:lnTo>
                  <a:lnTo>
                    <a:pt x="1764" y="892"/>
                  </a:lnTo>
                  <a:lnTo>
                    <a:pt x="1764" y="0"/>
                  </a:lnTo>
                  <a:close/>
                  <a:moveTo>
                    <a:pt x="1831" y="11317"/>
                  </a:moveTo>
                  <a:lnTo>
                    <a:pt x="2256" y="11317"/>
                  </a:lnTo>
                  <a:lnTo>
                    <a:pt x="2256" y="13709"/>
                  </a:lnTo>
                  <a:lnTo>
                    <a:pt x="4053" y="15988"/>
                  </a:lnTo>
                  <a:lnTo>
                    <a:pt x="3787" y="16197"/>
                  </a:lnTo>
                  <a:lnTo>
                    <a:pt x="2256" y="14256"/>
                  </a:lnTo>
                  <a:lnTo>
                    <a:pt x="2256" y="16151"/>
                  </a:lnTo>
                  <a:lnTo>
                    <a:pt x="1831" y="16151"/>
                  </a:lnTo>
                  <a:lnTo>
                    <a:pt x="1831" y="14215"/>
                  </a:lnTo>
                  <a:lnTo>
                    <a:pt x="266" y="16197"/>
                  </a:lnTo>
                  <a:lnTo>
                    <a:pt x="0" y="15988"/>
                  </a:lnTo>
                  <a:lnTo>
                    <a:pt x="1831" y="13668"/>
                  </a:lnTo>
                  <a:lnTo>
                    <a:pt x="1831" y="11317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  <a:extLst/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8" name="íśḻïde">
              <a:extLst>
                <a:ext uri="{FF2B5EF4-FFF2-40B4-BE49-F238E27FC236}">
                  <a16:creationId xmlns:a16="http://schemas.microsoft.com/office/drawing/2014/main" id="{3BBEDF52-D484-4AF4-9FF3-E3C7750522E0}"/>
                </a:ext>
              </a:extLst>
            </p:cNvPr>
            <p:cNvSpPr/>
            <p:nvPr/>
          </p:nvSpPr>
          <p:spPr bwMode="auto">
            <a:xfrm>
              <a:off x="1166159" y="2475721"/>
              <a:ext cx="3378619" cy="2325660"/>
            </a:xfrm>
            <a:custGeom>
              <a:avLst/>
              <a:gdLst>
                <a:gd name="T0" fmla="*/ 233 w 15146"/>
                <a:gd name="T1" fmla="*/ 466 h 10425"/>
                <a:gd name="T2" fmla="*/ 186 w 15146"/>
                <a:gd name="T3" fmla="*/ 460 h 10425"/>
                <a:gd name="T4" fmla="*/ 142 w 15146"/>
                <a:gd name="T5" fmla="*/ 447 h 10425"/>
                <a:gd name="T6" fmla="*/ 68 w 15146"/>
                <a:gd name="T7" fmla="*/ 397 h 10425"/>
                <a:gd name="T8" fmla="*/ 19 w 15146"/>
                <a:gd name="T9" fmla="*/ 323 h 10425"/>
                <a:gd name="T10" fmla="*/ 5 w 15146"/>
                <a:gd name="T11" fmla="*/ 279 h 10425"/>
                <a:gd name="T12" fmla="*/ 0 w 15146"/>
                <a:gd name="T13" fmla="*/ 233 h 10425"/>
                <a:gd name="T14" fmla="*/ 3 w 15146"/>
                <a:gd name="T15" fmla="*/ 197 h 10425"/>
                <a:gd name="T16" fmla="*/ 15 w 15146"/>
                <a:gd name="T17" fmla="*/ 154 h 10425"/>
                <a:gd name="T18" fmla="*/ 54 w 15146"/>
                <a:gd name="T19" fmla="*/ 85 h 10425"/>
                <a:gd name="T20" fmla="*/ 123 w 15146"/>
                <a:gd name="T21" fmla="*/ 28 h 10425"/>
                <a:gd name="T22" fmla="*/ 175 w 15146"/>
                <a:gd name="T23" fmla="*/ 8 h 10425"/>
                <a:gd name="T24" fmla="*/ 221 w 15146"/>
                <a:gd name="T25" fmla="*/ 1 h 10425"/>
                <a:gd name="T26" fmla="*/ 14938 w 15146"/>
                <a:gd name="T27" fmla="*/ 2 h 10425"/>
                <a:gd name="T28" fmla="*/ 14983 w 15146"/>
                <a:gd name="T29" fmla="*/ 11 h 10425"/>
                <a:gd name="T30" fmla="*/ 15044 w 15146"/>
                <a:gd name="T31" fmla="*/ 40 h 10425"/>
                <a:gd name="T32" fmla="*/ 15106 w 15146"/>
                <a:gd name="T33" fmla="*/ 104 h 10425"/>
                <a:gd name="T34" fmla="*/ 15135 w 15146"/>
                <a:gd name="T35" fmla="*/ 164 h 10425"/>
                <a:gd name="T36" fmla="*/ 15145 w 15146"/>
                <a:gd name="T37" fmla="*/ 209 h 10425"/>
                <a:gd name="T38" fmla="*/ 15146 w 15146"/>
                <a:gd name="T39" fmla="*/ 245 h 10425"/>
                <a:gd name="T40" fmla="*/ 15138 w 15146"/>
                <a:gd name="T41" fmla="*/ 291 h 10425"/>
                <a:gd name="T42" fmla="*/ 15118 w 15146"/>
                <a:gd name="T43" fmla="*/ 343 h 10425"/>
                <a:gd name="T44" fmla="*/ 15061 w 15146"/>
                <a:gd name="T45" fmla="*/ 412 h 10425"/>
                <a:gd name="T46" fmla="*/ 14993 w 15146"/>
                <a:gd name="T47" fmla="*/ 451 h 10425"/>
                <a:gd name="T48" fmla="*/ 14949 w 15146"/>
                <a:gd name="T49" fmla="*/ 462 h 10425"/>
                <a:gd name="T50" fmla="*/ 14729 w 15146"/>
                <a:gd name="T51" fmla="*/ 466 h 10425"/>
                <a:gd name="T52" fmla="*/ 14938 w 15146"/>
                <a:gd name="T53" fmla="*/ 9960 h 10425"/>
                <a:gd name="T54" fmla="*/ 14983 w 15146"/>
                <a:gd name="T55" fmla="*/ 9970 h 10425"/>
                <a:gd name="T56" fmla="*/ 15044 w 15146"/>
                <a:gd name="T57" fmla="*/ 9999 h 10425"/>
                <a:gd name="T58" fmla="*/ 15106 w 15146"/>
                <a:gd name="T59" fmla="*/ 10062 h 10425"/>
                <a:gd name="T60" fmla="*/ 15135 w 15146"/>
                <a:gd name="T61" fmla="*/ 10123 h 10425"/>
                <a:gd name="T62" fmla="*/ 15145 w 15146"/>
                <a:gd name="T63" fmla="*/ 10168 h 10425"/>
                <a:gd name="T64" fmla="*/ 15146 w 15146"/>
                <a:gd name="T65" fmla="*/ 10203 h 10425"/>
                <a:gd name="T66" fmla="*/ 15138 w 15146"/>
                <a:gd name="T67" fmla="*/ 10249 h 10425"/>
                <a:gd name="T68" fmla="*/ 15118 w 15146"/>
                <a:gd name="T69" fmla="*/ 10303 h 10425"/>
                <a:gd name="T70" fmla="*/ 15061 w 15146"/>
                <a:gd name="T71" fmla="*/ 10371 h 10425"/>
                <a:gd name="T72" fmla="*/ 14993 w 15146"/>
                <a:gd name="T73" fmla="*/ 10410 h 10425"/>
                <a:gd name="T74" fmla="*/ 14949 w 15146"/>
                <a:gd name="T75" fmla="*/ 10421 h 10425"/>
                <a:gd name="T76" fmla="*/ 233 w 15146"/>
                <a:gd name="T77" fmla="*/ 10425 h 10425"/>
                <a:gd name="T78" fmla="*/ 186 w 15146"/>
                <a:gd name="T79" fmla="*/ 10419 h 10425"/>
                <a:gd name="T80" fmla="*/ 142 w 15146"/>
                <a:gd name="T81" fmla="*/ 10406 h 10425"/>
                <a:gd name="T82" fmla="*/ 68 w 15146"/>
                <a:gd name="T83" fmla="*/ 10356 h 10425"/>
                <a:gd name="T84" fmla="*/ 19 w 15146"/>
                <a:gd name="T85" fmla="*/ 10282 h 10425"/>
                <a:gd name="T86" fmla="*/ 5 w 15146"/>
                <a:gd name="T87" fmla="*/ 10238 h 10425"/>
                <a:gd name="T88" fmla="*/ 0 w 15146"/>
                <a:gd name="T89" fmla="*/ 10191 h 10425"/>
                <a:gd name="T90" fmla="*/ 3 w 15146"/>
                <a:gd name="T91" fmla="*/ 10156 h 10425"/>
                <a:gd name="T92" fmla="*/ 15 w 15146"/>
                <a:gd name="T93" fmla="*/ 10112 h 10425"/>
                <a:gd name="T94" fmla="*/ 54 w 15146"/>
                <a:gd name="T95" fmla="*/ 10044 h 10425"/>
                <a:gd name="T96" fmla="*/ 123 w 15146"/>
                <a:gd name="T97" fmla="*/ 9987 h 10425"/>
                <a:gd name="T98" fmla="*/ 175 w 15146"/>
                <a:gd name="T99" fmla="*/ 9967 h 10425"/>
                <a:gd name="T100" fmla="*/ 221 w 15146"/>
                <a:gd name="T101" fmla="*/ 9959 h 10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146" h="10425">
                  <a:moveTo>
                    <a:pt x="233" y="9959"/>
                  </a:moveTo>
                  <a:lnTo>
                    <a:pt x="418" y="9959"/>
                  </a:lnTo>
                  <a:lnTo>
                    <a:pt x="418" y="466"/>
                  </a:lnTo>
                  <a:lnTo>
                    <a:pt x="233" y="466"/>
                  </a:lnTo>
                  <a:lnTo>
                    <a:pt x="221" y="466"/>
                  </a:lnTo>
                  <a:lnTo>
                    <a:pt x="209" y="465"/>
                  </a:lnTo>
                  <a:lnTo>
                    <a:pt x="198" y="462"/>
                  </a:lnTo>
                  <a:lnTo>
                    <a:pt x="186" y="460"/>
                  </a:lnTo>
                  <a:lnTo>
                    <a:pt x="175" y="458"/>
                  </a:lnTo>
                  <a:lnTo>
                    <a:pt x="164" y="455"/>
                  </a:lnTo>
                  <a:lnTo>
                    <a:pt x="153" y="451"/>
                  </a:lnTo>
                  <a:lnTo>
                    <a:pt x="142" y="447"/>
                  </a:lnTo>
                  <a:lnTo>
                    <a:pt x="123" y="437"/>
                  </a:lnTo>
                  <a:lnTo>
                    <a:pt x="103" y="425"/>
                  </a:lnTo>
                  <a:lnTo>
                    <a:pt x="85" y="412"/>
                  </a:lnTo>
                  <a:lnTo>
                    <a:pt x="68" y="397"/>
                  </a:lnTo>
                  <a:lnTo>
                    <a:pt x="54" y="381"/>
                  </a:lnTo>
                  <a:lnTo>
                    <a:pt x="40" y="363"/>
                  </a:lnTo>
                  <a:lnTo>
                    <a:pt x="29" y="343"/>
                  </a:lnTo>
                  <a:lnTo>
                    <a:pt x="19" y="323"/>
                  </a:lnTo>
                  <a:lnTo>
                    <a:pt x="15" y="313"/>
                  </a:lnTo>
                  <a:lnTo>
                    <a:pt x="10" y="302"/>
                  </a:lnTo>
                  <a:lnTo>
                    <a:pt x="8" y="291"/>
                  </a:lnTo>
                  <a:lnTo>
                    <a:pt x="5" y="279"/>
                  </a:lnTo>
                  <a:lnTo>
                    <a:pt x="3" y="268"/>
                  </a:lnTo>
                  <a:lnTo>
                    <a:pt x="2" y="256"/>
                  </a:lnTo>
                  <a:lnTo>
                    <a:pt x="0" y="245"/>
                  </a:lnTo>
                  <a:lnTo>
                    <a:pt x="0" y="233"/>
                  </a:lnTo>
                  <a:lnTo>
                    <a:pt x="0" y="233"/>
                  </a:lnTo>
                  <a:lnTo>
                    <a:pt x="0" y="221"/>
                  </a:lnTo>
                  <a:lnTo>
                    <a:pt x="2" y="209"/>
                  </a:lnTo>
                  <a:lnTo>
                    <a:pt x="3" y="197"/>
                  </a:lnTo>
                  <a:lnTo>
                    <a:pt x="5" y="186"/>
                  </a:lnTo>
                  <a:lnTo>
                    <a:pt x="8" y="174"/>
                  </a:lnTo>
                  <a:lnTo>
                    <a:pt x="10" y="164"/>
                  </a:lnTo>
                  <a:lnTo>
                    <a:pt x="15" y="154"/>
                  </a:lnTo>
                  <a:lnTo>
                    <a:pt x="19" y="143"/>
                  </a:lnTo>
                  <a:lnTo>
                    <a:pt x="29" y="122"/>
                  </a:lnTo>
                  <a:lnTo>
                    <a:pt x="40" y="104"/>
                  </a:lnTo>
                  <a:lnTo>
                    <a:pt x="54" y="85"/>
                  </a:lnTo>
                  <a:lnTo>
                    <a:pt x="68" y="69"/>
                  </a:lnTo>
                  <a:lnTo>
                    <a:pt x="85" y="53"/>
                  </a:lnTo>
                  <a:lnTo>
                    <a:pt x="103" y="40"/>
                  </a:lnTo>
                  <a:lnTo>
                    <a:pt x="123" y="28"/>
                  </a:lnTo>
                  <a:lnTo>
                    <a:pt x="142" y="19"/>
                  </a:lnTo>
                  <a:lnTo>
                    <a:pt x="153" y="14"/>
                  </a:lnTo>
                  <a:lnTo>
                    <a:pt x="164" y="11"/>
                  </a:lnTo>
                  <a:lnTo>
                    <a:pt x="175" y="8"/>
                  </a:lnTo>
                  <a:lnTo>
                    <a:pt x="186" y="5"/>
                  </a:lnTo>
                  <a:lnTo>
                    <a:pt x="198" y="3"/>
                  </a:lnTo>
                  <a:lnTo>
                    <a:pt x="209" y="2"/>
                  </a:lnTo>
                  <a:lnTo>
                    <a:pt x="221" y="1"/>
                  </a:lnTo>
                  <a:lnTo>
                    <a:pt x="233" y="0"/>
                  </a:lnTo>
                  <a:lnTo>
                    <a:pt x="14914" y="0"/>
                  </a:lnTo>
                  <a:lnTo>
                    <a:pt x="14926" y="1"/>
                  </a:lnTo>
                  <a:lnTo>
                    <a:pt x="14938" y="2"/>
                  </a:lnTo>
                  <a:lnTo>
                    <a:pt x="14949" y="3"/>
                  </a:lnTo>
                  <a:lnTo>
                    <a:pt x="14961" y="5"/>
                  </a:lnTo>
                  <a:lnTo>
                    <a:pt x="14972" y="8"/>
                  </a:lnTo>
                  <a:lnTo>
                    <a:pt x="14983" y="11"/>
                  </a:lnTo>
                  <a:lnTo>
                    <a:pt x="14993" y="14"/>
                  </a:lnTo>
                  <a:lnTo>
                    <a:pt x="15004" y="19"/>
                  </a:lnTo>
                  <a:lnTo>
                    <a:pt x="15024" y="28"/>
                  </a:lnTo>
                  <a:lnTo>
                    <a:pt x="15044" y="40"/>
                  </a:lnTo>
                  <a:lnTo>
                    <a:pt x="15061" y="53"/>
                  </a:lnTo>
                  <a:lnTo>
                    <a:pt x="15077" y="69"/>
                  </a:lnTo>
                  <a:lnTo>
                    <a:pt x="15093" y="85"/>
                  </a:lnTo>
                  <a:lnTo>
                    <a:pt x="15106" y="104"/>
                  </a:lnTo>
                  <a:lnTo>
                    <a:pt x="15118" y="122"/>
                  </a:lnTo>
                  <a:lnTo>
                    <a:pt x="15127" y="143"/>
                  </a:lnTo>
                  <a:lnTo>
                    <a:pt x="15132" y="154"/>
                  </a:lnTo>
                  <a:lnTo>
                    <a:pt x="15135" y="164"/>
                  </a:lnTo>
                  <a:lnTo>
                    <a:pt x="15138" y="174"/>
                  </a:lnTo>
                  <a:lnTo>
                    <a:pt x="15142" y="186"/>
                  </a:lnTo>
                  <a:lnTo>
                    <a:pt x="15144" y="197"/>
                  </a:lnTo>
                  <a:lnTo>
                    <a:pt x="15145" y="209"/>
                  </a:lnTo>
                  <a:lnTo>
                    <a:pt x="15146" y="221"/>
                  </a:lnTo>
                  <a:lnTo>
                    <a:pt x="15146" y="233"/>
                  </a:lnTo>
                  <a:lnTo>
                    <a:pt x="15146" y="233"/>
                  </a:lnTo>
                  <a:lnTo>
                    <a:pt x="15146" y="245"/>
                  </a:lnTo>
                  <a:lnTo>
                    <a:pt x="15145" y="256"/>
                  </a:lnTo>
                  <a:lnTo>
                    <a:pt x="15144" y="268"/>
                  </a:lnTo>
                  <a:lnTo>
                    <a:pt x="15142" y="279"/>
                  </a:lnTo>
                  <a:lnTo>
                    <a:pt x="15138" y="291"/>
                  </a:lnTo>
                  <a:lnTo>
                    <a:pt x="15135" y="302"/>
                  </a:lnTo>
                  <a:lnTo>
                    <a:pt x="15132" y="313"/>
                  </a:lnTo>
                  <a:lnTo>
                    <a:pt x="15127" y="323"/>
                  </a:lnTo>
                  <a:lnTo>
                    <a:pt x="15118" y="343"/>
                  </a:lnTo>
                  <a:lnTo>
                    <a:pt x="15106" y="363"/>
                  </a:lnTo>
                  <a:lnTo>
                    <a:pt x="15093" y="381"/>
                  </a:lnTo>
                  <a:lnTo>
                    <a:pt x="15077" y="397"/>
                  </a:lnTo>
                  <a:lnTo>
                    <a:pt x="15061" y="412"/>
                  </a:lnTo>
                  <a:lnTo>
                    <a:pt x="15044" y="425"/>
                  </a:lnTo>
                  <a:lnTo>
                    <a:pt x="15024" y="437"/>
                  </a:lnTo>
                  <a:lnTo>
                    <a:pt x="15004" y="447"/>
                  </a:lnTo>
                  <a:lnTo>
                    <a:pt x="14993" y="451"/>
                  </a:lnTo>
                  <a:lnTo>
                    <a:pt x="14983" y="455"/>
                  </a:lnTo>
                  <a:lnTo>
                    <a:pt x="14972" y="458"/>
                  </a:lnTo>
                  <a:lnTo>
                    <a:pt x="14961" y="460"/>
                  </a:lnTo>
                  <a:lnTo>
                    <a:pt x="14949" y="462"/>
                  </a:lnTo>
                  <a:lnTo>
                    <a:pt x="14938" y="465"/>
                  </a:lnTo>
                  <a:lnTo>
                    <a:pt x="14926" y="466"/>
                  </a:lnTo>
                  <a:lnTo>
                    <a:pt x="14914" y="466"/>
                  </a:lnTo>
                  <a:lnTo>
                    <a:pt x="14729" y="466"/>
                  </a:lnTo>
                  <a:lnTo>
                    <a:pt x="14729" y="9959"/>
                  </a:lnTo>
                  <a:lnTo>
                    <a:pt x="14914" y="9959"/>
                  </a:lnTo>
                  <a:lnTo>
                    <a:pt x="14926" y="9959"/>
                  </a:lnTo>
                  <a:lnTo>
                    <a:pt x="14938" y="9960"/>
                  </a:lnTo>
                  <a:lnTo>
                    <a:pt x="14949" y="9962"/>
                  </a:lnTo>
                  <a:lnTo>
                    <a:pt x="14961" y="9964"/>
                  </a:lnTo>
                  <a:lnTo>
                    <a:pt x="14972" y="9967"/>
                  </a:lnTo>
                  <a:lnTo>
                    <a:pt x="14983" y="9970"/>
                  </a:lnTo>
                  <a:lnTo>
                    <a:pt x="14993" y="9973"/>
                  </a:lnTo>
                  <a:lnTo>
                    <a:pt x="15004" y="9978"/>
                  </a:lnTo>
                  <a:lnTo>
                    <a:pt x="15024" y="9987"/>
                  </a:lnTo>
                  <a:lnTo>
                    <a:pt x="15044" y="9999"/>
                  </a:lnTo>
                  <a:lnTo>
                    <a:pt x="15061" y="10012"/>
                  </a:lnTo>
                  <a:lnTo>
                    <a:pt x="15077" y="10028"/>
                  </a:lnTo>
                  <a:lnTo>
                    <a:pt x="15093" y="10044"/>
                  </a:lnTo>
                  <a:lnTo>
                    <a:pt x="15106" y="10062"/>
                  </a:lnTo>
                  <a:lnTo>
                    <a:pt x="15118" y="10081"/>
                  </a:lnTo>
                  <a:lnTo>
                    <a:pt x="15127" y="10102"/>
                  </a:lnTo>
                  <a:lnTo>
                    <a:pt x="15132" y="10112"/>
                  </a:lnTo>
                  <a:lnTo>
                    <a:pt x="15135" y="10123"/>
                  </a:lnTo>
                  <a:lnTo>
                    <a:pt x="15138" y="10133"/>
                  </a:lnTo>
                  <a:lnTo>
                    <a:pt x="15142" y="10145"/>
                  </a:lnTo>
                  <a:lnTo>
                    <a:pt x="15144" y="10156"/>
                  </a:lnTo>
                  <a:lnTo>
                    <a:pt x="15145" y="10168"/>
                  </a:lnTo>
                  <a:lnTo>
                    <a:pt x="15146" y="10179"/>
                  </a:lnTo>
                  <a:lnTo>
                    <a:pt x="15146" y="10191"/>
                  </a:lnTo>
                  <a:lnTo>
                    <a:pt x="15146" y="10191"/>
                  </a:lnTo>
                  <a:lnTo>
                    <a:pt x="15146" y="10203"/>
                  </a:lnTo>
                  <a:lnTo>
                    <a:pt x="15145" y="10215"/>
                  </a:lnTo>
                  <a:lnTo>
                    <a:pt x="15144" y="10227"/>
                  </a:lnTo>
                  <a:lnTo>
                    <a:pt x="15142" y="10238"/>
                  </a:lnTo>
                  <a:lnTo>
                    <a:pt x="15138" y="10249"/>
                  </a:lnTo>
                  <a:lnTo>
                    <a:pt x="15135" y="10261"/>
                  </a:lnTo>
                  <a:lnTo>
                    <a:pt x="15132" y="10271"/>
                  </a:lnTo>
                  <a:lnTo>
                    <a:pt x="15127" y="10282"/>
                  </a:lnTo>
                  <a:lnTo>
                    <a:pt x="15118" y="10303"/>
                  </a:lnTo>
                  <a:lnTo>
                    <a:pt x="15106" y="10321"/>
                  </a:lnTo>
                  <a:lnTo>
                    <a:pt x="15093" y="10340"/>
                  </a:lnTo>
                  <a:lnTo>
                    <a:pt x="15077" y="10356"/>
                  </a:lnTo>
                  <a:lnTo>
                    <a:pt x="15061" y="10371"/>
                  </a:lnTo>
                  <a:lnTo>
                    <a:pt x="15044" y="10384"/>
                  </a:lnTo>
                  <a:lnTo>
                    <a:pt x="15024" y="10396"/>
                  </a:lnTo>
                  <a:lnTo>
                    <a:pt x="15004" y="10406"/>
                  </a:lnTo>
                  <a:lnTo>
                    <a:pt x="14993" y="10410"/>
                  </a:lnTo>
                  <a:lnTo>
                    <a:pt x="14983" y="10414"/>
                  </a:lnTo>
                  <a:lnTo>
                    <a:pt x="14972" y="10417"/>
                  </a:lnTo>
                  <a:lnTo>
                    <a:pt x="14961" y="10419"/>
                  </a:lnTo>
                  <a:lnTo>
                    <a:pt x="14949" y="10421"/>
                  </a:lnTo>
                  <a:lnTo>
                    <a:pt x="14938" y="10422"/>
                  </a:lnTo>
                  <a:lnTo>
                    <a:pt x="14926" y="10424"/>
                  </a:lnTo>
                  <a:lnTo>
                    <a:pt x="14914" y="10425"/>
                  </a:lnTo>
                  <a:lnTo>
                    <a:pt x="233" y="10425"/>
                  </a:lnTo>
                  <a:lnTo>
                    <a:pt x="221" y="10424"/>
                  </a:lnTo>
                  <a:lnTo>
                    <a:pt x="209" y="10422"/>
                  </a:lnTo>
                  <a:lnTo>
                    <a:pt x="198" y="10421"/>
                  </a:lnTo>
                  <a:lnTo>
                    <a:pt x="186" y="10419"/>
                  </a:lnTo>
                  <a:lnTo>
                    <a:pt x="175" y="10417"/>
                  </a:lnTo>
                  <a:lnTo>
                    <a:pt x="164" y="10414"/>
                  </a:lnTo>
                  <a:lnTo>
                    <a:pt x="153" y="10410"/>
                  </a:lnTo>
                  <a:lnTo>
                    <a:pt x="142" y="10406"/>
                  </a:lnTo>
                  <a:lnTo>
                    <a:pt x="123" y="10396"/>
                  </a:lnTo>
                  <a:lnTo>
                    <a:pt x="103" y="10384"/>
                  </a:lnTo>
                  <a:lnTo>
                    <a:pt x="85" y="10371"/>
                  </a:lnTo>
                  <a:lnTo>
                    <a:pt x="68" y="10356"/>
                  </a:lnTo>
                  <a:lnTo>
                    <a:pt x="54" y="10340"/>
                  </a:lnTo>
                  <a:lnTo>
                    <a:pt x="40" y="10321"/>
                  </a:lnTo>
                  <a:lnTo>
                    <a:pt x="29" y="10303"/>
                  </a:lnTo>
                  <a:lnTo>
                    <a:pt x="19" y="10282"/>
                  </a:lnTo>
                  <a:lnTo>
                    <a:pt x="15" y="10271"/>
                  </a:lnTo>
                  <a:lnTo>
                    <a:pt x="10" y="10261"/>
                  </a:lnTo>
                  <a:lnTo>
                    <a:pt x="8" y="10249"/>
                  </a:lnTo>
                  <a:lnTo>
                    <a:pt x="5" y="10238"/>
                  </a:lnTo>
                  <a:lnTo>
                    <a:pt x="3" y="10227"/>
                  </a:lnTo>
                  <a:lnTo>
                    <a:pt x="2" y="10215"/>
                  </a:lnTo>
                  <a:lnTo>
                    <a:pt x="0" y="10203"/>
                  </a:lnTo>
                  <a:lnTo>
                    <a:pt x="0" y="10191"/>
                  </a:lnTo>
                  <a:lnTo>
                    <a:pt x="0" y="10191"/>
                  </a:lnTo>
                  <a:lnTo>
                    <a:pt x="0" y="10179"/>
                  </a:lnTo>
                  <a:lnTo>
                    <a:pt x="2" y="10168"/>
                  </a:lnTo>
                  <a:lnTo>
                    <a:pt x="3" y="10156"/>
                  </a:lnTo>
                  <a:lnTo>
                    <a:pt x="5" y="10145"/>
                  </a:lnTo>
                  <a:lnTo>
                    <a:pt x="8" y="10133"/>
                  </a:lnTo>
                  <a:lnTo>
                    <a:pt x="10" y="10123"/>
                  </a:lnTo>
                  <a:lnTo>
                    <a:pt x="15" y="10112"/>
                  </a:lnTo>
                  <a:lnTo>
                    <a:pt x="19" y="10102"/>
                  </a:lnTo>
                  <a:lnTo>
                    <a:pt x="29" y="10081"/>
                  </a:lnTo>
                  <a:lnTo>
                    <a:pt x="40" y="10062"/>
                  </a:lnTo>
                  <a:lnTo>
                    <a:pt x="54" y="10044"/>
                  </a:lnTo>
                  <a:lnTo>
                    <a:pt x="68" y="10028"/>
                  </a:lnTo>
                  <a:lnTo>
                    <a:pt x="85" y="10012"/>
                  </a:lnTo>
                  <a:lnTo>
                    <a:pt x="103" y="9999"/>
                  </a:lnTo>
                  <a:lnTo>
                    <a:pt x="123" y="9987"/>
                  </a:lnTo>
                  <a:lnTo>
                    <a:pt x="142" y="9978"/>
                  </a:lnTo>
                  <a:lnTo>
                    <a:pt x="153" y="9973"/>
                  </a:lnTo>
                  <a:lnTo>
                    <a:pt x="164" y="9970"/>
                  </a:lnTo>
                  <a:lnTo>
                    <a:pt x="175" y="9967"/>
                  </a:lnTo>
                  <a:lnTo>
                    <a:pt x="186" y="9964"/>
                  </a:lnTo>
                  <a:lnTo>
                    <a:pt x="198" y="9962"/>
                  </a:lnTo>
                  <a:lnTo>
                    <a:pt x="209" y="9960"/>
                  </a:lnTo>
                  <a:lnTo>
                    <a:pt x="221" y="9959"/>
                  </a:lnTo>
                  <a:lnTo>
                    <a:pt x="233" y="9959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/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9" name="ïŝlïḑé">
              <a:extLst>
                <a:ext uri="{FF2B5EF4-FFF2-40B4-BE49-F238E27FC236}">
                  <a16:creationId xmlns:a16="http://schemas.microsoft.com/office/drawing/2014/main" id="{147D4C69-E587-4188-A01C-F77EF6DC48B0}"/>
                </a:ext>
              </a:extLst>
            </p:cNvPr>
            <p:cNvSpPr/>
            <p:nvPr/>
          </p:nvSpPr>
          <p:spPr bwMode="auto">
            <a:xfrm>
              <a:off x="1294432" y="2580570"/>
              <a:ext cx="3122072" cy="21159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10" name="iŝḷïḑe">
              <a:extLst>
                <a:ext uri="{FF2B5EF4-FFF2-40B4-BE49-F238E27FC236}">
                  <a16:creationId xmlns:a16="http://schemas.microsoft.com/office/drawing/2014/main" id="{C1A0EFCE-30D0-4019-B12D-5DF179519605}"/>
                </a:ext>
              </a:extLst>
            </p:cNvPr>
            <p:cNvSpPr txBox="1"/>
            <p:nvPr/>
          </p:nvSpPr>
          <p:spPr>
            <a:xfrm>
              <a:off x="1650794" y="3339929"/>
              <a:ext cx="2409349" cy="597244"/>
            </a:xfrm>
            <a:prstGeom prst="rect">
              <a:avLst/>
            </a:prstGeom>
            <a:noFill/>
          </p:spPr>
          <p:txBody>
            <a:bodyPr wrap="square" lIns="91440" tIns="45720" rIns="91440" bIns="45720" anchor="ctr" anchorCtr="0">
              <a:normAutofit/>
            </a:bodyPr>
            <a:lstStyle/>
            <a:p>
              <a:pPr algn="ctr"/>
              <a:r>
                <a:rPr lang="en-US" altLang="zh-CN" sz="2400" b="1" smtClean="0">
                  <a:solidFill>
                    <a:schemeClr val="accent1"/>
                  </a:solidFill>
                </a:rPr>
                <a:t>CON</a:t>
              </a:r>
              <a:r>
                <a:rPr lang="en-US" altLang="zh-CN" sz="100" b="1" smtClean="0">
                  <a:solidFill>
                    <a:schemeClr val="accent1"/>
                  </a:solidFill>
                </a:rPr>
                <a:t> </a:t>
              </a:r>
              <a:r>
                <a:rPr lang="en-US" altLang="zh-CN" sz="2400" b="1" smtClean="0">
                  <a:solidFill>
                    <a:schemeClr val="accent1"/>
                  </a:solidFill>
                </a:rPr>
                <a:t>TENTS</a:t>
              </a:r>
              <a:endParaRPr lang="en-US" altLang="zh-CN" sz="2400" b="1" dirty="0">
                <a:solidFill>
                  <a:schemeClr val="accent1"/>
                </a:solidFill>
              </a:endParaRPr>
            </a:p>
          </p:txBody>
        </p:sp>
        <p:grpSp>
          <p:nvGrpSpPr>
            <p:cNvPr id="11" name="îṥḷîḍê"/>
            <p:cNvGrpSpPr/>
            <p:nvPr/>
          </p:nvGrpSpPr>
          <p:grpSpPr>
            <a:xfrm>
              <a:off x="5952003" y="2508939"/>
              <a:ext cx="4491880" cy="552392"/>
              <a:chOff x="5763744" y="1497321"/>
              <a:chExt cx="4491880" cy="552392"/>
            </a:xfrm>
          </p:grpSpPr>
          <p:sp>
            <p:nvSpPr>
              <p:cNvPr id="24" name="ïṧļîḓé">
                <a:extLst>
                  <a:ext uri="{FF2B5EF4-FFF2-40B4-BE49-F238E27FC236}">
                    <a16:creationId xmlns:a16="http://schemas.microsoft.com/office/drawing/2014/main" id="{67F8AB14-A842-4DD6-BC62-94386A53FC15}"/>
                  </a:ext>
                </a:extLst>
              </p:cNvPr>
              <p:cNvSpPr/>
              <p:nvPr/>
            </p:nvSpPr>
            <p:spPr bwMode="auto">
              <a:xfrm>
                <a:off x="5763744" y="1566371"/>
                <a:ext cx="4491880" cy="414293"/>
              </a:xfrm>
              <a:prstGeom prst="roundRect">
                <a:avLst>
                  <a:gd name="adj" fmla="val 9770"/>
                </a:avLst>
              </a:prstGeom>
              <a:noFill/>
              <a:ln w="3175">
                <a:solidFill>
                  <a:schemeClr val="bg1">
                    <a:lumMod val="75000"/>
                  </a:schemeClr>
                </a:solidFill>
                <a:round/>
              </a:ln>
            </p:spPr>
            <p:txBody>
              <a:bodyPr rot="0" spcFirstLastPara="0" vert="horz" wrap="square" lIns="91440" tIns="45720" rIns="91440" bIns="45720" anchor="ctr" anchorCtr="0" forceAA="0" compatLnSpc="1">
                <a:normAutofit/>
              </a:bodyPr>
              <a:lstStyle/>
              <a:p>
                <a:r>
                  <a:rPr lang="zh-CN" altLang="en-US" sz="1400" dirty="0" smtClean="0"/>
                  <a:t>                     国家、机构要求及整体规范</a:t>
                </a:r>
                <a:endParaRPr lang="en-US" altLang="zh-CN" sz="1400" dirty="0"/>
              </a:p>
            </p:txBody>
          </p:sp>
          <p:grpSp>
            <p:nvGrpSpPr>
              <p:cNvPr id="25" name="isļïḑè"/>
              <p:cNvGrpSpPr/>
              <p:nvPr/>
            </p:nvGrpSpPr>
            <p:grpSpPr>
              <a:xfrm>
                <a:off x="5957082" y="1497321"/>
                <a:ext cx="773346" cy="552392"/>
                <a:chOff x="6512894" y="1739368"/>
                <a:chExt cx="773346" cy="552392"/>
              </a:xfrm>
            </p:grpSpPr>
            <p:sp>
              <p:nvSpPr>
                <p:cNvPr id="26" name="îšļîdê">
                  <a:extLst>
                    <a:ext uri="{FF2B5EF4-FFF2-40B4-BE49-F238E27FC236}">
                      <a16:creationId xmlns:a16="http://schemas.microsoft.com/office/drawing/2014/main" id="{7BD32739-7B46-4824-9EE8-D073F6BA8474}"/>
                    </a:ext>
                  </a:extLst>
                </p:cNvPr>
                <p:cNvSpPr/>
                <p:nvPr/>
              </p:nvSpPr>
              <p:spPr bwMode="auto">
                <a:xfrm flipV="1">
                  <a:off x="6512894" y="2222711"/>
                  <a:ext cx="773346" cy="69049"/>
                </a:xfrm>
                <a:prstGeom prst="trapezoid">
                  <a:avLst>
                    <a:gd name="adj" fmla="val 154634"/>
                  </a:avLst>
                </a:prstGeom>
                <a:solidFill>
                  <a:schemeClr val="accent1">
                    <a:lumMod val="75000"/>
                  </a:schemeClr>
                </a:solidFill>
                <a:ln w="19050">
                  <a:noFill/>
                  <a:round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27" name="ïšḷiḑe">
                  <a:extLst>
                    <a:ext uri="{FF2B5EF4-FFF2-40B4-BE49-F238E27FC236}">
                      <a16:creationId xmlns:a16="http://schemas.microsoft.com/office/drawing/2014/main" id="{DC794588-0D32-44AA-8D73-F05F6AFF7EDD}"/>
                    </a:ext>
                  </a:extLst>
                </p:cNvPr>
                <p:cNvSpPr/>
                <p:nvPr/>
              </p:nvSpPr>
              <p:spPr bwMode="auto">
                <a:xfrm>
                  <a:off x="6512894" y="1739368"/>
                  <a:ext cx="773346" cy="69049"/>
                </a:xfrm>
                <a:prstGeom prst="trapezoid">
                  <a:avLst>
                    <a:gd name="adj" fmla="val 154634"/>
                  </a:avLst>
                </a:prstGeom>
                <a:solidFill>
                  <a:schemeClr val="accent1">
                    <a:lumMod val="75000"/>
                  </a:schemeClr>
                </a:solidFill>
                <a:ln w="19050">
                  <a:noFill/>
                  <a:round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28" name="ïSḷïdê">
                  <a:extLst>
                    <a:ext uri="{FF2B5EF4-FFF2-40B4-BE49-F238E27FC236}">
                      <a16:creationId xmlns:a16="http://schemas.microsoft.com/office/drawing/2014/main" id="{26E6FDEB-6CB1-48AE-AC9F-4AC43942833E}"/>
                    </a:ext>
                  </a:extLst>
                </p:cNvPr>
                <p:cNvSpPr/>
                <p:nvPr/>
              </p:nvSpPr>
              <p:spPr bwMode="auto">
                <a:xfrm>
                  <a:off x="6623372" y="1739368"/>
                  <a:ext cx="552390" cy="552392"/>
                </a:xfrm>
                <a:prstGeom prst="rect">
                  <a:avLst/>
                </a:prstGeom>
                <a:solidFill>
                  <a:schemeClr val="accent1"/>
                </a:solidFill>
                <a:ln w="19050">
                  <a:noFill/>
                  <a:round/>
                </a:ln>
              </p:spPr>
              <p:txBody>
                <a:bodyPr rot="0" spcFirstLastPara="0" vert="horz" wrap="square" lIns="91440" tIns="45720" rIns="91440" bIns="45720" anchor="ctr" anchorCtr="1" forceAA="0" compatLnSpc="1">
                  <a:normAutofit/>
                </a:bodyPr>
                <a:lstStyle/>
                <a:p>
                  <a:pPr algn="ctr"/>
                  <a:r>
                    <a:rPr lang="zh-CN" altLang="en-US" sz="1600" b="1" dirty="0" smtClean="0">
                      <a:solidFill>
                        <a:schemeClr val="bg1"/>
                      </a:solidFill>
                    </a:rPr>
                    <a:t>一</a:t>
                  </a:r>
                  <a:endParaRPr lang="en-US" altLang="zh-CN" sz="1600" b="1" dirty="0">
                    <a:solidFill>
                      <a:schemeClr val="bg1"/>
                    </a:solidFill>
                  </a:endParaRPr>
                </a:p>
              </p:txBody>
            </p:sp>
          </p:grpSp>
        </p:grpSp>
        <p:grpSp>
          <p:nvGrpSpPr>
            <p:cNvPr id="12" name="i$ḻîḍè"/>
            <p:cNvGrpSpPr/>
            <p:nvPr/>
          </p:nvGrpSpPr>
          <p:grpSpPr>
            <a:xfrm>
              <a:off x="5952003" y="3362353"/>
              <a:ext cx="4491880" cy="784367"/>
              <a:chOff x="5763744" y="1497321"/>
              <a:chExt cx="4491880" cy="784367"/>
            </a:xfrm>
          </p:grpSpPr>
          <p:sp>
            <p:nvSpPr>
              <p:cNvPr id="19" name="îṥļíḍe">
                <a:extLst>
                  <a:ext uri="{FF2B5EF4-FFF2-40B4-BE49-F238E27FC236}">
                    <a16:creationId xmlns:a16="http://schemas.microsoft.com/office/drawing/2014/main" id="{67F8AB14-A842-4DD6-BC62-94386A53FC15}"/>
                  </a:ext>
                </a:extLst>
              </p:cNvPr>
              <p:cNvSpPr/>
              <p:nvPr/>
            </p:nvSpPr>
            <p:spPr bwMode="auto">
              <a:xfrm>
                <a:off x="5763744" y="1566371"/>
                <a:ext cx="4491880" cy="715317"/>
              </a:xfrm>
              <a:prstGeom prst="roundRect">
                <a:avLst>
                  <a:gd name="adj" fmla="val 9770"/>
                </a:avLst>
              </a:prstGeom>
              <a:noFill/>
              <a:ln w="3175">
                <a:solidFill>
                  <a:schemeClr val="bg1">
                    <a:lumMod val="75000"/>
                  </a:schemeClr>
                </a:solidFill>
                <a:round/>
              </a:ln>
            </p:spPr>
            <p:txBody>
              <a:bodyPr rot="0" spcFirstLastPara="0" vert="horz" wrap="square" lIns="91440" tIns="45720" rIns="91440" bIns="45720" anchor="ctr" anchorCtr="0" forceAA="0" compatLnSpc="1">
                <a:normAutofit/>
              </a:bodyPr>
              <a:lstStyle/>
              <a:p>
                <a:r>
                  <a:rPr lang="zh-CN" altLang="en-US" sz="1400" dirty="0" smtClean="0"/>
                  <a:t>                     重点环节：各级标题、题注及交叉引用、</a:t>
                </a:r>
                <a:endParaRPr lang="en-US" altLang="zh-CN" sz="1400" dirty="0" smtClean="0"/>
              </a:p>
              <a:p>
                <a:r>
                  <a:rPr lang="en-US" altLang="zh-CN" sz="1400" dirty="0"/>
                  <a:t> </a:t>
                </a:r>
                <a:r>
                  <a:rPr lang="en-US" altLang="zh-CN" sz="1400" dirty="0" smtClean="0"/>
                  <a:t>                    </a:t>
                </a:r>
                <a:r>
                  <a:rPr lang="zh-CN" altLang="en-US" sz="1400" dirty="0" smtClean="0"/>
                  <a:t>图表公式、页码等</a:t>
                </a:r>
                <a:endParaRPr lang="en-US" altLang="zh-CN" sz="1400" dirty="0"/>
              </a:p>
            </p:txBody>
          </p:sp>
          <p:grpSp>
            <p:nvGrpSpPr>
              <p:cNvPr id="20" name="íṩḻíḋê"/>
              <p:cNvGrpSpPr/>
              <p:nvPr/>
            </p:nvGrpSpPr>
            <p:grpSpPr>
              <a:xfrm>
                <a:off x="5957082" y="1497321"/>
                <a:ext cx="773346" cy="552392"/>
                <a:chOff x="6512894" y="1739368"/>
                <a:chExt cx="773346" cy="552392"/>
              </a:xfrm>
            </p:grpSpPr>
            <p:sp>
              <p:nvSpPr>
                <p:cNvPr id="21" name="ïšľîḍe">
                  <a:extLst>
                    <a:ext uri="{FF2B5EF4-FFF2-40B4-BE49-F238E27FC236}">
                      <a16:creationId xmlns:a16="http://schemas.microsoft.com/office/drawing/2014/main" id="{7BD32739-7B46-4824-9EE8-D073F6BA8474}"/>
                    </a:ext>
                  </a:extLst>
                </p:cNvPr>
                <p:cNvSpPr/>
                <p:nvPr/>
              </p:nvSpPr>
              <p:spPr bwMode="auto">
                <a:xfrm flipV="1">
                  <a:off x="6512894" y="2222711"/>
                  <a:ext cx="773346" cy="69049"/>
                </a:xfrm>
                <a:prstGeom prst="trapezoid">
                  <a:avLst>
                    <a:gd name="adj" fmla="val 154634"/>
                  </a:avLst>
                </a:prstGeom>
                <a:solidFill>
                  <a:schemeClr val="accent2">
                    <a:lumMod val="75000"/>
                  </a:schemeClr>
                </a:solidFill>
                <a:ln w="19050">
                  <a:noFill/>
                  <a:round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22" name="iŝļíḋe">
                  <a:extLst>
                    <a:ext uri="{FF2B5EF4-FFF2-40B4-BE49-F238E27FC236}">
                      <a16:creationId xmlns:a16="http://schemas.microsoft.com/office/drawing/2014/main" id="{DC794588-0D32-44AA-8D73-F05F6AFF7EDD}"/>
                    </a:ext>
                  </a:extLst>
                </p:cNvPr>
                <p:cNvSpPr/>
                <p:nvPr/>
              </p:nvSpPr>
              <p:spPr bwMode="auto">
                <a:xfrm>
                  <a:off x="6512894" y="1739368"/>
                  <a:ext cx="773346" cy="69049"/>
                </a:xfrm>
                <a:prstGeom prst="trapezoid">
                  <a:avLst>
                    <a:gd name="adj" fmla="val 154634"/>
                  </a:avLst>
                </a:prstGeom>
                <a:solidFill>
                  <a:schemeClr val="accent2">
                    <a:lumMod val="75000"/>
                  </a:schemeClr>
                </a:solidFill>
                <a:ln w="19050">
                  <a:noFill/>
                  <a:round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23" name="íśḷîďé">
                  <a:extLst>
                    <a:ext uri="{FF2B5EF4-FFF2-40B4-BE49-F238E27FC236}">
                      <a16:creationId xmlns:a16="http://schemas.microsoft.com/office/drawing/2014/main" id="{26E6FDEB-6CB1-48AE-AC9F-4AC43942833E}"/>
                    </a:ext>
                  </a:extLst>
                </p:cNvPr>
                <p:cNvSpPr/>
                <p:nvPr/>
              </p:nvSpPr>
              <p:spPr bwMode="auto">
                <a:xfrm>
                  <a:off x="6623372" y="1739368"/>
                  <a:ext cx="552390" cy="552392"/>
                </a:xfrm>
                <a:prstGeom prst="rect">
                  <a:avLst/>
                </a:prstGeom>
                <a:solidFill>
                  <a:schemeClr val="accent2"/>
                </a:solidFill>
                <a:ln w="19050">
                  <a:noFill/>
                  <a:round/>
                </a:ln>
              </p:spPr>
              <p:txBody>
                <a:bodyPr rot="0" spcFirstLastPara="0" vert="horz" wrap="square" lIns="91440" tIns="45720" rIns="91440" bIns="45720" anchor="ctr" anchorCtr="1" forceAA="0" compatLnSpc="1">
                  <a:normAutofit/>
                </a:bodyPr>
                <a:lstStyle/>
                <a:p>
                  <a:pPr algn="ctr"/>
                  <a:r>
                    <a:rPr lang="zh-CN" altLang="en-US" sz="1600" b="1" dirty="0" smtClean="0">
                      <a:solidFill>
                        <a:schemeClr val="bg1"/>
                      </a:solidFill>
                    </a:rPr>
                    <a:t>二</a:t>
                  </a:r>
                  <a:endParaRPr lang="en-US" altLang="zh-CN" sz="1600" b="1" dirty="0">
                    <a:solidFill>
                      <a:schemeClr val="bg1"/>
                    </a:solidFill>
                  </a:endParaRPr>
                </a:p>
              </p:txBody>
            </p:sp>
          </p:grpSp>
        </p:grpSp>
        <p:grpSp>
          <p:nvGrpSpPr>
            <p:cNvPr id="13" name="îSľîdé"/>
            <p:cNvGrpSpPr/>
            <p:nvPr/>
          </p:nvGrpSpPr>
          <p:grpSpPr>
            <a:xfrm>
              <a:off x="5952003" y="4215769"/>
              <a:ext cx="4491880" cy="552392"/>
              <a:chOff x="5763744" y="1497321"/>
              <a:chExt cx="4491880" cy="552392"/>
            </a:xfrm>
          </p:grpSpPr>
          <p:sp>
            <p:nvSpPr>
              <p:cNvPr id="14" name="ïş1îďé">
                <a:extLst>
                  <a:ext uri="{FF2B5EF4-FFF2-40B4-BE49-F238E27FC236}">
                    <a16:creationId xmlns:a16="http://schemas.microsoft.com/office/drawing/2014/main" id="{67F8AB14-A842-4DD6-BC62-94386A53FC15}"/>
                  </a:ext>
                </a:extLst>
              </p:cNvPr>
              <p:cNvSpPr/>
              <p:nvPr/>
            </p:nvSpPr>
            <p:spPr bwMode="auto">
              <a:xfrm>
                <a:off x="5763744" y="1566371"/>
                <a:ext cx="4491880" cy="414293"/>
              </a:xfrm>
              <a:prstGeom prst="roundRect">
                <a:avLst>
                  <a:gd name="adj" fmla="val 9770"/>
                </a:avLst>
              </a:prstGeom>
              <a:noFill/>
              <a:ln w="3175">
                <a:solidFill>
                  <a:schemeClr val="bg1">
                    <a:lumMod val="75000"/>
                  </a:schemeClr>
                </a:solidFill>
                <a:round/>
              </a:ln>
            </p:spPr>
            <p:txBody>
              <a:bodyPr rot="0" spcFirstLastPara="0" vert="horz" wrap="square" lIns="91440" tIns="45720" rIns="91440" bIns="45720" anchor="ctr" anchorCtr="0" forceAA="0" compatLnSpc="1">
                <a:noAutofit/>
              </a:bodyPr>
              <a:lstStyle/>
              <a:p>
                <a:r>
                  <a:rPr lang="zh-CN" altLang="en-US" sz="1400" dirty="0" smtClean="0"/>
                  <a:t>                     引文规范</a:t>
                </a:r>
                <a:endParaRPr lang="en-US" altLang="zh-CN" sz="1400" dirty="0"/>
              </a:p>
            </p:txBody>
          </p:sp>
          <p:grpSp>
            <p:nvGrpSpPr>
              <p:cNvPr id="15" name="iśḻíďè"/>
              <p:cNvGrpSpPr/>
              <p:nvPr/>
            </p:nvGrpSpPr>
            <p:grpSpPr>
              <a:xfrm>
                <a:off x="5957082" y="1497321"/>
                <a:ext cx="773346" cy="552392"/>
                <a:chOff x="6512894" y="1739368"/>
                <a:chExt cx="773346" cy="552392"/>
              </a:xfrm>
            </p:grpSpPr>
            <p:sp>
              <p:nvSpPr>
                <p:cNvPr id="16" name="íšļîďe">
                  <a:extLst>
                    <a:ext uri="{FF2B5EF4-FFF2-40B4-BE49-F238E27FC236}">
                      <a16:creationId xmlns:a16="http://schemas.microsoft.com/office/drawing/2014/main" id="{7BD32739-7B46-4824-9EE8-D073F6BA8474}"/>
                    </a:ext>
                  </a:extLst>
                </p:cNvPr>
                <p:cNvSpPr/>
                <p:nvPr/>
              </p:nvSpPr>
              <p:spPr bwMode="auto">
                <a:xfrm flipV="1">
                  <a:off x="6512894" y="2222711"/>
                  <a:ext cx="773346" cy="69049"/>
                </a:xfrm>
                <a:prstGeom prst="trapezoid">
                  <a:avLst>
                    <a:gd name="adj" fmla="val 154634"/>
                  </a:avLst>
                </a:prstGeom>
                <a:solidFill>
                  <a:schemeClr val="accent1">
                    <a:lumMod val="75000"/>
                  </a:schemeClr>
                </a:solidFill>
                <a:ln w="19050">
                  <a:noFill/>
                  <a:round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17" name="ï$ľíďe">
                  <a:extLst>
                    <a:ext uri="{FF2B5EF4-FFF2-40B4-BE49-F238E27FC236}">
                      <a16:creationId xmlns:a16="http://schemas.microsoft.com/office/drawing/2014/main" id="{DC794588-0D32-44AA-8D73-F05F6AFF7EDD}"/>
                    </a:ext>
                  </a:extLst>
                </p:cNvPr>
                <p:cNvSpPr/>
                <p:nvPr/>
              </p:nvSpPr>
              <p:spPr bwMode="auto">
                <a:xfrm>
                  <a:off x="6512894" y="1739368"/>
                  <a:ext cx="773346" cy="69049"/>
                </a:xfrm>
                <a:prstGeom prst="trapezoid">
                  <a:avLst>
                    <a:gd name="adj" fmla="val 154634"/>
                  </a:avLst>
                </a:prstGeom>
                <a:solidFill>
                  <a:schemeClr val="accent1">
                    <a:lumMod val="75000"/>
                  </a:schemeClr>
                </a:solidFill>
                <a:ln w="19050">
                  <a:noFill/>
                  <a:round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18" name="íśļîdê">
                  <a:extLst>
                    <a:ext uri="{FF2B5EF4-FFF2-40B4-BE49-F238E27FC236}">
                      <a16:creationId xmlns:a16="http://schemas.microsoft.com/office/drawing/2014/main" id="{26E6FDEB-6CB1-48AE-AC9F-4AC43942833E}"/>
                    </a:ext>
                  </a:extLst>
                </p:cNvPr>
                <p:cNvSpPr/>
                <p:nvPr/>
              </p:nvSpPr>
              <p:spPr bwMode="auto">
                <a:xfrm>
                  <a:off x="6623372" y="1739368"/>
                  <a:ext cx="552390" cy="552392"/>
                </a:xfrm>
                <a:prstGeom prst="rect">
                  <a:avLst/>
                </a:prstGeom>
                <a:solidFill>
                  <a:schemeClr val="accent1"/>
                </a:solidFill>
                <a:ln w="19050">
                  <a:noFill/>
                  <a:round/>
                </a:ln>
              </p:spPr>
              <p:txBody>
                <a:bodyPr rot="0" spcFirstLastPara="0" vert="horz" wrap="square" lIns="91440" tIns="45720" rIns="91440" bIns="45720" anchor="ctr" anchorCtr="1" forceAA="0" compatLnSpc="1">
                  <a:normAutofit/>
                </a:bodyPr>
                <a:lstStyle/>
                <a:p>
                  <a:pPr algn="ctr"/>
                  <a:r>
                    <a:rPr lang="zh-CN" altLang="en-US" sz="1600" b="1" dirty="0" smtClean="0">
                      <a:solidFill>
                        <a:schemeClr val="bg1"/>
                      </a:solidFill>
                    </a:rPr>
                    <a:t>三</a:t>
                  </a:r>
                  <a:endParaRPr lang="en-US" altLang="zh-CN" sz="1600" b="1" dirty="0">
                    <a:solidFill>
                      <a:schemeClr val="bg1"/>
                    </a:solidFill>
                  </a:endParaRPr>
                </a:p>
              </p:txBody>
            </p:sp>
          </p:grpSp>
        </p:grpSp>
      </p:grpSp>
    </p:spTree>
    <p:custDataLst>
      <p:tags r:id="rId2"/>
    </p:custDataLst>
    <p:extLst>
      <p:ext uri="{BB962C8B-B14F-4D97-AF65-F5344CB8AC3E}">
        <p14:creationId xmlns:p14="http://schemas.microsoft.com/office/powerpoint/2010/main" val="2788487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请在插入菜单</a:t>
            </a:r>
            <a:r>
              <a:rPr lang="en-US" altLang="zh-CN" smtClean="0"/>
              <a:t>—</a:t>
            </a:r>
            <a:r>
              <a:rPr lang="zh-CN" altLang="en-US" smtClean="0"/>
              <a:t>页眉和页脚中修改此文本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20</a:t>
            </a:fld>
            <a:endParaRPr lang="zh-CN" altLang="en-US"/>
          </a:p>
        </p:txBody>
      </p:sp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669924" y="395113"/>
            <a:ext cx="10850563" cy="1028699"/>
          </a:xfrm>
        </p:spPr>
        <p:txBody>
          <a:bodyPr/>
          <a:lstStyle/>
          <a:p>
            <a:r>
              <a:rPr lang="en-US" altLang="zh-CN" dirty="0" smtClean="0"/>
              <a:t>2.4 </a:t>
            </a:r>
            <a:r>
              <a:rPr lang="zh-CN" altLang="en-US" dirty="0" smtClean="0"/>
              <a:t>论文题注和交叉引用</a:t>
            </a:r>
            <a:endParaRPr lang="zh-CN" altLang="en-US" dirty="0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DA479CDF-7B55-4739-8AC1-401418A6CEEC}"/>
              </a:ext>
            </a:extLst>
          </p:cNvPr>
          <p:cNvSpPr/>
          <p:nvPr/>
        </p:nvSpPr>
        <p:spPr>
          <a:xfrm>
            <a:off x="1546618" y="1158945"/>
            <a:ext cx="9228219" cy="452431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1.</a:t>
            </a: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利用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题注和交叉引用，保证图、表、公式编号在注释和正文中随着章节的变化自动生成</a:t>
            </a: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en-US" altLang="zh-CN" sz="2400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2.</a:t>
            </a:r>
            <a:r>
              <a:rPr lang="zh-CN" altLang="en-US" sz="2400" b="1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最省时、高效</a:t>
            </a: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的方法：认准</a:t>
            </a:r>
            <a:r>
              <a:rPr lang="en-US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word</a:t>
            </a: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内置样式，系统已经默认各项功能关联内置样式，所以，可以根据需要适当修改内置样式，但是绝对不能改变其名称。</a:t>
            </a:r>
            <a:endParaRPr lang="en-US" altLang="zh-CN" sz="2400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3.</a:t>
            </a: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若非要自行构建新样式并且名称一定要改变也可以，但后续的工作会更多（</a:t>
            </a:r>
            <a:r>
              <a:rPr lang="zh-CN" altLang="en-US" sz="2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浪费时间，不太建议</a:t>
            </a: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），可参见网络上其他用户的方法。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9159321" y="6240463"/>
            <a:ext cx="28969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 smtClean="0">
                <a:solidFill>
                  <a:srgbClr val="66B5C9"/>
                </a:solidFill>
              </a:rPr>
              <a:t>二 </a:t>
            </a:r>
            <a:r>
              <a:rPr lang="en-US" altLang="zh-CN" sz="2800" b="1" dirty="0" smtClean="0">
                <a:solidFill>
                  <a:srgbClr val="66B5C9"/>
                </a:solidFill>
              </a:rPr>
              <a:t> </a:t>
            </a:r>
            <a:r>
              <a:rPr lang="zh-CN" altLang="en-US" sz="2800" b="1" dirty="0" smtClean="0">
                <a:solidFill>
                  <a:srgbClr val="66B5C9"/>
                </a:solidFill>
              </a:rPr>
              <a:t>重点排版环节</a:t>
            </a:r>
            <a:endParaRPr lang="zh-CN" altLang="en-US" sz="2800" b="1" dirty="0">
              <a:solidFill>
                <a:srgbClr val="66B5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7296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请在插入菜单</a:t>
            </a:r>
            <a:r>
              <a:rPr lang="en-US" altLang="zh-CN" smtClean="0"/>
              <a:t>—</a:t>
            </a:r>
            <a:r>
              <a:rPr lang="zh-CN" altLang="en-US" smtClean="0"/>
              <a:t>页眉和页脚中修改此文本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21</a:t>
            </a:fld>
            <a:endParaRPr lang="zh-CN" altLang="en-US"/>
          </a:p>
        </p:txBody>
      </p:sp>
      <p:grpSp>
        <p:nvGrpSpPr>
          <p:cNvPr id="5" name="307457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/>
        </p:nvGrpSpPr>
        <p:grpSpPr>
          <a:xfrm>
            <a:off x="-902499" y="1071016"/>
            <a:ext cx="12199031" cy="5063084"/>
            <a:chOff x="-902499" y="1071016"/>
            <a:chExt cx="12199031" cy="5063084"/>
          </a:xfrm>
        </p:grpSpPr>
        <p:grpSp>
          <p:nvGrpSpPr>
            <p:cNvPr id="6" name="iśľíḋê">
              <a:extLst>
                <a:ext uri="{FF2B5EF4-FFF2-40B4-BE49-F238E27FC236}">
                  <a16:creationId xmlns:a16="http://schemas.microsoft.com/office/drawing/2014/main" id="{200D49AC-4B90-4349-9362-E772F2EB429B}"/>
                </a:ext>
              </a:extLst>
            </p:cNvPr>
            <p:cNvGrpSpPr/>
            <p:nvPr/>
          </p:nvGrpSpPr>
          <p:grpSpPr>
            <a:xfrm>
              <a:off x="1507040" y="1071016"/>
              <a:ext cx="4705223" cy="1035526"/>
              <a:chOff x="6823276" y="2647827"/>
              <a:chExt cx="4347508" cy="1035526"/>
            </a:xfrm>
          </p:grpSpPr>
          <p:sp>
            <p:nvSpPr>
              <p:cNvPr id="28" name="íṥḷiḋè">
                <a:extLst>
                  <a:ext uri="{FF2B5EF4-FFF2-40B4-BE49-F238E27FC236}">
                    <a16:creationId xmlns:a16="http://schemas.microsoft.com/office/drawing/2014/main" id="{B94E642D-EFB2-4C50-91DD-80E948681974}"/>
                  </a:ext>
                </a:extLst>
              </p:cNvPr>
              <p:cNvSpPr txBox="1"/>
              <p:nvPr/>
            </p:nvSpPr>
            <p:spPr>
              <a:xfrm>
                <a:off x="6823277" y="2647827"/>
                <a:ext cx="3058481" cy="414778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anchor="ctr" anchorCtr="0">
                <a:noAutofit/>
              </a:bodyPr>
              <a:lstStyle/>
              <a:p>
                <a:r>
                  <a:rPr lang="zh-CN" altLang="en-US" sz="2400" b="1" dirty="0" smtClean="0">
                    <a:solidFill>
                      <a:srgbClr val="3333FF"/>
                    </a:solidFill>
                  </a:rPr>
                  <a:t>作用</a:t>
                </a:r>
                <a:endParaRPr lang="en-US" altLang="zh-CN" sz="2400" b="1" dirty="0">
                  <a:solidFill>
                    <a:srgbClr val="3333FF"/>
                  </a:solidFill>
                </a:endParaRPr>
              </a:p>
            </p:txBody>
          </p:sp>
          <p:sp>
            <p:nvSpPr>
              <p:cNvPr id="29" name="íṡļîḑè">
                <a:extLst>
                  <a:ext uri="{FF2B5EF4-FFF2-40B4-BE49-F238E27FC236}">
                    <a16:creationId xmlns:a16="http://schemas.microsoft.com/office/drawing/2014/main" id="{9970AC2A-A8AA-4489-B10D-3707539313BB}"/>
                  </a:ext>
                </a:extLst>
              </p:cNvPr>
              <p:cNvSpPr/>
              <p:nvPr/>
            </p:nvSpPr>
            <p:spPr bwMode="auto">
              <a:xfrm>
                <a:off x="6823276" y="3062608"/>
                <a:ext cx="4347508" cy="6207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0">
                <a:noAutofit/>
              </a:bodyPr>
              <a:lstStyle/>
              <a:p>
                <a:r>
                  <a:rPr lang="zh-CN" altLang="en-US" b="1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利用题注和交叉引用，保证图、表、公式编号在注释和正文中随着章节的变化自动</a:t>
                </a:r>
                <a:r>
                  <a:rPr lang="zh-CN" altLang="en-US" b="1" dirty="0" smtClean="0"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生成</a:t>
                </a:r>
                <a:r>
                  <a:rPr lang="en-US" altLang="zh-CN" b="1" dirty="0" smtClean="0"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en-US" b="1" dirty="0" smtClean="0"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且在论文修改过程中随着改动而自动变化。</a:t>
                </a:r>
                <a:endParaRPr lang="en-US" altLang="zh-CN" dirty="0"/>
              </a:p>
            </p:txBody>
          </p:sp>
        </p:grpSp>
        <p:grpSp>
          <p:nvGrpSpPr>
            <p:cNvPr id="7" name="iṣliḋê">
              <a:extLst>
                <a:ext uri="{FF2B5EF4-FFF2-40B4-BE49-F238E27FC236}">
                  <a16:creationId xmlns:a16="http://schemas.microsoft.com/office/drawing/2014/main" id="{F2F8FE69-5FB2-4E73-8E31-2B02C124D889}"/>
                </a:ext>
              </a:extLst>
            </p:cNvPr>
            <p:cNvGrpSpPr/>
            <p:nvPr/>
          </p:nvGrpSpPr>
          <p:grpSpPr>
            <a:xfrm>
              <a:off x="2595507" y="3114437"/>
              <a:ext cx="3310134" cy="1035526"/>
              <a:chOff x="6823277" y="2647827"/>
              <a:chExt cx="3058481" cy="1035526"/>
            </a:xfrm>
          </p:grpSpPr>
          <p:sp>
            <p:nvSpPr>
              <p:cNvPr id="26" name="ïśľíḍé">
                <a:extLst>
                  <a:ext uri="{FF2B5EF4-FFF2-40B4-BE49-F238E27FC236}">
                    <a16:creationId xmlns:a16="http://schemas.microsoft.com/office/drawing/2014/main" id="{27913DC1-8D78-4A06-97A8-9794AD1CE2B6}"/>
                  </a:ext>
                </a:extLst>
              </p:cNvPr>
              <p:cNvSpPr txBox="1"/>
              <p:nvPr/>
            </p:nvSpPr>
            <p:spPr>
              <a:xfrm>
                <a:off x="6823277" y="2647827"/>
                <a:ext cx="3058481" cy="414778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anchor="ctr" anchorCtr="0">
                <a:noAutofit/>
              </a:bodyPr>
              <a:lstStyle/>
              <a:p>
                <a:r>
                  <a:rPr lang="zh-CN" altLang="en-US" sz="2400" b="1" dirty="0">
                    <a:solidFill>
                      <a:srgbClr val="3333FF"/>
                    </a:solidFill>
                  </a:rPr>
                  <a:t>前提</a:t>
                </a:r>
                <a:endParaRPr lang="en-US" altLang="zh-CN" sz="2400" b="1" dirty="0">
                  <a:solidFill>
                    <a:srgbClr val="3333FF"/>
                  </a:solidFill>
                </a:endParaRPr>
              </a:p>
            </p:txBody>
          </p:sp>
          <p:sp>
            <p:nvSpPr>
              <p:cNvPr id="27" name="iṣļíḓè">
                <a:extLst>
                  <a:ext uri="{FF2B5EF4-FFF2-40B4-BE49-F238E27FC236}">
                    <a16:creationId xmlns:a16="http://schemas.microsoft.com/office/drawing/2014/main" id="{B9D3ED73-B7F7-4D16-8699-7A9EADA5DFD6}"/>
                  </a:ext>
                </a:extLst>
              </p:cNvPr>
              <p:cNvSpPr/>
              <p:nvPr/>
            </p:nvSpPr>
            <p:spPr bwMode="auto">
              <a:xfrm>
                <a:off x="6823277" y="3062608"/>
                <a:ext cx="3058481" cy="6207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0">
                <a:noAutofit/>
              </a:bodyPr>
              <a:lstStyle/>
              <a:p>
                <a:r>
                  <a:rPr lang="zh-CN" altLang="en-US" b="1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关联了系统默认的内置标题等，且不能改变内置标题的名称。</a:t>
                </a:r>
                <a:endParaRPr lang="en-US" altLang="zh-CN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8" name="ï$ļíḑè">
              <a:extLst>
                <a:ext uri="{FF2B5EF4-FFF2-40B4-BE49-F238E27FC236}">
                  <a16:creationId xmlns:a16="http://schemas.microsoft.com/office/drawing/2014/main" id="{C429E853-926B-4428-AC2D-DA1B232EC4EB}"/>
                </a:ext>
              </a:extLst>
            </p:cNvPr>
            <p:cNvGrpSpPr/>
            <p:nvPr/>
          </p:nvGrpSpPr>
          <p:grpSpPr>
            <a:xfrm>
              <a:off x="7199200" y="1386302"/>
              <a:ext cx="4097332" cy="2362031"/>
              <a:chOff x="7199200" y="1386302"/>
              <a:chExt cx="4097332" cy="2362031"/>
            </a:xfrm>
          </p:grpSpPr>
          <p:sp>
            <p:nvSpPr>
              <p:cNvPr id="23" name="ïṡḷíďê">
                <a:extLst>
                  <a:ext uri="{FF2B5EF4-FFF2-40B4-BE49-F238E27FC236}">
                    <a16:creationId xmlns:a16="http://schemas.microsoft.com/office/drawing/2014/main" id="{F46E86EF-B016-4050-A34A-3F85D4D4CB5A}"/>
                  </a:ext>
                </a:extLst>
              </p:cNvPr>
              <p:cNvSpPr txBox="1"/>
              <p:nvPr/>
            </p:nvSpPr>
            <p:spPr>
              <a:xfrm>
                <a:off x="7199200" y="2401183"/>
                <a:ext cx="3866333" cy="13471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40" tIns="45720" rIns="91440" bIns="45720" anchor="t" anchorCtr="0">
                <a:noAutofit/>
              </a:bodyPr>
              <a:lstStyle/>
              <a:p>
                <a:pPr>
                  <a:buSzPct val="25000"/>
                </a:pPr>
                <a:r>
                  <a:rPr lang="zh-CN" altLang="en-US" sz="3600" dirty="0" smtClean="0"/>
                  <a:t>    省时、高效、不易出错</a:t>
                </a:r>
                <a:r>
                  <a:rPr lang="en-US" altLang="zh-CN" sz="1100" dirty="0" smtClean="0"/>
                  <a:t>……</a:t>
                </a:r>
                <a:endParaRPr lang="en-US" altLang="zh-CN" sz="1100" dirty="0"/>
              </a:p>
            </p:txBody>
          </p:sp>
          <p:sp>
            <p:nvSpPr>
              <p:cNvPr id="25" name="îṩḻiḓé">
                <a:extLst>
                  <a:ext uri="{FF2B5EF4-FFF2-40B4-BE49-F238E27FC236}">
                    <a16:creationId xmlns:a16="http://schemas.microsoft.com/office/drawing/2014/main" id="{4FEF48E6-72DE-4D5A-B905-775AE1A294A5}"/>
                  </a:ext>
                </a:extLst>
              </p:cNvPr>
              <p:cNvSpPr txBox="1"/>
              <p:nvPr/>
            </p:nvSpPr>
            <p:spPr>
              <a:xfrm>
                <a:off x="7430199" y="1386302"/>
                <a:ext cx="3866333" cy="81973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40" tIns="45720" rIns="91440" bIns="45720" anchor="b" anchorCtr="0">
                <a:normAutofit/>
              </a:bodyPr>
              <a:lstStyle/>
              <a:p>
                <a:pPr>
                  <a:buSzPct val="25000"/>
                </a:pPr>
                <a:r>
                  <a:rPr lang="zh-CN" altLang="en-US" sz="3600" b="1" dirty="0" smtClean="0">
                    <a:solidFill>
                      <a:srgbClr val="FF0000"/>
                    </a:solidFill>
                  </a:rPr>
                  <a:t>  </a:t>
                </a:r>
                <a:r>
                  <a:rPr lang="zh-CN" altLang="en-US" sz="4400" b="1" dirty="0" smtClean="0">
                    <a:solidFill>
                      <a:srgbClr val="FF0000"/>
                    </a:solidFill>
                  </a:rPr>
                  <a:t>操作原则</a:t>
                </a:r>
                <a:endParaRPr lang="en-US" sz="4400" b="1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9" name="iśļiďé">
              <a:extLst>
                <a:ext uri="{FF2B5EF4-FFF2-40B4-BE49-F238E27FC236}">
                  <a16:creationId xmlns:a16="http://schemas.microsoft.com/office/drawing/2014/main" id="{B9B51844-4B89-4C57-BE1D-3494FDF6DC02}"/>
                </a:ext>
              </a:extLst>
            </p:cNvPr>
            <p:cNvSpPr/>
            <p:nvPr/>
          </p:nvSpPr>
          <p:spPr>
            <a:xfrm rot="5400000">
              <a:off x="-1480456" y="2033532"/>
              <a:ext cx="4233822" cy="3077908"/>
            </a:xfrm>
            <a:prstGeom prst="blockArc">
              <a:avLst>
                <a:gd name="adj1" fmla="val 11410412"/>
                <a:gd name="adj2" fmla="val 20636306"/>
                <a:gd name="adj3" fmla="val 5809"/>
              </a:avLst>
            </a:prstGeom>
            <a:gradFill flip="none" rotWithShape="1">
              <a:gsLst>
                <a:gs pos="0">
                  <a:schemeClr val="bg1">
                    <a:lumMod val="95000"/>
                    <a:alpha val="21000"/>
                  </a:schemeClr>
                </a:gs>
                <a:gs pos="100000">
                  <a:schemeClr val="bg1">
                    <a:lumMod val="85000"/>
                    <a:alpha val="39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10" name="íṡḷîdè">
              <a:extLst>
                <a:ext uri="{FF2B5EF4-FFF2-40B4-BE49-F238E27FC236}">
                  <a16:creationId xmlns:a16="http://schemas.microsoft.com/office/drawing/2014/main" id="{74D7DF17-1CA7-487C-8EB2-221B3556337F}"/>
                </a:ext>
              </a:extLst>
            </p:cNvPr>
            <p:cNvGrpSpPr/>
            <p:nvPr/>
          </p:nvGrpSpPr>
          <p:grpSpPr>
            <a:xfrm>
              <a:off x="673100" y="1258953"/>
              <a:ext cx="671878" cy="671876"/>
              <a:chOff x="1711594" y="2493391"/>
              <a:chExt cx="506338" cy="506336"/>
            </a:xfrm>
          </p:grpSpPr>
          <p:sp>
            <p:nvSpPr>
              <p:cNvPr id="21" name="iS1idé">
                <a:extLst>
                  <a:ext uri="{FF2B5EF4-FFF2-40B4-BE49-F238E27FC236}">
                    <a16:creationId xmlns:a16="http://schemas.microsoft.com/office/drawing/2014/main" id="{FE42C80B-4247-40ED-9007-2C6905D5EBD7}"/>
                  </a:ext>
                </a:extLst>
              </p:cNvPr>
              <p:cNvSpPr/>
              <p:nvPr/>
            </p:nvSpPr>
            <p:spPr bwMode="auto">
              <a:xfrm>
                <a:off x="1711594" y="2493391"/>
                <a:ext cx="506338" cy="506336"/>
              </a:xfrm>
              <a:prstGeom prst="ellipse">
                <a:avLst/>
              </a:prstGeom>
              <a:solidFill>
                <a:schemeClr val="accent1"/>
              </a:solidFill>
              <a:ln w="285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2" name="iSḻíḋê">
                <a:extLst>
                  <a:ext uri="{FF2B5EF4-FFF2-40B4-BE49-F238E27FC236}">
                    <a16:creationId xmlns:a16="http://schemas.microsoft.com/office/drawing/2014/main" id="{298A1E5F-94EC-4CA3-8A01-0512751DAF8C}"/>
                  </a:ext>
                </a:extLst>
              </p:cNvPr>
              <p:cNvSpPr/>
              <p:nvPr/>
            </p:nvSpPr>
            <p:spPr bwMode="auto">
              <a:xfrm>
                <a:off x="1833727" y="2641568"/>
                <a:ext cx="262071" cy="237512"/>
              </a:xfrm>
              <a:custGeom>
                <a:avLst/>
                <a:gdLst>
                  <a:gd name="connsiteX0" fmla="*/ 496512 w 622984"/>
                  <a:gd name="connsiteY0" fmla="*/ 492841 h 564606"/>
                  <a:gd name="connsiteX1" fmla="*/ 473955 w 622984"/>
                  <a:gd name="connsiteY1" fmla="*/ 515853 h 564606"/>
                  <a:gd name="connsiteX2" fmla="*/ 496512 w 622984"/>
                  <a:gd name="connsiteY2" fmla="*/ 535354 h 564606"/>
                  <a:gd name="connsiteX3" fmla="*/ 519457 w 622984"/>
                  <a:gd name="connsiteY3" fmla="*/ 515853 h 564606"/>
                  <a:gd name="connsiteX4" fmla="*/ 496512 w 622984"/>
                  <a:gd name="connsiteY4" fmla="*/ 492841 h 564606"/>
                  <a:gd name="connsiteX5" fmla="*/ 249694 w 622984"/>
                  <a:gd name="connsiteY5" fmla="*/ 352049 h 564606"/>
                  <a:gd name="connsiteX6" fmla="*/ 272741 w 622984"/>
                  <a:gd name="connsiteY6" fmla="*/ 374570 h 564606"/>
                  <a:gd name="connsiteX7" fmla="*/ 171569 w 622984"/>
                  <a:gd name="connsiteY7" fmla="*/ 475137 h 564606"/>
                  <a:gd name="connsiteX8" fmla="*/ 177819 w 622984"/>
                  <a:gd name="connsiteY8" fmla="*/ 481738 h 564606"/>
                  <a:gd name="connsiteX9" fmla="*/ 155163 w 622984"/>
                  <a:gd name="connsiteY9" fmla="*/ 510860 h 564606"/>
                  <a:gd name="connsiteX10" fmla="*/ 73522 w 622984"/>
                  <a:gd name="connsiteY10" fmla="*/ 562891 h 564606"/>
                  <a:gd name="connsiteX11" fmla="*/ 60241 w 622984"/>
                  <a:gd name="connsiteY11" fmla="*/ 550077 h 564606"/>
                  <a:gd name="connsiteX12" fmla="*/ 112585 w 622984"/>
                  <a:gd name="connsiteY12" fmla="*/ 468925 h 564606"/>
                  <a:gd name="connsiteX13" fmla="*/ 141882 w 622984"/>
                  <a:gd name="connsiteY13" fmla="*/ 446015 h 564606"/>
                  <a:gd name="connsiteX14" fmla="*/ 148522 w 622984"/>
                  <a:gd name="connsiteY14" fmla="*/ 452616 h 564606"/>
                  <a:gd name="connsiteX15" fmla="*/ 122234 w 622984"/>
                  <a:gd name="connsiteY15" fmla="*/ 15041 h 564606"/>
                  <a:gd name="connsiteX16" fmla="*/ 210667 w 622984"/>
                  <a:gd name="connsiteY16" fmla="*/ 52502 h 564606"/>
                  <a:gd name="connsiteX17" fmla="*/ 242946 w 622984"/>
                  <a:gd name="connsiteY17" fmla="*/ 173410 h 564606"/>
                  <a:gd name="connsiteX18" fmla="*/ 532291 w 622984"/>
                  <a:gd name="connsiteY18" fmla="*/ 463589 h 564606"/>
                  <a:gd name="connsiteX19" fmla="*/ 532291 w 622984"/>
                  <a:gd name="connsiteY19" fmla="*/ 545105 h 564606"/>
                  <a:gd name="connsiteX20" fmla="*/ 493400 w 622984"/>
                  <a:gd name="connsiteY20" fmla="*/ 564606 h 564606"/>
                  <a:gd name="connsiteX21" fmla="*/ 451010 w 622984"/>
                  <a:gd name="connsiteY21" fmla="*/ 545105 h 564606"/>
                  <a:gd name="connsiteX22" fmla="*/ 161665 w 622984"/>
                  <a:gd name="connsiteY22" fmla="*/ 258046 h 564606"/>
                  <a:gd name="connsiteX23" fmla="*/ 34882 w 622984"/>
                  <a:gd name="connsiteY23" fmla="*/ 225674 h 564606"/>
                  <a:gd name="connsiteX24" fmla="*/ 5715 w 622984"/>
                  <a:gd name="connsiteY24" fmla="*/ 104766 h 564606"/>
                  <a:gd name="connsiteX25" fmla="*/ 74162 w 622984"/>
                  <a:gd name="connsiteY25" fmla="*/ 176530 h 564606"/>
                  <a:gd name="connsiteX26" fmla="*/ 142220 w 622984"/>
                  <a:gd name="connsiteY26" fmla="*/ 157029 h 564606"/>
                  <a:gd name="connsiteX27" fmla="*/ 161665 w 622984"/>
                  <a:gd name="connsiteY27" fmla="*/ 88385 h 564606"/>
                  <a:gd name="connsiteX28" fmla="*/ 90107 w 622984"/>
                  <a:gd name="connsiteY28" fmla="*/ 20130 h 564606"/>
                  <a:gd name="connsiteX29" fmla="*/ 122234 w 622984"/>
                  <a:gd name="connsiteY29" fmla="*/ 15041 h 564606"/>
                  <a:gd name="connsiteX30" fmla="*/ 531841 w 622984"/>
                  <a:gd name="connsiteY30" fmla="*/ 0 h 564606"/>
                  <a:gd name="connsiteX31" fmla="*/ 622984 w 622984"/>
                  <a:gd name="connsiteY31" fmla="*/ 87684 h 564606"/>
                  <a:gd name="connsiteX32" fmla="*/ 463289 w 622984"/>
                  <a:gd name="connsiteY32" fmla="*/ 247465 h 564606"/>
                  <a:gd name="connsiteX33" fmla="*/ 424339 w 622984"/>
                  <a:gd name="connsiteY33" fmla="*/ 257207 h 564606"/>
                  <a:gd name="connsiteX34" fmla="*/ 362409 w 622984"/>
                  <a:gd name="connsiteY34" fmla="*/ 198751 h 564606"/>
                  <a:gd name="connsiteX35" fmla="*/ 375263 w 622984"/>
                  <a:gd name="connsiteY35" fmla="*/ 159391 h 564606"/>
                  <a:gd name="connsiteX36" fmla="*/ 531841 w 622984"/>
                  <a:gd name="connsiteY36" fmla="*/ 0 h 5646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622984" h="564606">
                    <a:moveTo>
                      <a:pt x="496512" y="492841"/>
                    </a:moveTo>
                    <a:cubicBezTo>
                      <a:pt x="483678" y="492841"/>
                      <a:pt x="473955" y="502592"/>
                      <a:pt x="473955" y="515853"/>
                    </a:cubicBezTo>
                    <a:cubicBezTo>
                      <a:pt x="473955" y="525604"/>
                      <a:pt x="483678" y="535354"/>
                      <a:pt x="496512" y="535354"/>
                    </a:cubicBezTo>
                    <a:cubicBezTo>
                      <a:pt x="509734" y="535354"/>
                      <a:pt x="519457" y="525604"/>
                      <a:pt x="519457" y="515853"/>
                    </a:cubicBezTo>
                    <a:cubicBezTo>
                      <a:pt x="519457" y="502592"/>
                      <a:pt x="509734" y="492841"/>
                      <a:pt x="496512" y="492841"/>
                    </a:cubicBezTo>
                    <a:close/>
                    <a:moveTo>
                      <a:pt x="249694" y="352049"/>
                    </a:moveTo>
                    <a:lnTo>
                      <a:pt x="272741" y="374570"/>
                    </a:lnTo>
                    <a:lnTo>
                      <a:pt x="171569" y="475137"/>
                    </a:lnTo>
                    <a:lnTo>
                      <a:pt x="177819" y="481738"/>
                    </a:lnTo>
                    <a:lnTo>
                      <a:pt x="155163" y="510860"/>
                    </a:lnTo>
                    <a:lnTo>
                      <a:pt x="73522" y="562891"/>
                    </a:lnTo>
                    <a:lnTo>
                      <a:pt x="60241" y="550077"/>
                    </a:lnTo>
                    <a:lnTo>
                      <a:pt x="112585" y="468925"/>
                    </a:lnTo>
                    <a:lnTo>
                      <a:pt x="141882" y="446015"/>
                    </a:lnTo>
                    <a:lnTo>
                      <a:pt x="148522" y="452616"/>
                    </a:lnTo>
                    <a:close/>
                    <a:moveTo>
                      <a:pt x="122234" y="15041"/>
                    </a:moveTo>
                    <a:cubicBezTo>
                      <a:pt x="154446" y="14694"/>
                      <a:pt x="186166" y="28223"/>
                      <a:pt x="210667" y="52502"/>
                    </a:cubicBezTo>
                    <a:cubicBezTo>
                      <a:pt x="242946" y="85264"/>
                      <a:pt x="256169" y="130897"/>
                      <a:pt x="242946" y="173410"/>
                    </a:cubicBezTo>
                    <a:lnTo>
                      <a:pt x="532291" y="463589"/>
                    </a:lnTo>
                    <a:cubicBezTo>
                      <a:pt x="555236" y="486211"/>
                      <a:pt x="555236" y="522093"/>
                      <a:pt x="532291" y="545105"/>
                    </a:cubicBezTo>
                    <a:cubicBezTo>
                      <a:pt x="522568" y="557976"/>
                      <a:pt x="506234" y="564606"/>
                      <a:pt x="493400" y="564606"/>
                    </a:cubicBezTo>
                    <a:cubicBezTo>
                      <a:pt x="477066" y="564606"/>
                      <a:pt x="460733" y="557976"/>
                      <a:pt x="451010" y="545105"/>
                    </a:cubicBezTo>
                    <a:cubicBezTo>
                      <a:pt x="451010" y="545105"/>
                      <a:pt x="451010" y="545105"/>
                      <a:pt x="161665" y="258046"/>
                    </a:cubicBezTo>
                    <a:cubicBezTo>
                      <a:pt x="119275" y="270917"/>
                      <a:pt x="70662" y="261556"/>
                      <a:pt x="34882" y="225674"/>
                    </a:cubicBezTo>
                    <a:cubicBezTo>
                      <a:pt x="2215" y="192911"/>
                      <a:pt x="-7508" y="147278"/>
                      <a:pt x="5715" y="104766"/>
                    </a:cubicBezTo>
                    <a:cubicBezTo>
                      <a:pt x="5715" y="104766"/>
                      <a:pt x="5715" y="104766"/>
                      <a:pt x="74162" y="176530"/>
                    </a:cubicBezTo>
                    <a:cubicBezTo>
                      <a:pt x="74162" y="176530"/>
                      <a:pt x="74162" y="176530"/>
                      <a:pt x="142220" y="157029"/>
                    </a:cubicBezTo>
                    <a:cubicBezTo>
                      <a:pt x="142220" y="157029"/>
                      <a:pt x="142220" y="157029"/>
                      <a:pt x="161665" y="88385"/>
                    </a:cubicBezTo>
                    <a:cubicBezTo>
                      <a:pt x="161665" y="88385"/>
                      <a:pt x="161665" y="88385"/>
                      <a:pt x="90107" y="20130"/>
                    </a:cubicBezTo>
                    <a:cubicBezTo>
                      <a:pt x="100704" y="16815"/>
                      <a:pt x="111497" y="15157"/>
                      <a:pt x="122234" y="15041"/>
                    </a:cubicBezTo>
                    <a:close/>
                    <a:moveTo>
                      <a:pt x="531841" y="0"/>
                    </a:moveTo>
                    <a:cubicBezTo>
                      <a:pt x="531841" y="0"/>
                      <a:pt x="531841" y="0"/>
                      <a:pt x="622984" y="87684"/>
                    </a:cubicBezTo>
                    <a:cubicBezTo>
                      <a:pt x="622984" y="87684"/>
                      <a:pt x="622984" y="87684"/>
                      <a:pt x="463289" y="247465"/>
                    </a:cubicBezTo>
                    <a:cubicBezTo>
                      <a:pt x="450436" y="247465"/>
                      <a:pt x="434077" y="250582"/>
                      <a:pt x="424339" y="257207"/>
                    </a:cubicBezTo>
                    <a:lnTo>
                      <a:pt x="362409" y="198751"/>
                    </a:lnTo>
                    <a:cubicBezTo>
                      <a:pt x="372147" y="189009"/>
                      <a:pt x="375263" y="172641"/>
                      <a:pt x="375263" y="159391"/>
                    </a:cubicBezTo>
                    <a:cubicBezTo>
                      <a:pt x="375263" y="159391"/>
                      <a:pt x="375263" y="159391"/>
                      <a:pt x="531841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lc="http://schemas.openxmlformats.org/drawingml/2006/lockedCanvas" xmlns:a14="http://schemas.microsoft.com/office/drawing/2010/main" xmlns:p14="http://schemas.microsoft.com/office/powerpoint/2010/main" xmlns:a16="http://schemas.microsoft.com/office/drawing/2014/main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lc="http://schemas.openxmlformats.org/drawingml/2006/lockedCanvas" xmlns:a14="http://schemas.microsoft.com/office/drawing/2010/main" xmlns:p14="http://schemas.microsoft.com/office/powerpoint/2010/main" xmlns:a16="http://schemas.microsoft.com/office/drawing/2014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11" name="ïşľîḑé">
              <a:extLst>
                <a:ext uri="{FF2B5EF4-FFF2-40B4-BE49-F238E27FC236}">
                  <a16:creationId xmlns:a16="http://schemas.microsoft.com/office/drawing/2014/main" id="{054AF450-AED4-4809-9482-D4701F8C624B}"/>
                </a:ext>
              </a:extLst>
            </p:cNvPr>
            <p:cNvGrpSpPr/>
            <p:nvPr/>
          </p:nvGrpSpPr>
          <p:grpSpPr>
            <a:xfrm>
              <a:off x="673100" y="5214143"/>
              <a:ext cx="671878" cy="671876"/>
              <a:chOff x="1711594" y="2493391"/>
              <a:chExt cx="506338" cy="506336"/>
            </a:xfrm>
          </p:grpSpPr>
          <p:sp>
            <p:nvSpPr>
              <p:cNvPr id="19" name="îSļïďe">
                <a:extLst>
                  <a:ext uri="{FF2B5EF4-FFF2-40B4-BE49-F238E27FC236}">
                    <a16:creationId xmlns:a16="http://schemas.microsoft.com/office/drawing/2014/main" id="{F1AFBDB9-7B9F-40E0-8AD5-EDE507ACE2F6}"/>
                  </a:ext>
                </a:extLst>
              </p:cNvPr>
              <p:cNvSpPr/>
              <p:nvPr/>
            </p:nvSpPr>
            <p:spPr bwMode="auto">
              <a:xfrm>
                <a:off x="1711594" y="2493391"/>
                <a:ext cx="506338" cy="506336"/>
              </a:xfrm>
              <a:prstGeom prst="ellipse">
                <a:avLst/>
              </a:prstGeom>
              <a:solidFill>
                <a:schemeClr val="accent1"/>
              </a:solidFill>
              <a:ln w="285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0" name="ïSľîḓê">
                <a:extLst>
                  <a:ext uri="{FF2B5EF4-FFF2-40B4-BE49-F238E27FC236}">
                    <a16:creationId xmlns:a16="http://schemas.microsoft.com/office/drawing/2014/main" id="{267850E4-5FBD-47A5-AF5B-F5626969DEE4}"/>
                  </a:ext>
                </a:extLst>
              </p:cNvPr>
              <p:cNvSpPr/>
              <p:nvPr/>
            </p:nvSpPr>
            <p:spPr bwMode="auto">
              <a:xfrm>
                <a:off x="1833727" y="2641568"/>
                <a:ext cx="262071" cy="237512"/>
              </a:xfrm>
              <a:custGeom>
                <a:avLst/>
                <a:gdLst>
                  <a:gd name="connsiteX0" fmla="*/ 496512 w 622984"/>
                  <a:gd name="connsiteY0" fmla="*/ 492841 h 564606"/>
                  <a:gd name="connsiteX1" fmla="*/ 473955 w 622984"/>
                  <a:gd name="connsiteY1" fmla="*/ 515853 h 564606"/>
                  <a:gd name="connsiteX2" fmla="*/ 496512 w 622984"/>
                  <a:gd name="connsiteY2" fmla="*/ 535354 h 564606"/>
                  <a:gd name="connsiteX3" fmla="*/ 519457 w 622984"/>
                  <a:gd name="connsiteY3" fmla="*/ 515853 h 564606"/>
                  <a:gd name="connsiteX4" fmla="*/ 496512 w 622984"/>
                  <a:gd name="connsiteY4" fmla="*/ 492841 h 564606"/>
                  <a:gd name="connsiteX5" fmla="*/ 249694 w 622984"/>
                  <a:gd name="connsiteY5" fmla="*/ 352049 h 564606"/>
                  <a:gd name="connsiteX6" fmla="*/ 272741 w 622984"/>
                  <a:gd name="connsiteY6" fmla="*/ 374570 h 564606"/>
                  <a:gd name="connsiteX7" fmla="*/ 171569 w 622984"/>
                  <a:gd name="connsiteY7" fmla="*/ 475137 h 564606"/>
                  <a:gd name="connsiteX8" fmla="*/ 177819 w 622984"/>
                  <a:gd name="connsiteY8" fmla="*/ 481738 h 564606"/>
                  <a:gd name="connsiteX9" fmla="*/ 155163 w 622984"/>
                  <a:gd name="connsiteY9" fmla="*/ 510860 h 564606"/>
                  <a:gd name="connsiteX10" fmla="*/ 73522 w 622984"/>
                  <a:gd name="connsiteY10" fmla="*/ 562891 h 564606"/>
                  <a:gd name="connsiteX11" fmla="*/ 60241 w 622984"/>
                  <a:gd name="connsiteY11" fmla="*/ 550077 h 564606"/>
                  <a:gd name="connsiteX12" fmla="*/ 112585 w 622984"/>
                  <a:gd name="connsiteY12" fmla="*/ 468925 h 564606"/>
                  <a:gd name="connsiteX13" fmla="*/ 141882 w 622984"/>
                  <a:gd name="connsiteY13" fmla="*/ 446015 h 564606"/>
                  <a:gd name="connsiteX14" fmla="*/ 148522 w 622984"/>
                  <a:gd name="connsiteY14" fmla="*/ 452616 h 564606"/>
                  <a:gd name="connsiteX15" fmla="*/ 122234 w 622984"/>
                  <a:gd name="connsiteY15" fmla="*/ 15041 h 564606"/>
                  <a:gd name="connsiteX16" fmla="*/ 210667 w 622984"/>
                  <a:gd name="connsiteY16" fmla="*/ 52502 h 564606"/>
                  <a:gd name="connsiteX17" fmla="*/ 242946 w 622984"/>
                  <a:gd name="connsiteY17" fmla="*/ 173410 h 564606"/>
                  <a:gd name="connsiteX18" fmla="*/ 532291 w 622984"/>
                  <a:gd name="connsiteY18" fmla="*/ 463589 h 564606"/>
                  <a:gd name="connsiteX19" fmla="*/ 532291 w 622984"/>
                  <a:gd name="connsiteY19" fmla="*/ 545105 h 564606"/>
                  <a:gd name="connsiteX20" fmla="*/ 493400 w 622984"/>
                  <a:gd name="connsiteY20" fmla="*/ 564606 h 564606"/>
                  <a:gd name="connsiteX21" fmla="*/ 451010 w 622984"/>
                  <a:gd name="connsiteY21" fmla="*/ 545105 h 564606"/>
                  <a:gd name="connsiteX22" fmla="*/ 161665 w 622984"/>
                  <a:gd name="connsiteY22" fmla="*/ 258046 h 564606"/>
                  <a:gd name="connsiteX23" fmla="*/ 34882 w 622984"/>
                  <a:gd name="connsiteY23" fmla="*/ 225674 h 564606"/>
                  <a:gd name="connsiteX24" fmla="*/ 5715 w 622984"/>
                  <a:gd name="connsiteY24" fmla="*/ 104766 h 564606"/>
                  <a:gd name="connsiteX25" fmla="*/ 74162 w 622984"/>
                  <a:gd name="connsiteY25" fmla="*/ 176530 h 564606"/>
                  <a:gd name="connsiteX26" fmla="*/ 142220 w 622984"/>
                  <a:gd name="connsiteY26" fmla="*/ 157029 h 564606"/>
                  <a:gd name="connsiteX27" fmla="*/ 161665 w 622984"/>
                  <a:gd name="connsiteY27" fmla="*/ 88385 h 564606"/>
                  <a:gd name="connsiteX28" fmla="*/ 90107 w 622984"/>
                  <a:gd name="connsiteY28" fmla="*/ 20130 h 564606"/>
                  <a:gd name="connsiteX29" fmla="*/ 122234 w 622984"/>
                  <a:gd name="connsiteY29" fmla="*/ 15041 h 564606"/>
                  <a:gd name="connsiteX30" fmla="*/ 531841 w 622984"/>
                  <a:gd name="connsiteY30" fmla="*/ 0 h 564606"/>
                  <a:gd name="connsiteX31" fmla="*/ 622984 w 622984"/>
                  <a:gd name="connsiteY31" fmla="*/ 87684 h 564606"/>
                  <a:gd name="connsiteX32" fmla="*/ 463289 w 622984"/>
                  <a:gd name="connsiteY32" fmla="*/ 247465 h 564606"/>
                  <a:gd name="connsiteX33" fmla="*/ 424339 w 622984"/>
                  <a:gd name="connsiteY33" fmla="*/ 257207 h 564606"/>
                  <a:gd name="connsiteX34" fmla="*/ 362409 w 622984"/>
                  <a:gd name="connsiteY34" fmla="*/ 198751 h 564606"/>
                  <a:gd name="connsiteX35" fmla="*/ 375263 w 622984"/>
                  <a:gd name="connsiteY35" fmla="*/ 159391 h 564606"/>
                  <a:gd name="connsiteX36" fmla="*/ 531841 w 622984"/>
                  <a:gd name="connsiteY36" fmla="*/ 0 h 5646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622984" h="564606">
                    <a:moveTo>
                      <a:pt x="496512" y="492841"/>
                    </a:moveTo>
                    <a:cubicBezTo>
                      <a:pt x="483678" y="492841"/>
                      <a:pt x="473955" y="502592"/>
                      <a:pt x="473955" y="515853"/>
                    </a:cubicBezTo>
                    <a:cubicBezTo>
                      <a:pt x="473955" y="525604"/>
                      <a:pt x="483678" y="535354"/>
                      <a:pt x="496512" y="535354"/>
                    </a:cubicBezTo>
                    <a:cubicBezTo>
                      <a:pt x="509734" y="535354"/>
                      <a:pt x="519457" y="525604"/>
                      <a:pt x="519457" y="515853"/>
                    </a:cubicBezTo>
                    <a:cubicBezTo>
                      <a:pt x="519457" y="502592"/>
                      <a:pt x="509734" y="492841"/>
                      <a:pt x="496512" y="492841"/>
                    </a:cubicBezTo>
                    <a:close/>
                    <a:moveTo>
                      <a:pt x="249694" y="352049"/>
                    </a:moveTo>
                    <a:lnTo>
                      <a:pt x="272741" y="374570"/>
                    </a:lnTo>
                    <a:lnTo>
                      <a:pt x="171569" y="475137"/>
                    </a:lnTo>
                    <a:lnTo>
                      <a:pt x="177819" y="481738"/>
                    </a:lnTo>
                    <a:lnTo>
                      <a:pt x="155163" y="510860"/>
                    </a:lnTo>
                    <a:lnTo>
                      <a:pt x="73522" y="562891"/>
                    </a:lnTo>
                    <a:lnTo>
                      <a:pt x="60241" y="550077"/>
                    </a:lnTo>
                    <a:lnTo>
                      <a:pt x="112585" y="468925"/>
                    </a:lnTo>
                    <a:lnTo>
                      <a:pt x="141882" y="446015"/>
                    </a:lnTo>
                    <a:lnTo>
                      <a:pt x="148522" y="452616"/>
                    </a:lnTo>
                    <a:close/>
                    <a:moveTo>
                      <a:pt x="122234" y="15041"/>
                    </a:moveTo>
                    <a:cubicBezTo>
                      <a:pt x="154446" y="14694"/>
                      <a:pt x="186166" y="28223"/>
                      <a:pt x="210667" y="52502"/>
                    </a:cubicBezTo>
                    <a:cubicBezTo>
                      <a:pt x="242946" y="85264"/>
                      <a:pt x="256169" y="130897"/>
                      <a:pt x="242946" y="173410"/>
                    </a:cubicBezTo>
                    <a:lnTo>
                      <a:pt x="532291" y="463589"/>
                    </a:lnTo>
                    <a:cubicBezTo>
                      <a:pt x="555236" y="486211"/>
                      <a:pt x="555236" y="522093"/>
                      <a:pt x="532291" y="545105"/>
                    </a:cubicBezTo>
                    <a:cubicBezTo>
                      <a:pt x="522568" y="557976"/>
                      <a:pt x="506234" y="564606"/>
                      <a:pt x="493400" y="564606"/>
                    </a:cubicBezTo>
                    <a:cubicBezTo>
                      <a:pt x="477066" y="564606"/>
                      <a:pt x="460733" y="557976"/>
                      <a:pt x="451010" y="545105"/>
                    </a:cubicBezTo>
                    <a:cubicBezTo>
                      <a:pt x="451010" y="545105"/>
                      <a:pt x="451010" y="545105"/>
                      <a:pt x="161665" y="258046"/>
                    </a:cubicBezTo>
                    <a:cubicBezTo>
                      <a:pt x="119275" y="270917"/>
                      <a:pt x="70662" y="261556"/>
                      <a:pt x="34882" y="225674"/>
                    </a:cubicBezTo>
                    <a:cubicBezTo>
                      <a:pt x="2215" y="192911"/>
                      <a:pt x="-7508" y="147278"/>
                      <a:pt x="5715" y="104766"/>
                    </a:cubicBezTo>
                    <a:cubicBezTo>
                      <a:pt x="5715" y="104766"/>
                      <a:pt x="5715" y="104766"/>
                      <a:pt x="74162" y="176530"/>
                    </a:cubicBezTo>
                    <a:cubicBezTo>
                      <a:pt x="74162" y="176530"/>
                      <a:pt x="74162" y="176530"/>
                      <a:pt x="142220" y="157029"/>
                    </a:cubicBezTo>
                    <a:cubicBezTo>
                      <a:pt x="142220" y="157029"/>
                      <a:pt x="142220" y="157029"/>
                      <a:pt x="161665" y="88385"/>
                    </a:cubicBezTo>
                    <a:cubicBezTo>
                      <a:pt x="161665" y="88385"/>
                      <a:pt x="161665" y="88385"/>
                      <a:pt x="90107" y="20130"/>
                    </a:cubicBezTo>
                    <a:cubicBezTo>
                      <a:pt x="100704" y="16815"/>
                      <a:pt x="111497" y="15157"/>
                      <a:pt x="122234" y="15041"/>
                    </a:cubicBezTo>
                    <a:close/>
                    <a:moveTo>
                      <a:pt x="531841" y="0"/>
                    </a:moveTo>
                    <a:cubicBezTo>
                      <a:pt x="531841" y="0"/>
                      <a:pt x="531841" y="0"/>
                      <a:pt x="622984" y="87684"/>
                    </a:cubicBezTo>
                    <a:cubicBezTo>
                      <a:pt x="622984" y="87684"/>
                      <a:pt x="622984" y="87684"/>
                      <a:pt x="463289" y="247465"/>
                    </a:cubicBezTo>
                    <a:cubicBezTo>
                      <a:pt x="450436" y="247465"/>
                      <a:pt x="434077" y="250582"/>
                      <a:pt x="424339" y="257207"/>
                    </a:cubicBezTo>
                    <a:lnTo>
                      <a:pt x="362409" y="198751"/>
                    </a:lnTo>
                    <a:cubicBezTo>
                      <a:pt x="372147" y="189009"/>
                      <a:pt x="375263" y="172641"/>
                      <a:pt x="375263" y="159391"/>
                    </a:cubicBezTo>
                    <a:cubicBezTo>
                      <a:pt x="375263" y="159391"/>
                      <a:pt x="375263" y="159391"/>
                      <a:pt x="531841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lc="http://schemas.openxmlformats.org/drawingml/2006/lockedCanvas" xmlns:a14="http://schemas.microsoft.com/office/drawing/2010/main" xmlns:p14="http://schemas.microsoft.com/office/powerpoint/2010/main" xmlns:a16="http://schemas.microsoft.com/office/drawing/2014/main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lc="http://schemas.openxmlformats.org/drawingml/2006/lockedCanvas" xmlns:a14="http://schemas.microsoft.com/office/drawing/2010/main" xmlns:p14="http://schemas.microsoft.com/office/powerpoint/2010/main" xmlns:a16="http://schemas.microsoft.com/office/drawing/2014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12" name="îṧļiḑe">
              <a:extLst>
                <a:ext uri="{FF2B5EF4-FFF2-40B4-BE49-F238E27FC236}">
                  <a16:creationId xmlns:a16="http://schemas.microsoft.com/office/drawing/2014/main" id="{419FE942-415A-479F-B04B-BF3F290B15F4}"/>
                </a:ext>
              </a:extLst>
            </p:cNvPr>
            <p:cNvGrpSpPr/>
            <p:nvPr/>
          </p:nvGrpSpPr>
          <p:grpSpPr>
            <a:xfrm>
              <a:off x="1761566" y="3236548"/>
              <a:ext cx="671878" cy="671876"/>
              <a:chOff x="1711594" y="2493391"/>
              <a:chExt cx="506338" cy="506336"/>
            </a:xfrm>
          </p:grpSpPr>
          <p:sp>
            <p:nvSpPr>
              <p:cNvPr id="17" name="ïsḻïḍè">
                <a:extLst>
                  <a:ext uri="{FF2B5EF4-FFF2-40B4-BE49-F238E27FC236}">
                    <a16:creationId xmlns:a16="http://schemas.microsoft.com/office/drawing/2014/main" id="{A8224A7E-8F94-4E1F-9757-7137068EE15A}"/>
                  </a:ext>
                </a:extLst>
              </p:cNvPr>
              <p:cNvSpPr/>
              <p:nvPr/>
            </p:nvSpPr>
            <p:spPr bwMode="auto">
              <a:xfrm>
                <a:off x="1711594" y="2493391"/>
                <a:ext cx="506338" cy="506336"/>
              </a:xfrm>
              <a:prstGeom prst="ellipse">
                <a:avLst/>
              </a:prstGeom>
              <a:solidFill>
                <a:schemeClr val="accent2"/>
              </a:solidFill>
              <a:ln w="285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" name="ïṧľiḋê">
                <a:extLst>
                  <a:ext uri="{FF2B5EF4-FFF2-40B4-BE49-F238E27FC236}">
                    <a16:creationId xmlns:a16="http://schemas.microsoft.com/office/drawing/2014/main" id="{C8F6CF57-EAB7-40A2-A61A-3C2908D7689F}"/>
                  </a:ext>
                </a:extLst>
              </p:cNvPr>
              <p:cNvSpPr/>
              <p:nvPr/>
            </p:nvSpPr>
            <p:spPr bwMode="auto">
              <a:xfrm>
                <a:off x="1833727" y="2641570"/>
                <a:ext cx="262071" cy="237512"/>
              </a:xfrm>
              <a:custGeom>
                <a:avLst/>
                <a:gdLst>
                  <a:gd name="connsiteX0" fmla="*/ 496512 w 622984"/>
                  <a:gd name="connsiteY0" fmla="*/ 492841 h 564606"/>
                  <a:gd name="connsiteX1" fmla="*/ 473955 w 622984"/>
                  <a:gd name="connsiteY1" fmla="*/ 515853 h 564606"/>
                  <a:gd name="connsiteX2" fmla="*/ 496512 w 622984"/>
                  <a:gd name="connsiteY2" fmla="*/ 535354 h 564606"/>
                  <a:gd name="connsiteX3" fmla="*/ 519457 w 622984"/>
                  <a:gd name="connsiteY3" fmla="*/ 515853 h 564606"/>
                  <a:gd name="connsiteX4" fmla="*/ 496512 w 622984"/>
                  <a:gd name="connsiteY4" fmla="*/ 492841 h 564606"/>
                  <a:gd name="connsiteX5" fmla="*/ 249694 w 622984"/>
                  <a:gd name="connsiteY5" fmla="*/ 352049 h 564606"/>
                  <a:gd name="connsiteX6" fmla="*/ 272741 w 622984"/>
                  <a:gd name="connsiteY6" fmla="*/ 374570 h 564606"/>
                  <a:gd name="connsiteX7" fmla="*/ 171569 w 622984"/>
                  <a:gd name="connsiteY7" fmla="*/ 475137 h 564606"/>
                  <a:gd name="connsiteX8" fmla="*/ 177819 w 622984"/>
                  <a:gd name="connsiteY8" fmla="*/ 481738 h 564606"/>
                  <a:gd name="connsiteX9" fmla="*/ 155163 w 622984"/>
                  <a:gd name="connsiteY9" fmla="*/ 510860 h 564606"/>
                  <a:gd name="connsiteX10" fmla="*/ 73522 w 622984"/>
                  <a:gd name="connsiteY10" fmla="*/ 562891 h 564606"/>
                  <a:gd name="connsiteX11" fmla="*/ 60241 w 622984"/>
                  <a:gd name="connsiteY11" fmla="*/ 550077 h 564606"/>
                  <a:gd name="connsiteX12" fmla="*/ 112585 w 622984"/>
                  <a:gd name="connsiteY12" fmla="*/ 468925 h 564606"/>
                  <a:gd name="connsiteX13" fmla="*/ 141882 w 622984"/>
                  <a:gd name="connsiteY13" fmla="*/ 446015 h 564606"/>
                  <a:gd name="connsiteX14" fmla="*/ 148522 w 622984"/>
                  <a:gd name="connsiteY14" fmla="*/ 452616 h 564606"/>
                  <a:gd name="connsiteX15" fmla="*/ 122234 w 622984"/>
                  <a:gd name="connsiteY15" fmla="*/ 15041 h 564606"/>
                  <a:gd name="connsiteX16" fmla="*/ 210667 w 622984"/>
                  <a:gd name="connsiteY16" fmla="*/ 52502 h 564606"/>
                  <a:gd name="connsiteX17" fmla="*/ 242946 w 622984"/>
                  <a:gd name="connsiteY17" fmla="*/ 173410 h 564606"/>
                  <a:gd name="connsiteX18" fmla="*/ 532291 w 622984"/>
                  <a:gd name="connsiteY18" fmla="*/ 463589 h 564606"/>
                  <a:gd name="connsiteX19" fmla="*/ 532291 w 622984"/>
                  <a:gd name="connsiteY19" fmla="*/ 545105 h 564606"/>
                  <a:gd name="connsiteX20" fmla="*/ 493400 w 622984"/>
                  <a:gd name="connsiteY20" fmla="*/ 564606 h 564606"/>
                  <a:gd name="connsiteX21" fmla="*/ 451010 w 622984"/>
                  <a:gd name="connsiteY21" fmla="*/ 545105 h 564606"/>
                  <a:gd name="connsiteX22" fmla="*/ 161665 w 622984"/>
                  <a:gd name="connsiteY22" fmla="*/ 258046 h 564606"/>
                  <a:gd name="connsiteX23" fmla="*/ 34882 w 622984"/>
                  <a:gd name="connsiteY23" fmla="*/ 225674 h 564606"/>
                  <a:gd name="connsiteX24" fmla="*/ 5715 w 622984"/>
                  <a:gd name="connsiteY24" fmla="*/ 104766 h 564606"/>
                  <a:gd name="connsiteX25" fmla="*/ 74162 w 622984"/>
                  <a:gd name="connsiteY25" fmla="*/ 176530 h 564606"/>
                  <a:gd name="connsiteX26" fmla="*/ 142220 w 622984"/>
                  <a:gd name="connsiteY26" fmla="*/ 157029 h 564606"/>
                  <a:gd name="connsiteX27" fmla="*/ 161665 w 622984"/>
                  <a:gd name="connsiteY27" fmla="*/ 88385 h 564606"/>
                  <a:gd name="connsiteX28" fmla="*/ 90107 w 622984"/>
                  <a:gd name="connsiteY28" fmla="*/ 20130 h 564606"/>
                  <a:gd name="connsiteX29" fmla="*/ 122234 w 622984"/>
                  <a:gd name="connsiteY29" fmla="*/ 15041 h 564606"/>
                  <a:gd name="connsiteX30" fmla="*/ 531841 w 622984"/>
                  <a:gd name="connsiteY30" fmla="*/ 0 h 564606"/>
                  <a:gd name="connsiteX31" fmla="*/ 622984 w 622984"/>
                  <a:gd name="connsiteY31" fmla="*/ 87684 h 564606"/>
                  <a:gd name="connsiteX32" fmla="*/ 463289 w 622984"/>
                  <a:gd name="connsiteY32" fmla="*/ 247465 h 564606"/>
                  <a:gd name="connsiteX33" fmla="*/ 424339 w 622984"/>
                  <a:gd name="connsiteY33" fmla="*/ 257207 h 564606"/>
                  <a:gd name="connsiteX34" fmla="*/ 362409 w 622984"/>
                  <a:gd name="connsiteY34" fmla="*/ 198751 h 564606"/>
                  <a:gd name="connsiteX35" fmla="*/ 375263 w 622984"/>
                  <a:gd name="connsiteY35" fmla="*/ 159391 h 564606"/>
                  <a:gd name="connsiteX36" fmla="*/ 531841 w 622984"/>
                  <a:gd name="connsiteY36" fmla="*/ 0 h 5646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622984" h="564606">
                    <a:moveTo>
                      <a:pt x="496512" y="492841"/>
                    </a:moveTo>
                    <a:cubicBezTo>
                      <a:pt x="483678" y="492841"/>
                      <a:pt x="473955" y="502592"/>
                      <a:pt x="473955" y="515853"/>
                    </a:cubicBezTo>
                    <a:cubicBezTo>
                      <a:pt x="473955" y="525604"/>
                      <a:pt x="483678" y="535354"/>
                      <a:pt x="496512" y="535354"/>
                    </a:cubicBezTo>
                    <a:cubicBezTo>
                      <a:pt x="509734" y="535354"/>
                      <a:pt x="519457" y="525604"/>
                      <a:pt x="519457" y="515853"/>
                    </a:cubicBezTo>
                    <a:cubicBezTo>
                      <a:pt x="519457" y="502592"/>
                      <a:pt x="509734" y="492841"/>
                      <a:pt x="496512" y="492841"/>
                    </a:cubicBezTo>
                    <a:close/>
                    <a:moveTo>
                      <a:pt x="249694" y="352049"/>
                    </a:moveTo>
                    <a:lnTo>
                      <a:pt x="272741" y="374570"/>
                    </a:lnTo>
                    <a:lnTo>
                      <a:pt x="171569" y="475137"/>
                    </a:lnTo>
                    <a:lnTo>
                      <a:pt x="177819" y="481738"/>
                    </a:lnTo>
                    <a:lnTo>
                      <a:pt x="155163" y="510860"/>
                    </a:lnTo>
                    <a:lnTo>
                      <a:pt x="73522" y="562891"/>
                    </a:lnTo>
                    <a:lnTo>
                      <a:pt x="60241" y="550077"/>
                    </a:lnTo>
                    <a:lnTo>
                      <a:pt x="112585" y="468925"/>
                    </a:lnTo>
                    <a:lnTo>
                      <a:pt x="141882" y="446015"/>
                    </a:lnTo>
                    <a:lnTo>
                      <a:pt x="148522" y="452616"/>
                    </a:lnTo>
                    <a:close/>
                    <a:moveTo>
                      <a:pt x="122234" y="15041"/>
                    </a:moveTo>
                    <a:cubicBezTo>
                      <a:pt x="154446" y="14694"/>
                      <a:pt x="186166" y="28223"/>
                      <a:pt x="210667" y="52502"/>
                    </a:cubicBezTo>
                    <a:cubicBezTo>
                      <a:pt x="242946" y="85264"/>
                      <a:pt x="256169" y="130897"/>
                      <a:pt x="242946" y="173410"/>
                    </a:cubicBezTo>
                    <a:lnTo>
                      <a:pt x="532291" y="463589"/>
                    </a:lnTo>
                    <a:cubicBezTo>
                      <a:pt x="555236" y="486211"/>
                      <a:pt x="555236" y="522093"/>
                      <a:pt x="532291" y="545105"/>
                    </a:cubicBezTo>
                    <a:cubicBezTo>
                      <a:pt x="522568" y="557976"/>
                      <a:pt x="506234" y="564606"/>
                      <a:pt x="493400" y="564606"/>
                    </a:cubicBezTo>
                    <a:cubicBezTo>
                      <a:pt x="477066" y="564606"/>
                      <a:pt x="460733" y="557976"/>
                      <a:pt x="451010" y="545105"/>
                    </a:cubicBezTo>
                    <a:cubicBezTo>
                      <a:pt x="451010" y="545105"/>
                      <a:pt x="451010" y="545105"/>
                      <a:pt x="161665" y="258046"/>
                    </a:cubicBezTo>
                    <a:cubicBezTo>
                      <a:pt x="119275" y="270917"/>
                      <a:pt x="70662" y="261556"/>
                      <a:pt x="34882" y="225674"/>
                    </a:cubicBezTo>
                    <a:cubicBezTo>
                      <a:pt x="2215" y="192911"/>
                      <a:pt x="-7508" y="147278"/>
                      <a:pt x="5715" y="104766"/>
                    </a:cubicBezTo>
                    <a:cubicBezTo>
                      <a:pt x="5715" y="104766"/>
                      <a:pt x="5715" y="104766"/>
                      <a:pt x="74162" y="176530"/>
                    </a:cubicBezTo>
                    <a:cubicBezTo>
                      <a:pt x="74162" y="176530"/>
                      <a:pt x="74162" y="176530"/>
                      <a:pt x="142220" y="157029"/>
                    </a:cubicBezTo>
                    <a:cubicBezTo>
                      <a:pt x="142220" y="157029"/>
                      <a:pt x="142220" y="157029"/>
                      <a:pt x="161665" y="88385"/>
                    </a:cubicBezTo>
                    <a:cubicBezTo>
                      <a:pt x="161665" y="88385"/>
                      <a:pt x="161665" y="88385"/>
                      <a:pt x="90107" y="20130"/>
                    </a:cubicBezTo>
                    <a:cubicBezTo>
                      <a:pt x="100704" y="16815"/>
                      <a:pt x="111497" y="15157"/>
                      <a:pt x="122234" y="15041"/>
                    </a:cubicBezTo>
                    <a:close/>
                    <a:moveTo>
                      <a:pt x="531841" y="0"/>
                    </a:moveTo>
                    <a:cubicBezTo>
                      <a:pt x="531841" y="0"/>
                      <a:pt x="531841" y="0"/>
                      <a:pt x="622984" y="87684"/>
                    </a:cubicBezTo>
                    <a:cubicBezTo>
                      <a:pt x="622984" y="87684"/>
                      <a:pt x="622984" y="87684"/>
                      <a:pt x="463289" y="247465"/>
                    </a:cubicBezTo>
                    <a:cubicBezTo>
                      <a:pt x="450436" y="247465"/>
                      <a:pt x="434077" y="250582"/>
                      <a:pt x="424339" y="257207"/>
                    </a:cubicBezTo>
                    <a:lnTo>
                      <a:pt x="362409" y="198751"/>
                    </a:lnTo>
                    <a:cubicBezTo>
                      <a:pt x="372147" y="189009"/>
                      <a:pt x="375263" y="172641"/>
                      <a:pt x="375263" y="159391"/>
                    </a:cubicBezTo>
                    <a:cubicBezTo>
                      <a:pt x="375263" y="159391"/>
                      <a:pt x="375263" y="159391"/>
                      <a:pt x="531841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lc="http://schemas.openxmlformats.org/drawingml/2006/lockedCanvas" xmlns:a14="http://schemas.microsoft.com/office/drawing/2010/main" xmlns:p14="http://schemas.microsoft.com/office/powerpoint/2010/main" xmlns:a16="http://schemas.microsoft.com/office/drawing/2014/main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lc="http://schemas.openxmlformats.org/drawingml/2006/lockedCanvas" xmlns:a14="http://schemas.microsoft.com/office/drawing/2010/main" xmlns:p14="http://schemas.microsoft.com/office/powerpoint/2010/main" xmlns:a16="http://schemas.microsoft.com/office/drawing/2014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13" name="iśľîdé">
              <a:extLst>
                <a:ext uri="{FF2B5EF4-FFF2-40B4-BE49-F238E27FC236}">
                  <a16:creationId xmlns:a16="http://schemas.microsoft.com/office/drawing/2014/main" id="{4A1A8A55-8EBE-4AE4-9CB3-3D50B8A2983C}"/>
                </a:ext>
              </a:extLst>
            </p:cNvPr>
            <p:cNvGrpSpPr/>
            <p:nvPr/>
          </p:nvGrpSpPr>
          <p:grpSpPr>
            <a:xfrm>
              <a:off x="1507040" y="5026594"/>
              <a:ext cx="5035161" cy="1035526"/>
              <a:chOff x="6823276" y="2647827"/>
              <a:chExt cx="4652363" cy="1035526"/>
            </a:xfrm>
          </p:grpSpPr>
          <p:sp>
            <p:nvSpPr>
              <p:cNvPr id="15" name="îṣľïḓê">
                <a:extLst>
                  <a:ext uri="{FF2B5EF4-FFF2-40B4-BE49-F238E27FC236}">
                    <a16:creationId xmlns:a16="http://schemas.microsoft.com/office/drawing/2014/main" id="{223FE4FD-B92A-42EA-A75A-3664B8B1D846}"/>
                  </a:ext>
                </a:extLst>
              </p:cNvPr>
              <p:cNvSpPr txBox="1"/>
              <p:nvPr/>
            </p:nvSpPr>
            <p:spPr>
              <a:xfrm>
                <a:off x="6823277" y="2647827"/>
                <a:ext cx="3058481" cy="414778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anchor="ctr" anchorCtr="0">
                <a:noAutofit/>
              </a:bodyPr>
              <a:lstStyle/>
              <a:p>
                <a:r>
                  <a:rPr lang="zh-CN" altLang="en-US" sz="2400" b="1" dirty="0">
                    <a:solidFill>
                      <a:srgbClr val="3333FF"/>
                    </a:solidFill>
                  </a:rPr>
                  <a:t>建议</a:t>
                </a:r>
                <a:endParaRPr lang="en-US" altLang="zh-CN" sz="2400" b="1" dirty="0">
                  <a:solidFill>
                    <a:srgbClr val="3333FF"/>
                  </a:solidFill>
                </a:endParaRPr>
              </a:p>
            </p:txBody>
          </p:sp>
          <p:sp>
            <p:nvSpPr>
              <p:cNvPr id="16" name="iśliḍê">
                <a:extLst>
                  <a:ext uri="{FF2B5EF4-FFF2-40B4-BE49-F238E27FC236}">
                    <a16:creationId xmlns:a16="http://schemas.microsoft.com/office/drawing/2014/main" id="{1F9176CB-4CA5-4E7A-8EAF-D997D4691B9F}"/>
                  </a:ext>
                </a:extLst>
              </p:cNvPr>
              <p:cNvSpPr/>
              <p:nvPr/>
            </p:nvSpPr>
            <p:spPr bwMode="auto">
              <a:xfrm>
                <a:off x="6823276" y="3062608"/>
                <a:ext cx="4652363" cy="6207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0">
                <a:noAutofit/>
              </a:bodyPr>
              <a:lstStyle/>
              <a:p>
                <a:r>
                  <a:rPr lang="zh-CN" altLang="en-US" b="1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可以自己构建新标题样式且把多级标题列表与其关联，但后续工作会更多（比较浪费时间，不太建议），具体方法可参照网上建议。</a:t>
                </a:r>
                <a:endParaRPr lang="en-US" altLang="zh-CN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14" name="直接连接符 13">
              <a:extLst>
                <a:ext uri="{FF2B5EF4-FFF2-40B4-BE49-F238E27FC236}">
                  <a16:creationId xmlns:a16="http://schemas.microsoft.com/office/drawing/2014/main" id="{9910ECB5-2C1A-49A8-9F77-E38E890AB03C}"/>
                </a:ext>
              </a:extLst>
            </p:cNvPr>
            <p:cNvCxnSpPr>
              <a:cxnSpLocks/>
            </p:cNvCxnSpPr>
            <p:nvPr/>
          </p:nvCxnSpPr>
          <p:spPr>
            <a:xfrm>
              <a:off x="6870700" y="1168603"/>
              <a:ext cx="0" cy="4965497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标题 1"/>
          <p:cNvSpPr>
            <a:spLocks noGrp="1"/>
          </p:cNvSpPr>
          <p:nvPr>
            <p:ph type="title"/>
          </p:nvPr>
        </p:nvSpPr>
        <p:spPr>
          <a:xfrm>
            <a:off x="669925" y="253413"/>
            <a:ext cx="10850563" cy="711505"/>
          </a:xfrm>
        </p:spPr>
        <p:txBody>
          <a:bodyPr/>
          <a:lstStyle/>
          <a:p>
            <a:r>
              <a:rPr lang="en-US" altLang="zh-CN" dirty="0" smtClean="0"/>
              <a:t>2.4 </a:t>
            </a:r>
            <a:r>
              <a:rPr lang="zh-CN" altLang="en-US" dirty="0" smtClean="0"/>
              <a:t>论文题注和交叉引用</a:t>
            </a:r>
            <a:endParaRPr lang="zh-CN" altLang="en-US" dirty="0"/>
          </a:p>
        </p:txBody>
      </p:sp>
      <p:sp>
        <p:nvSpPr>
          <p:cNvPr id="30" name="矩形 29"/>
          <p:cNvSpPr/>
          <p:nvPr/>
        </p:nvSpPr>
        <p:spPr>
          <a:xfrm>
            <a:off x="9159321" y="6240463"/>
            <a:ext cx="28969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 smtClean="0">
                <a:solidFill>
                  <a:srgbClr val="66B5C9"/>
                </a:solidFill>
              </a:rPr>
              <a:t>二 </a:t>
            </a:r>
            <a:r>
              <a:rPr lang="en-US" altLang="zh-CN" sz="2800" b="1" dirty="0" smtClean="0">
                <a:solidFill>
                  <a:srgbClr val="66B5C9"/>
                </a:solidFill>
              </a:rPr>
              <a:t> </a:t>
            </a:r>
            <a:r>
              <a:rPr lang="zh-CN" altLang="en-US" sz="2800" b="1" dirty="0" smtClean="0">
                <a:solidFill>
                  <a:srgbClr val="66B5C9"/>
                </a:solidFill>
              </a:rPr>
              <a:t>重点排版环节</a:t>
            </a:r>
            <a:endParaRPr lang="zh-CN" altLang="en-US" sz="2800" b="1" dirty="0">
              <a:solidFill>
                <a:srgbClr val="66B5C9"/>
              </a:solidFill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285065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40421" y="242233"/>
            <a:ext cx="10850563" cy="1028699"/>
          </a:xfrm>
        </p:spPr>
        <p:txBody>
          <a:bodyPr/>
          <a:lstStyle/>
          <a:p>
            <a:r>
              <a:rPr lang="en-US" altLang="zh-CN" sz="4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2.4.1 </a:t>
            </a:r>
            <a:r>
              <a:rPr lang="zh-CN" altLang="en-US" sz="4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题注</a:t>
            </a: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请在插入菜单</a:t>
            </a:r>
            <a:r>
              <a:rPr lang="en-US" altLang="zh-CN" smtClean="0"/>
              <a:t>—</a:t>
            </a:r>
            <a:r>
              <a:rPr lang="zh-CN" altLang="en-US" smtClean="0"/>
              <a:t>页眉和页脚中修改此文本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22</a:t>
            </a:fld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421" y="1028700"/>
            <a:ext cx="10115041" cy="5756024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690" y="1094463"/>
            <a:ext cx="11628571" cy="5352381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69705F63-A5D8-458D-87C5-2880C62A687C}"/>
              </a:ext>
            </a:extLst>
          </p:cNvPr>
          <p:cNvSpPr/>
          <p:nvPr/>
        </p:nvSpPr>
        <p:spPr>
          <a:xfrm>
            <a:off x="1600878" y="2925674"/>
            <a:ext cx="3051290" cy="313162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ts val="2100"/>
              </a:lnSpc>
            </a:pPr>
            <a:endParaRPr lang="en-US" altLang="zh-CN" sz="1400" b="1" dirty="0" smtClean="0"/>
          </a:p>
          <a:p>
            <a:r>
              <a:rPr lang="zh-CN" altLang="en-US" sz="3600" b="1" dirty="0" smtClean="0">
                <a:solidFill>
                  <a:srgbClr val="0000FF"/>
                </a:solidFill>
              </a:rPr>
              <a:t>强调：</a:t>
            </a:r>
            <a:endParaRPr lang="en-US" altLang="zh-CN" sz="3600" b="1" dirty="0" smtClean="0">
              <a:solidFill>
                <a:srgbClr val="0000FF"/>
              </a:solidFill>
            </a:endParaRPr>
          </a:p>
          <a:p>
            <a:r>
              <a:rPr lang="zh-CN" altLang="en-US" sz="2000" dirty="0" smtClean="0"/>
              <a:t>    </a:t>
            </a:r>
            <a:r>
              <a:rPr lang="zh-CN" altLang="en-US" sz="2400" dirty="0" smtClean="0"/>
              <a:t>自动</a:t>
            </a:r>
            <a:r>
              <a:rPr lang="zh-CN" altLang="en-US" sz="2400" dirty="0"/>
              <a:t>生成的</a:t>
            </a:r>
            <a:r>
              <a:rPr lang="zh-CN" altLang="en-US" sz="2400" b="1" dirty="0">
                <a:solidFill>
                  <a:srgbClr val="FF0000"/>
                </a:solidFill>
              </a:rPr>
              <a:t>章节</a:t>
            </a:r>
            <a:r>
              <a:rPr lang="zh-CN" altLang="en-US" sz="2400" dirty="0"/>
              <a:t>号关联的是</a:t>
            </a:r>
            <a:r>
              <a:rPr lang="zh-CN" altLang="en-US" sz="2400" dirty="0" smtClean="0"/>
              <a:t>内置标题样式！</a:t>
            </a:r>
            <a:endParaRPr lang="en-US" altLang="zh-CN" sz="2400" dirty="0" smtClean="0"/>
          </a:p>
          <a:p>
            <a:r>
              <a:rPr lang="zh-CN" altLang="en-US" sz="2400" dirty="0" smtClean="0"/>
              <a:t>    用</a:t>
            </a:r>
            <a:r>
              <a:rPr lang="en-US" altLang="zh-CN" sz="2400" dirty="0"/>
              <a:t>word</a:t>
            </a:r>
            <a:r>
              <a:rPr lang="zh-CN" altLang="en-US" sz="2400" b="1" dirty="0">
                <a:solidFill>
                  <a:srgbClr val="0000FF"/>
                </a:solidFill>
              </a:rPr>
              <a:t>内置</a:t>
            </a:r>
            <a:r>
              <a:rPr lang="zh-CN" altLang="en-US" sz="2400" dirty="0"/>
              <a:t>多级标题</a:t>
            </a:r>
            <a:r>
              <a:rPr lang="zh-CN" altLang="en-US" sz="2400" dirty="0" smtClean="0"/>
              <a:t>样式既快又不</a:t>
            </a:r>
            <a:r>
              <a:rPr lang="zh-CN" altLang="en-US" sz="2400" dirty="0"/>
              <a:t>容易出错！</a:t>
            </a:r>
          </a:p>
        </p:txBody>
      </p:sp>
      <p:sp>
        <p:nvSpPr>
          <p:cNvPr id="10" name="矩形 9"/>
          <p:cNvSpPr/>
          <p:nvPr/>
        </p:nvSpPr>
        <p:spPr>
          <a:xfrm>
            <a:off x="9159321" y="6240463"/>
            <a:ext cx="28969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 smtClean="0">
                <a:solidFill>
                  <a:srgbClr val="66B5C9"/>
                </a:solidFill>
              </a:rPr>
              <a:t>二 </a:t>
            </a:r>
            <a:r>
              <a:rPr lang="en-US" altLang="zh-CN" sz="2800" b="1" dirty="0" smtClean="0">
                <a:solidFill>
                  <a:srgbClr val="66B5C9"/>
                </a:solidFill>
              </a:rPr>
              <a:t> </a:t>
            </a:r>
            <a:r>
              <a:rPr lang="zh-CN" altLang="en-US" sz="2800" b="1" dirty="0" smtClean="0">
                <a:solidFill>
                  <a:srgbClr val="66B5C9"/>
                </a:solidFill>
              </a:rPr>
              <a:t>重点排版环节</a:t>
            </a:r>
            <a:endParaRPr lang="zh-CN" altLang="en-US" sz="2800" b="1" dirty="0">
              <a:solidFill>
                <a:srgbClr val="66B5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5721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699037" y="261535"/>
            <a:ext cx="7791243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267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2.4.1 </a:t>
            </a:r>
            <a:r>
              <a:rPr lang="zh-CN" altLang="en-US" sz="4267" dirty="0">
                <a:latin typeface="微软雅黑" panose="020B0503020204020204" pitchFamily="34" charset="-122"/>
                <a:ea typeface="微软雅黑" panose="020B0503020204020204" pitchFamily="34" charset="-122"/>
              </a:rPr>
              <a:t>题注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30305" y="1061510"/>
            <a:ext cx="11249503" cy="913199"/>
          </a:xfrm>
          <a:prstGeom prst="rect">
            <a:avLst/>
          </a:prstGeom>
          <a:solidFill>
            <a:srgbClr val="66B5C9"/>
          </a:solidFill>
        </p:spPr>
        <p:txBody>
          <a:bodyPr wrap="square" rtlCol="0">
            <a:spAutoFit/>
          </a:bodyPr>
          <a:lstStyle/>
          <a:p>
            <a:r>
              <a:rPr lang="zh-CN" altLang="en-US" sz="2400" dirty="0"/>
              <a:t>    </a:t>
            </a:r>
            <a:r>
              <a:rPr lang="zh-CN" altLang="en-US" sz="2667" dirty="0" smtClean="0"/>
              <a:t>题注主要有分</a:t>
            </a:r>
            <a:r>
              <a:rPr lang="zh-CN" altLang="en-US" sz="2667" dirty="0"/>
              <a:t>图、表、公式三种！用自动生成可省时省事且不容易出错</a:t>
            </a:r>
            <a:r>
              <a:rPr lang="zh-CN" altLang="en-US" sz="2667" dirty="0" smtClean="0"/>
              <a:t>。其他的也可以用，如各级标题等，根据需要设置。</a:t>
            </a:r>
            <a:endParaRPr lang="zh-CN" altLang="en-US" sz="2667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305" y="2188747"/>
            <a:ext cx="8328705" cy="4669253"/>
          </a:xfrm>
          <a:prstGeom prst="rect">
            <a:avLst/>
          </a:prstGeom>
        </p:spPr>
      </p:pic>
      <p:cxnSp>
        <p:nvCxnSpPr>
          <p:cNvPr id="9" name="直接连接符 8"/>
          <p:cNvCxnSpPr/>
          <p:nvPr/>
        </p:nvCxnSpPr>
        <p:spPr>
          <a:xfrm flipV="1">
            <a:off x="837363" y="1192305"/>
            <a:ext cx="10144403" cy="35859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8339451" y="2791029"/>
            <a:ext cx="2793605" cy="2964594"/>
          </a:xfrm>
          <a:prstGeom prst="rect">
            <a:avLst/>
          </a:prstGeom>
          <a:solidFill>
            <a:srgbClr val="66B5C9"/>
          </a:solidFill>
        </p:spPr>
        <p:txBody>
          <a:bodyPr wrap="square" rtlCol="0">
            <a:spAutoFit/>
          </a:bodyPr>
          <a:lstStyle/>
          <a:p>
            <a:r>
              <a:rPr lang="zh-CN" altLang="en-US" sz="2400" dirty="0"/>
              <a:t> </a:t>
            </a:r>
            <a:r>
              <a:rPr lang="zh-CN" altLang="en-US" sz="3733" b="1" dirty="0">
                <a:solidFill>
                  <a:srgbClr val="FF0000"/>
                </a:solidFill>
              </a:rPr>
              <a:t>备注：</a:t>
            </a:r>
            <a:r>
              <a:rPr lang="zh-CN" altLang="en-US" sz="3733" dirty="0"/>
              <a:t>选择包含章节号且</a:t>
            </a:r>
            <a:r>
              <a:rPr lang="zh-CN" altLang="en-US" sz="3733" dirty="0" smtClean="0"/>
              <a:t>要</a:t>
            </a:r>
            <a:r>
              <a:rPr lang="zh-CN" altLang="en-US" sz="3733" dirty="0" smtClean="0">
                <a:solidFill>
                  <a:srgbClr val="FF0000"/>
                </a:solidFill>
              </a:rPr>
              <a:t>按要求</a:t>
            </a:r>
            <a:r>
              <a:rPr lang="zh-CN" altLang="en-US" sz="3733" dirty="0" smtClean="0"/>
              <a:t>选择</a:t>
            </a:r>
            <a:r>
              <a:rPr lang="zh-CN" altLang="en-US" sz="3733" dirty="0"/>
              <a:t>合适的分隔符！</a:t>
            </a:r>
          </a:p>
        </p:txBody>
      </p:sp>
      <p:sp>
        <p:nvSpPr>
          <p:cNvPr id="10" name="矩形 9"/>
          <p:cNvSpPr/>
          <p:nvPr/>
        </p:nvSpPr>
        <p:spPr>
          <a:xfrm>
            <a:off x="9159321" y="6240463"/>
            <a:ext cx="28969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 smtClean="0">
                <a:solidFill>
                  <a:srgbClr val="66B5C9"/>
                </a:solidFill>
              </a:rPr>
              <a:t>二 </a:t>
            </a:r>
            <a:r>
              <a:rPr lang="en-US" altLang="zh-CN" sz="2800" b="1" dirty="0" smtClean="0">
                <a:solidFill>
                  <a:srgbClr val="66B5C9"/>
                </a:solidFill>
              </a:rPr>
              <a:t> </a:t>
            </a:r>
            <a:r>
              <a:rPr lang="zh-CN" altLang="en-US" sz="2800" b="1" dirty="0" smtClean="0">
                <a:solidFill>
                  <a:srgbClr val="66B5C9"/>
                </a:solidFill>
              </a:rPr>
              <a:t>重点排版环节</a:t>
            </a:r>
            <a:endParaRPr lang="zh-CN" altLang="en-US" sz="2800" b="1" dirty="0">
              <a:solidFill>
                <a:srgbClr val="66B5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295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9197029" y="6309832"/>
            <a:ext cx="28969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 smtClean="0">
                <a:solidFill>
                  <a:srgbClr val="66B5C9"/>
                </a:solidFill>
              </a:rPr>
              <a:t>二 </a:t>
            </a:r>
            <a:r>
              <a:rPr lang="en-US" altLang="zh-CN" sz="2800" b="1" dirty="0" smtClean="0">
                <a:solidFill>
                  <a:srgbClr val="66B5C9"/>
                </a:solidFill>
              </a:rPr>
              <a:t> </a:t>
            </a:r>
            <a:r>
              <a:rPr lang="zh-CN" altLang="en-US" sz="2800" b="1" dirty="0" smtClean="0">
                <a:solidFill>
                  <a:srgbClr val="66B5C9"/>
                </a:solidFill>
              </a:rPr>
              <a:t>重点排版环节</a:t>
            </a:r>
            <a:endParaRPr lang="zh-CN" altLang="en-US" sz="2800" b="1" dirty="0">
              <a:solidFill>
                <a:srgbClr val="66B5C9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99037" y="261535"/>
            <a:ext cx="7791243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267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2.4.2 </a:t>
            </a:r>
            <a:r>
              <a:rPr lang="zh-CN" altLang="en-US" sz="4267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交叉引用</a:t>
            </a:r>
            <a:endParaRPr lang="zh-CN" altLang="en-US" sz="4267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9" name="直接连接符 8"/>
          <p:cNvCxnSpPr/>
          <p:nvPr/>
        </p:nvCxnSpPr>
        <p:spPr>
          <a:xfrm flipV="1">
            <a:off x="837363" y="1192305"/>
            <a:ext cx="10144403" cy="35859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00" y="1806613"/>
            <a:ext cx="10638866" cy="4986779"/>
          </a:xfrm>
          <a:prstGeom prst="rect">
            <a:avLst/>
          </a:prstGeom>
          <a:solidFill>
            <a:srgbClr val="66B5C9"/>
          </a:solidFill>
        </p:spPr>
      </p:pic>
      <p:sp>
        <p:nvSpPr>
          <p:cNvPr id="12" name="文本框 11"/>
          <p:cNvSpPr txBox="1"/>
          <p:nvPr/>
        </p:nvSpPr>
        <p:spPr>
          <a:xfrm>
            <a:off x="342900" y="1040132"/>
            <a:ext cx="10638866" cy="707886"/>
          </a:xfrm>
          <a:prstGeom prst="rect">
            <a:avLst/>
          </a:prstGeom>
          <a:solidFill>
            <a:srgbClr val="66B5C9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CN" altLang="en-US" sz="2000" dirty="0"/>
              <a:t>     </a:t>
            </a:r>
            <a:r>
              <a:rPr lang="zh-CN" altLang="en-US" sz="2000" b="1" dirty="0">
                <a:solidFill>
                  <a:schemeClr val="tx1"/>
                </a:solidFill>
              </a:rPr>
              <a:t>图、表、公式在正文中要反复提及，交叉引用保证在正文中标注的图、表、公式编号随着图、表、公式实际编号的变化而变化。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1781667" y="2994390"/>
            <a:ext cx="2024152" cy="2308324"/>
          </a:xfrm>
          <a:prstGeom prst="rect">
            <a:avLst/>
          </a:prstGeom>
          <a:solidFill>
            <a:srgbClr val="66B5C9"/>
          </a:solidFill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</a:rPr>
              <a:t>备注</a:t>
            </a:r>
            <a:r>
              <a:rPr lang="zh-CN" altLang="en-US" sz="3200" b="1" dirty="0" smtClean="0">
                <a:solidFill>
                  <a:srgbClr val="FF0000"/>
                </a:solidFill>
              </a:rPr>
              <a:t>：</a:t>
            </a:r>
            <a:endParaRPr lang="en-US" altLang="zh-CN" sz="3200" b="1" dirty="0" smtClean="0">
              <a:solidFill>
                <a:srgbClr val="FF0000"/>
              </a:solidFill>
            </a:endParaRPr>
          </a:p>
          <a:p>
            <a:r>
              <a:rPr lang="en-US" altLang="zh-CN" sz="3200" b="1" dirty="0">
                <a:solidFill>
                  <a:srgbClr val="FF0000"/>
                </a:solidFill>
              </a:rPr>
              <a:t> </a:t>
            </a:r>
            <a:r>
              <a:rPr lang="en-US" altLang="zh-CN" sz="3200" b="1" dirty="0" smtClean="0">
                <a:solidFill>
                  <a:srgbClr val="FF0000"/>
                </a:solidFill>
              </a:rPr>
              <a:t> </a:t>
            </a:r>
            <a:r>
              <a:rPr lang="zh-CN" altLang="en-US" sz="3200" b="1" dirty="0" smtClean="0">
                <a:solidFill>
                  <a:srgbClr val="FF0000"/>
                </a:solidFill>
              </a:rPr>
              <a:t> </a:t>
            </a:r>
            <a:r>
              <a:rPr lang="zh-CN" altLang="en-US" sz="2000" dirty="0" smtClean="0"/>
              <a:t>自动生成的章节号只关联</a:t>
            </a:r>
            <a:r>
              <a:rPr lang="zh-CN" altLang="en-US" sz="2000" b="1" dirty="0" smtClean="0">
                <a:solidFill>
                  <a:srgbClr val="FF0000"/>
                </a:solidFill>
              </a:rPr>
              <a:t>内置章节</a:t>
            </a:r>
            <a:r>
              <a:rPr lang="zh-CN" altLang="en-US" sz="2000" dirty="0" smtClean="0"/>
              <a:t>。</a:t>
            </a:r>
            <a:endParaRPr lang="en-US" altLang="zh-CN" sz="2000" dirty="0" smtClean="0"/>
          </a:p>
          <a:p>
            <a:r>
              <a:rPr lang="en-US" altLang="zh-CN" sz="2000" dirty="0"/>
              <a:t> </a:t>
            </a:r>
            <a:r>
              <a:rPr lang="en-US" altLang="zh-CN" sz="2000" dirty="0" smtClean="0"/>
              <a:t>   </a:t>
            </a:r>
            <a:r>
              <a:rPr lang="zh-CN" altLang="en-US" sz="2000" dirty="0" smtClean="0"/>
              <a:t>内容</a:t>
            </a:r>
            <a:r>
              <a:rPr lang="zh-CN" altLang="en-US" sz="2000" dirty="0"/>
              <a:t>选择只有</a:t>
            </a:r>
            <a:r>
              <a:rPr lang="zh-CN" altLang="en-US" sz="2000" b="1" dirty="0">
                <a:solidFill>
                  <a:srgbClr val="FF0000"/>
                </a:solidFill>
              </a:rPr>
              <a:t>标签和编号</a:t>
            </a:r>
            <a:r>
              <a:rPr lang="zh-CN" altLang="en-US" sz="2000" dirty="0"/>
              <a:t>！</a:t>
            </a:r>
          </a:p>
        </p:txBody>
      </p:sp>
    </p:spTree>
    <p:extLst>
      <p:ext uri="{BB962C8B-B14F-4D97-AF65-F5344CB8AC3E}">
        <p14:creationId xmlns:p14="http://schemas.microsoft.com/office/powerpoint/2010/main" val="1596211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699037" y="261535"/>
            <a:ext cx="7791243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267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2.5 </a:t>
            </a:r>
            <a:r>
              <a:rPr lang="zh-CN" altLang="en-US" sz="4267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三线表的构建（普通三线表）</a:t>
            </a:r>
            <a:endParaRPr lang="zh-CN" altLang="en-US" sz="4267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9" name="直接连接符 8"/>
          <p:cNvCxnSpPr/>
          <p:nvPr/>
        </p:nvCxnSpPr>
        <p:spPr>
          <a:xfrm flipV="1">
            <a:off x="837363" y="1192305"/>
            <a:ext cx="10144403" cy="35859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536" y="1379808"/>
            <a:ext cx="9300507" cy="5478192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3393" y="1010523"/>
            <a:ext cx="4937387" cy="607882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87054" y="632205"/>
            <a:ext cx="5342857" cy="6457143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9083572" y="1788264"/>
            <a:ext cx="2793605" cy="3539046"/>
          </a:xfrm>
          <a:prstGeom prst="rect">
            <a:avLst/>
          </a:prstGeom>
          <a:solidFill>
            <a:srgbClr val="66B5C9"/>
          </a:solidFill>
        </p:spPr>
        <p:txBody>
          <a:bodyPr wrap="square" rtlCol="0">
            <a:spAutoFit/>
          </a:bodyPr>
          <a:lstStyle/>
          <a:p>
            <a:r>
              <a:rPr lang="zh-CN" altLang="en-US" sz="2400" dirty="0"/>
              <a:t> </a:t>
            </a:r>
            <a:r>
              <a:rPr lang="zh-CN" altLang="en-US" sz="3733" b="1" dirty="0">
                <a:solidFill>
                  <a:srgbClr val="FF0000"/>
                </a:solidFill>
              </a:rPr>
              <a:t>备注</a:t>
            </a:r>
            <a:r>
              <a:rPr lang="zh-CN" altLang="en-US" sz="3733" b="1" dirty="0" smtClean="0">
                <a:solidFill>
                  <a:srgbClr val="FF0000"/>
                </a:solidFill>
              </a:rPr>
              <a:t>：</a:t>
            </a:r>
            <a:r>
              <a:rPr lang="zh-CN" altLang="en-US" sz="3733" dirty="0" smtClean="0"/>
              <a:t>普通三线表，定制好整个表格的上下框线和首行的下框线即可！</a:t>
            </a:r>
            <a:endParaRPr lang="zh-CN" altLang="en-US" sz="3733" dirty="0"/>
          </a:p>
        </p:txBody>
      </p:sp>
      <p:sp>
        <p:nvSpPr>
          <p:cNvPr id="8" name="矩形 7"/>
          <p:cNvSpPr/>
          <p:nvPr/>
        </p:nvSpPr>
        <p:spPr>
          <a:xfrm>
            <a:off x="9159321" y="6240463"/>
            <a:ext cx="28969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 smtClean="0">
                <a:solidFill>
                  <a:srgbClr val="66B5C9"/>
                </a:solidFill>
              </a:rPr>
              <a:t>二 </a:t>
            </a:r>
            <a:r>
              <a:rPr lang="en-US" altLang="zh-CN" sz="2800" b="1" dirty="0" smtClean="0">
                <a:solidFill>
                  <a:srgbClr val="66B5C9"/>
                </a:solidFill>
              </a:rPr>
              <a:t> </a:t>
            </a:r>
            <a:r>
              <a:rPr lang="zh-CN" altLang="en-US" sz="2800" b="1" dirty="0" smtClean="0">
                <a:solidFill>
                  <a:srgbClr val="66B5C9"/>
                </a:solidFill>
              </a:rPr>
              <a:t>重点排版环节</a:t>
            </a:r>
            <a:endParaRPr lang="zh-CN" altLang="en-US" sz="2800" b="1" dirty="0">
              <a:solidFill>
                <a:srgbClr val="66B5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6146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699037" y="261535"/>
            <a:ext cx="7791243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267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2.5 </a:t>
            </a:r>
            <a:r>
              <a:rPr lang="zh-CN" altLang="en-US" sz="4267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三线表的构建（复杂三线表）</a:t>
            </a:r>
            <a:endParaRPr lang="zh-CN" altLang="en-US" sz="4267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9" name="直接连接符 8"/>
          <p:cNvCxnSpPr/>
          <p:nvPr/>
        </p:nvCxnSpPr>
        <p:spPr>
          <a:xfrm flipV="1">
            <a:off x="837363" y="1192305"/>
            <a:ext cx="10144403" cy="35859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30321"/>
            <a:ext cx="12192000" cy="6029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448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699037" y="261535"/>
            <a:ext cx="10521413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267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2.6 </a:t>
            </a:r>
            <a:r>
              <a:rPr lang="zh-CN" altLang="en-US" sz="4267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公式排版：公式居中，公式编号右对齐</a:t>
            </a:r>
            <a:endParaRPr lang="zh-CN" altLang="en-US" sz="4267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9" name="直接连接符 8"/>
          <p:cNvCxnSpPr/>
          <p:nvPr/>
        </p:nvCxnSpPr>
        <p:spPr>
          <a:xfrm flipV="1">
            <a:off x="837363" y="1192305"/>
            <a:ext cx="10144403" cy="35859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1873" y="1010523"/>
            <a:ext cx="3283552" cy="57277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8204" y="1605221"/>
            <a:ext cx="3895238" cy="4142857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381000" y="1605221"/>
            <a:ext cx="3159193" cy="2554545"/>
          </a:xfrm>
          <a:prstGeom prst="rect">
            <a:avLst/>
          </a:prstGeom>
          <a:solidFill>
            <a:srgbClr val="66B5C9"/>
          </a:solidFill>
        </p:spPr>
        <p:txBody>
          <a:bodyPr wrap="square" rtlCol="0">
            <a:spAutoFit/>
          </a:bodyPr>
          <a:lstStyle/>
          <a:p>
            <a:r>
              <a:rPr lang="zh-CN" altLang="en-US" sz="4000" dirty="0" smtClean="0">
                <a:solidFill>
                  <a:srgbClr val="FF0000"/>
                </a:solidFill>
              </a:rPr>
              <a:t>计算：</a:t>
            </a:r>
            <a:endParaRPr lang="en-US" altLang="zh-CN" sz="4000" dirty="0" smtClean="0">
              <a:solidFill>
                <a:srgbClr val="FF0000"/>
              </a:solidFill>
            </a:endParaRPr>
          </a:p>
          <a:p>
            <a:r>
              <a:rPr lang="en-US" altLang="zh-CN" sz="2400" dirty="0"/>
              <a:t> </a:t>
            </a:r>
            <a:r>
              <a:rPr lang="en-US" altLang="zh-CN" sz="2400" dirty="0" smtClean="0"/>
              <a:t>   </a:t>
            </a:r>
            <a:r>
              <a:rPr lang="zh-CN" altLang="en-US" sz="2400" dirty="0" smtClean="0"/>
              <a:t>本例中，</a:t>
            </a:r>
            <a:r>
              <a:rPr lang="en-US" altLang="zh-CN" sz="2400" dirty="0" smtClean="0">
                <a:solidFill>
                  <a:schemeClr val="tx1"/>
                </a:solidFill>
              </a:rPr>
              <a:t>A4</a:t>
            </a:r>
            <a:r>
              <a:rPr lang="zh-CN" altLang="en-US" sz="2400" dirty="0" smtClean="0">
                <a:solidFill>
                  <a:schemeClr val="tx1"/>
                </a:solidFill>
              </a:rPr>
              <a:t>纸，上下</a:t>
            </a:r>
            <a:r>
              <a:rPr lang="en-US" altLang="zh-CN" sz="2400" dirty="0" smtClean="0">
                <a:solidFill>
                  <a:schemeClr val="tx1"/>
                </a:solidFill>
              </a:rPr>
              <a:t>2.5cm</a:t>
            </a:r>
            <a:r>
              <a:rPr lang="zh-CN" altLang="en-US" sz="2400" dirty="0" smtClean="0">
                <a:solidFill>
                  <a:schemeClr val="tx1"/>
                </a:solidFill>
              </a:rPr>
              <a:t>，左右</a:t>
            </a:r>
            <a:r>
              <a:rPr lang="en-US" altLang="zh-CN" sz="2400" dirty="0" smtClean="0">
                <a:solidFill>
                  <a:schemeClr val="tx1"/>
                </a:solidFill>
              </a:rPr>
              <a:t>2.7cm</a:t>
            </a:r>
            <a:r>
              <a:rPr lang="zh-CN" altLang="en-US" sz="2400" dirty="0" smtClean="0">
                <a:solidFill>
                  <a:schemeClr val="tx1"/>
                </a:solidFill>
              </a:rPr>
              <a:t>，则一栏栏宽</a:t>
            </a:r>
            <a:endParaRPr lang="en-US" altLang="zh-CN" sz="2400" dirty="0" smtClean="0">
              <a:solidFill>
                <a:schemeClr val="tx1"/>
              </a:solidFill>
            </a:endParaRPr>
          </a:p>
          <a:p>
            <a:r>
              <a:rPr lang="zh-CN" altLang="en-US" sz="2400" dirty="0" smtClean="0">
                <a:solidFill>
                  <a:schemeClr val="tx1"/>
                </a:solidFill>
              </a:rPr>
              <a:t>    居中</a:t>
            </a:r>
            <a:r>
              <a:rPr lang="en-US" altLang="zh-CN" sz="2400" dirty="0">
                <a:solidFill>
                  <a:schemeClr val="tx1"/>
                </a:solidFill>
              </a:rPr>
              <a:t>=21.055</a:t>
            </a:r>
            <a:r>
              <a:rPr lang="zh-CN" altLang="en-US" sz="2400" dirty="0">
                <a:solidFill>
                  <a:schemeClr val="tx1"/>
                </a:solidFill>
              </a:rPr>
              <a:t>字符</a:t>
            </a:r>
            <a:endParaRPr lang="en-US" altLang="zh-CN" sz="2400" dirty="0">
              <a:solidFill>
                <a:schemeClr val="tx1"/>
              </a:solidFill>
            </a:endParaRPr>
          </a:p>
          <a:p>
            <a:r>
              <a:rPr lang="zh-CN" altLang="en-US" sz="2400" dirty="0" smtClean="0">
                <a:solidFill>
                  <a:schemeClr val="tx1"/>
                </a:solidFill>
              </a:rPr>
              <a:t>    右对齐</a:t>
            </a:r>
            <a:r>
              <a:rPr lang="en-US" altLang="zh-CN" sz="2400" dirty="0">
                <a:solidFill>
                  <a:schemeClr val="tx1"/>
                </a:solidFill>
              </a:rPr>
              <a:t>=42.11</a:t>
            </a:r>
            <a:r>
              <a:rPr lang="zh-CN" altLang="en-US" sz="2400" dirty="0">
                <a:solidFill>
                  <a:schemeClr val="tx1"/>
                </a:solidFill>
              </a:rPr>
              <a:t>字符</a:t>
            </a:r>
            <a:endParaRPr lang="zh-CN" altLang="zh-CN" sz="2400" dirty="0">
              <a:solidFill>
                <a:schemeClr val="tx1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9159321" y="6240463"/>
            <a:ext cx="28969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 smtClean="0">
                <a:solidFill>
                  <a:srgbClr val="66B5C9"/>
                </a:solidFill>
              </a:rPr>
              <a:t>二 </a:t>
            </a:r>
            <a:r>
              <a:rPr lang="en-US" altLang="zh-CN" sz="2800" b="1" dirty="0" smtClean="0">
                <a:solidFill>
                  <a:srgbClr val="66B5C9"/>
                </a:solidFill>
              </a:rPr>
              <a:t> </a:t>
            </a:r>
            <a:r>
              <a:rPr lang="zh-CN" altLang="en-US" sz="2800" b="1" dirty="0" smtClean="0">
                <a:solidFill>
                  <a:srgbClr val="66B5C9"/>
                </a:solidFill>
              </a:rPr>
              <a:t>重点排版环节</a:t>
            </a:r>
            <a:endParaRPr lang="zh-CN" altLang="en-US" sz="2800" b="1" dirty="0">
              <a:solidFill>
                <a:srgbClr val="66B5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588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699037" y="261535"/>
            <a:ext cx="10521413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267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2.6 </a:t>
            </a:r>
            <a:r>
              <a:rPr lang="zh-CN" altLang="en-US" sz="4267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公式排版：公式居中，公式编号右对齐</a:t>
            </a:r>
            <a:endParaRPr lang="zh-CN" altLang="en-US" sz="4267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9" name="直接连接符 8"/>
          <p:cNvCxnSpPr/>
          <p:nvPr/>
        </p:nvCxnSpPr>
        <p:spPr>
          <a:xfrm flipV="1">
            <a:off x="837363" y="1192305"/>
            <a:ext cx="10144403" cy="35859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113" y="1010523"/>
            <a:ext cx="7377468" cy="6392589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7930146" y="1228164"/>
            <a:ext cx="3709403" cy="4893647"/>
          </a:xfrm>
          <a:prstGeom prst="rect">
            <a:avLst/>
          </a:prstGeom>
          <a:solidFill>
            <a:srgbClr val="66B5C9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400" dirty="0">
                <a:solidFill>
                  <a:schemeClr val="tx1"/>
                </a:solidFill>
              </a:rPr>
              <a:t>按要求修改和设置样式（本科生、研究生）</a:t>
            </a:r>
            <a:endParaRPr lang="en-US" altLang="zh-CN" sz="2400" dirty="0">
              <a:solidFill>
                <a:schemeClr val="tx1"/>
              </a:solidFill>
            </a:endParaRPr>
          </a:p>
          <a:p>
            <a:r>
              <a:rPr lang="zh-CN" altLang="zh-CN" sz="2400" dirty="0">
                <a:solidFill>
                  <a:schemeClr val="tx1"/>
                </a:solidFill>
              </a:rPr>
              <a:t>论文若有多个公式，按章节采用（</a:t>
            </a:r>
            <a:r>
              <a:rPr lang="en-US" altLang="zh-CN" sz="2400" dirty="0">
                <a:solidFill>
                  <a:schemeClr val="tx1"/>
                </a:solidFill>
              </a:rPr>
              <a:t>1.1</a:t>
            </a:r>
            <a:r>
              <a:rPr lang="zh-CN" altLang="zh-CN" sz="2400" dirty="0">
                <a:solidFill>
                  <a:schemeClr val="tx1"/>
                </a:solidFill>
              </a:rPr>
              <a:t>）、（</a:t>
            </a:r>
            <a:r>
              <a:rPr lang="en-US" altLang="zh-CN" sz="2400" dirty="0">
                <a:solidFill>
                  <a:schemeClr val="tx1"/>
                </a:solidFill>
              </a:rPr>
              <a:t>1.2</a:t>
            </a:r>
            <a:r>
              <a:rPr lang="zh-CN" altLang="zh-CN" sz="2400" dirty="0">
                <a:solidFill>
                  <a:schemeClr val="tx1"/>
                </a:solidFill>
              </a:rPr>
              <a:t>）等编号方式，公式编号写在右边行末，其间不加虚线</a:t>
            </a:r>
            <a:r>
              <a:rPr lang="zh-CN" altLang="en-US" sz="2400" dirty="0">
                <a:solidFill>
                  <a:schemeClr val="tx1"/>
                </a:solidFill>
              </a:rPr>
              <a:t>（研究生）</a:t>
            </a:r>
            <a:r>
              <a:rPr lang="zh-CN" altLang="zh-CN" sz="2400" dirty="0">
                <a:solidFill>
                  <a:schemeClr val="tx1"/>
                </a:solidFill>
              </a:rPr>
              <a:t>。</a:t>
            </a:r>
            <a:endParaRPr lang="en-US" altLang="zh-CN" sz="2400" dirty="0">
              <a:solidFill>
                <a:schemeClr val="tx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zh-CN" sz="2400" dirty="0">
                <a:solidFill>
                  <a:schemeClr val="tx1"/>
                </a:solidFill>
              </a:rPr>
              <a:t>正文中的注释用五号楷体</a:t>
            </a:r>
            <a:r>
              <a:rPr lang="zh-CN" altLang="en-US" sz="2400" dirty="0">
                <a:solidFill>
                  <a:schemeClr val="tx1"/>
                </a:solidFill>
              </a:rPr>
              <a:t>。（字体、字号）。</a:t>
            </a:r>
            <a:endParaRPr lang="en-US" altLang="zh-CN" sz="2400" dirty="0">
              <a:solidFill>
                <a:schemeClr val="tx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400" dirty="0">
                <a:solidFill>
                  <a:schemeClr val="tx1"/>
                </a:solidFill>
              </a:rPr>
              <a:t>设置一个样式模板，而后选中样式，在公式和编号之间插入“</a:t>
            </a:r>
            <a:r>
              <a:rPr lang="en-US" altLang="zh-CN" sz="2400" dirty="0">
                <a:solidFill>
                  <a:schemeClr val="tx1"/>
                </a:solidFill>
              </a:rPr>
              <a:t>Tab</a:t>
            </a:r>
            <a:r>
              <a:rPr lang="zh-CN" altLang="en-US" sz="2400" dirty="0">
                <a:solidFill>
                  <a:schemeClr val="tx1"/>
                </a:solidFill>
              </a:rPr>
              <a:t>”即可。</a:t>
            </a:r>
            <a:endParaRPr lang="zh-CN" altLang="zh-CN" sz="2400" dirty="0">
              <a:solidFill>
                <a:schemeClr val="tx1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9159321" y="6240463"/>
            <a:ext cx="28969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 smtClean="0">
                <a:solidFill>
                  <a:srgbClr val="66B5C9"/>
                </a:solidFill>
              </a:rPr>
              <a:t>二 </a:t>
            </a:r>
            <a:r>
              <a:rPr lang="en-US" altLang="zh-CN" sz="2800" b="1" dirty="0" smtClean="0">
                <a:solidFill>
                  <a:srgbClr val="66B5C9"/>
                </a:solidFill>
              </a:rPr>
              <a:t> </a:t>
            </a:r>
            <a:r>
              <a:rPr lang="zh-CN" altLang="en-US" sz="2800" b="1" dirty="0" smtClean="0">
                <a:solidFill>
                  <a:srgbClr val="66B5C9"/>
                </a:solidFill>
              </a:rPr>
              <a:t>重点排版环节</a:t>
            </a:r>
            <a:endParaRPr lang="zh-CN" altLang="en-US" sz="2800" b="1" dirty="0">
              <a:solidFill>
                <a:srgbClr val="66B5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704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699037" y="261535"/>
            <a:ext cx="10521413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267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2.6 </a:t>
            </a:r>
            <a:r>
              <a:rPr lang="zh-CN" altLang="en-US" sz="4267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公式排版：公式居中，公式编号右对齐</a:t>
            </a:r>
            <a:endParaRPr lang="zh-CN" altLang="en-US" sz="4267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9" name="直接连接符 8"/>
          <p:cNvCxnSpPr/>
          <p:nvPr/>
        </p:nvCxnSpPr>
        <p:spPr>
          <a:xfrm flipV="1">
            <a:off x="837363" y="1192305"/>
            <a:ext cx="10144403" cy="35859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215" y="1130300"/>
            <a:ext cx="7230743" cy="5223873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7611850" y="1010523"/>
            <a:ext cx="3776663" cy="55553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ts val="1600"/>
              </a:lnSpc>
              <a:buFont typeface="Arial" panose="020B0604020202020204" pitchFamily="34" charset="0"/>
              <a:buChar char="•"/>
            </a:pPr>
            <a:r>
              <a:rPr lang="zh-CN" altLang="en-US" b="1" i="0" dirty="0">
                <a:solidFill>
                  <a:srgbClr val="FF0000"/>
                </a:solidFill>
                <a:effectLst/>
                <a:latin typeface="PingFang SC"/>
              </a:rPr>
              <a:t>制表位法</a:t>
            </a:r>
            <a:endParaRPr lang="en-US" altLang="zh-CN" b="1" i="0" dirty="0">
              <a:solidFill>
                <a:srgbClr val="FF0000"/>
              </a:solidFill>
              <a:effectLst/>
              <a:latin typeface="PingFang SC"/>
            </a:endParaRPr>
          </a:p>
          <a:p>
            <a:pPr marL="171450" indent="-171450" algn="just">
              <a:lnSpc>
                <a:spcPts val="1600"/>
              </a:lnSpc>
              <a:buFont typeface="Wingdings" panose="05000000000000000000" pitchFamily="2" charset="2"/>
              <a:buChar char="Ø"/>
            </a:pPr>
            <a:r>
              <a:rPr lang="zh-CN" altLang="en-US" sz="1000" b="0" i="0" dirty="0">
                <a:solidFill>
                  <a:srgbClr val="4D4D4D"/>
                </a:solidFill>
                <a:effectLst/>
                <a:latin typeface="-apple-system"/>
              </a:rPr>
              <a:t>插入制表位的思想是用两个制表位将一行分为三个部分，关键在于两个制表位参数的设置。这也是制表位中较为繁琐的，不同期刊要求的页面的页边距不同，所设置的也不同（</a:t>
            </a:r>
            <a:r>
              <a:rPr lang="zh-CN" altLang="en-US" sz="1000" b="0" i="0" dirty="0">
                <a:solidFill>
                  <a:srgbClr val="0000FF"/>
                </a:solidFill>
                <a:effectLst/>
                <a:latin typeface="-apple-system"/>
              </a:rPr>
              <a:t>最简单</a:t>
            </a:r>
            <a:r>
              <a:rPr lang="zh-CN" altLang="en-US" sz="1000" b="0" i="0" dirty="0">
                <a:solidFill>
                  <a:srgbClr val="4D4D4D"/>
                </a:solidFill>
                <a:effectLst/>
                <a:latin typeface="-apple-system"/>
              </a:rPr>
              <a:t>）</a:t>
            </a:r>
            <a:r>
              <a:rPr lang="zh-CN" altLang="en-US" b="0" i="0" dirty="0">
                <a:solidFill>
                  <a:srgbClr val="4D4D4D"/>
                </a:solidFill>
                <a:effectLst/>
                <a:latin typeface="-apple-system"/>
              </a:rPr>
              <a:t>。</a:t>
            </a:r>
            <a:endParaRPr lang="zh-CN" altLang="en-US" b="1" i="0" dirty="0">
              <a:solidFill>
                <a:srgbClr val="4F4F4F"/>
              </a:solidFill>
              <a:effectLst/>
              <a:latin typeface="PingFang SC"/>
            </a:endParaRPr>
          </a:p>
          <a:p>
            <a:pPr marL="285750" indent="-285750" algn="just">
              <a:lnSpc>
                <a:spcPts val="2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zh-CN" altLang="en-US" b="1" dirty="0">
                <a:solidFill>
                  <a:srgbClr val="FF0000"/>
                </a:solidFill>
                <a:latin typeface="PingFang SC"/>
              </a:rPr>
              <a:t>两个制表符位置的计算：</a:t>
            </a:r>
            <a:endParaRPr lang="en-US" altLang="zh-CN" sz="1000" dirty="0">
              <a:solidFill>
                <a:srgbClr val="4D4D4D"/>
              </a:solidFill>
              <a:latin typeface="-apple-system"/>
            </a:endParaRPr>
          </a:p>
          <a:p>
            <a:pPr marL="285750" indent="-285750" algn="just">
              <a:lnSpc>
                <a:spcPts val="2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CN" altLang="en-US" sz="1000" dirty="0">
                <a:solidFill>
                  <a:srgbClr val="4D4D4D"/>
                </a:solidFill>
                <a:latin typeface="-apple-system"/>
              </a:rPr>
              <a:t>居中</a:t>
            </a:r>
            <a:r>
              <a:rPr lang="en-US" altLang="zh-CN" sz="1000" dirty="0" smtClean="0">
                <a:solidFill>
                  <a:srgbClr val="4D4D4D"/>
                </a:solidFill>
                <a:latin typeface="-apple-system"/>
              </a:rPr>
              <a:t>=</a:t>
            </a:r>
            <a:r>
              <a:rPr lang="zh-CN" altLang="en-US" sz="1000" dirty="0" smtClean="0">
                <a:solidFill>
                  <a:srgbClr val="4D4D4D"/>
                </a:solidFill>
                <a:latin typeface="-apple-system"/>
              </a:rPr>
              <a:t>纸张宽度</a:t>
            </a:r>
            <a:r>
              <a:rPr lang="en-US" altLang="zh-CN" sz="1000" dirty="0" smtClean="0">
                <a:solidFill>
                  <a:srgbClr val="4D4D4D"/>
                </a:solidFill>
                <a:latin typeface="-apple-system"/>
              </a:rPr>
              <a:t>/2</a:t>
            </a:r>
            <a:r>
              <a:rPr lang="zh-CN" altLang="en-US" sz="1000" dirty="0" smtClean="0">
                <a:solidFill>
                  <a:srgbClr val="4D4D4D"/>
                </a:solidFill>
                <a:latin typeface="-apple-system"/>
              </a:rPr>
              <a:t>（</a:t>
            </a:r>
            <a:r>
              <a:rPr lang="zh-CN" altLang="en-US" sz="1000" dirty="0">
                <a:solidFill>
                  <a:srgbClr val="4D4D4D"/>
                </a:solidFill>
                <a:latin typeface="-apple-system"/>
              </a:rPr>
              <a:t>纸张</a:t>
            </a:r>
            <a:r>
              <a:rPr lang="zh-CN" altLang="en-US" sz="1000" dirty="0" smtClean="0">
                <a:solidFill>
                  <a:srgbClr val="4D4D4D"/>
                </a:solidFill>
                <a:latin typeface="-apple-system"/>
              </a:rPr>
              <a:t>大小、边距明确且对称）；或根据一行的</a:t>
            </a:r>
            <a:r>
              <a:rPr lang="zh-CN" altLang="en-US" sz="1000" b="1" dirty="0" smtClean="0">
                <a:solidFill>
                  <a:srgbClr val="0000FF"/>
                </a:solidFill>
                <a:latin typeface="-apple-system"/>
              </a:rPr>
              <a:t>字符数</a:t>
            </a:r>
            <a:r>
              <a:rPr lang="zh-CN" altLang="en-US" sz="1000" dirty="0" smtClean="0">
                <a:solidFill>
                  <a:srgbClr val="4D4D4D"/>
                </a:solidFill>
                <a:latin typeface="-apple-system"/>
              </a:rPr>
              <a:t>确定。</a:t>
            </a:r>
            <a:endParaRPr lang="en-US" altLang="zh-CN" sz="1000" dirty="0">
              <a:solidFill>
                <a:srgbClr val="4D4D4D"/>
              </a:solidFill>
              <a:latin typeface="-apple-system"/>
            </a:endParaRPr>
          </a:p>
          <a:p>
            <a:pPr marL="285750" indent="-285750" algn="just">
              <a:lnSpc>
                <a:spcPts val="2600"/>
              </a:lnSpc>
              <a:buFont typeface="Wingdings" panose="05000000000000000000" pitchFamily="2" charset="2"/>
              <a:buChar char="Ø"/>
            </a:pPr>
            <a:r>
              <a:rPr lang="zh-CN" altLang="en-US" b="1" dirty="0">
                <a:solidFill>
                  <a:srgbClr val="FF0000"/>
                </a:solidFill>
                <a:latin typeface="PingFang SC"/>
              </a:rPr>
              <a:t>新建“样式”批量设置：</a:t>
            </a:r>
            <a:r>
              <a:rPr lang="zh-CN" altLang="en-US" sz="1400" b="0" i="0" dirty="0">
                <a:solidFill>
                  <a:srgbClr val="4D4D4D"/>
                </a:solidFill>
                <a:effectLst/>
                <a:latin typeface="-apple-system"/>
              </a:rPr>
              <a:t>选择“样式选项卡”右下角小箭头，选择</a:t>
            </a:r>
            <a:r>
              <a:rPr lang="zh-CN" altLang="en-US" sz="1400" b="0" i="0" dirty="0" smtClean="0">
                <a:solidFill>
                  <a:srgbClr val="4D4D4D"/>
                </a:solidFill>
                <a:effectLst/>
                <a:latin typeface="-apple-system"/>
              </a:rPr>
              <a:t>“新建样式”</a:t>
            </a:r>
            <a:r>
              <a:rPr lang="zh-CN" altLang="en-US" sz="1400" b="1" i="0" dirty="0" smtClean="0">
                <a:solidFill>
                  <a:srgbClr val="0000FF"/>
                </a:solidFill>
                <a:effectLst/>
                <a:latin typeface="-apple-system"/>
              </a:rPr>
              <a:t>（样式基准为</a:t>
            </a:r>
            <a:r>
              <a:rPr lang="zh-CN" altLang="en-US" sz="1400" b="1" i="0" dirty="0" smtClean="0">
                <a:solidFill>
                  <a:srgbClr val="FF0000"/>
                </a:solidFill>
                <a:effectLst/>
                <a:latin typeface="-apple-system"/>
              </a:rPr>
              <a:t>题注</a:t>
            </a:r>
            <a:r>
              <a:rPr lang="zh-CN" altLang="en-US" sz="1400" b="1" i="0" dirty="0" smtClean="0">
                <a:solidFill>
                  <a:srgbClr val="0000FF"/>
                </a:solidFill>
                <a:effectLst/>
                <a:latin typeface="-apple-system"/>
              </a:rPr>
              <a:t>）</a:t>
            </a:r>
            <a:r>
              <a:rPr lang="zh-CN" altLang="en-US" sz="1400" b="0" i="0" dirty="0" smtClean="0">
                <a:solidFill>
                  <a:srgbClr val="4D4D4D"/>
                </a:solidFill>
                <a:effectLst/>
                <a:latin typeface="-apple-system"/>
              </a:rPr>
              <a:t>；</a:t>
            </a:r>
            <a:r>
              <a:rPr lang="zh-CN" altLang="en-US" sz="1400" b="0" i="0" dirty="0">
                <a:solidFill>
                  <a:srgbClr val="4D4D4D"/>
                </a:solidFill>
                <a:effectLst/>
                <a:latin typeface="-apple-system"/>
              </a:rPr>
              <a:t>而后修改添加“居中”、“右对齐”制表符。</a:t>
            </a:r>
            <a:endParaRPr lang="zh-CN" altLang="en-US" sz="1400" b="1" i="0" dirty="0">
              <a:solidFill>
                <a:srgbClr val="4F4F4F"/>
              </a:solidFill>
              <a:effectLst/>
              <a:latin typeface="PingFang SC"/>
            </a:endParaRPr>
          </a:p>
          <a:p>
            <a:pPr marL="285750" indent="-285750" algn="just">
              <a:lnSpc>
                <a:spcPts val="26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zh-CN" altLang="en-US" b="1" dirty="0">
                <a:solidFill>
                  <a:srgbClr val="FF0000"/>
                </a:solidFill>
                <a:latin typeface="PingFang SC"/>
              </a:rPr>
              <a:t>公式表达正确并附注公式标签编号后套用格式，第一次</a:t>
            </a:r>
            <a:r>
              <a:rPr lang="en-US" altLang="zh-CN" b="1" dirty="0">
                <a:solidFill>
                  <a:srgbClr val="FF0000"/>
                </a:solidFill>
                <a:latin typeface="PingFang SC"/>
              </a:rPr>
              <a:t>Tab</a:t>
            </a:r>
            <a:r>
              <a:rPr lang="zh-CN" altLang="en-US" b="1" dirty="0">
                <a:solidFill>
                  <a:srgbClr val="FF0000"/>
                </a:solidFill>
                <a:latin typeface="PingFang SC"/>
              </a:rPr>
              <a:t>居中，而后在公式和编号之间插入“</a:t>
            </a:r>
            <a:r>
              <a:rPr lang="en-US" altLang="zh-CN" b="1" dirty="0">
                <a:solidFill>
                  <a:srgbClr val="FF0000"/>
                </a:solidFill>
                <a:latin typeface="PingFang SC"/>
              </a:rPr>
              <a:t>Tab</a:t>
            </a:r>
            <a:r>
              <a:rPr lang="zh-CN" altLang="en-US" b="1" dirty="0">
                <a:solidFill>
                  <a:srgbClr val="FF0000"/>
                </a:solidFill>
                <a:latin typeface="PingFang SC"/>
              </a:rPr>
              <a:t>”则标签编号右对齐。</a:t>
            </a:r>
            <a:endParaRPr lang="en-US" altLang="zh-CN" b="1" dirty="0">
              <a:solidFill>
                <a:srgbClr val="FF0000"/>
              </a:solidFill>
              <a:latin typeface="PingFang SC"/>
            </a:endParaRPr>
          </a:p>
          <a:p>
            <a:pPr marL="285750" indent="-285750" algn="just">
              <a:lnSpc>
                <a:spcPts val="26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zh-CN" altLang="en-US" b="1" dirty="0">
                <a:solidFill>
                  <a:srgbClr val="FF0000"/>
                </a:solidFill>
                <a:latin typeface="PingFang SC"/>
              </a:rPr>
              <a:t>如何按字符计算位置（页边距对称且一栏）：</a:t>
            </a:r>
            <a:r>
              <a:rPr lang="zh-CN" altLang="en-US" sz="1400" b="1" kern="100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居中</a:t>
            </a:r>
            <a:r>
              <a:rPr lang="en-US" altLang="zh-CN" sz="1400" b="1" kern="100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=</a:t>
            </a:r>
            <a:r>
              <a:rPr lang="zh-CN" altLang="en-US" sz="1400" b="1" kern="100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栏宽 </a:t>
            </a:r>
            <a:r>
              <a:rPr lang="en-US" altLang="zh-CN" sz="1400" b="1" kern="100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/2, </a:t>
            </a:r>
            <a:r>
              <a:rPr lang="zh-CN" altLang="en-US" sz="1400" b="1" kern="100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右对齐</a:t>
            </a:r>
            <a:r>
              <a:rPr lang="en-US" altLang="zh-CN" sz="1400" b="1" kern="100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=</a:t>
            </a:r>
            <a:r>
              <a:rPr lang="zh-CN" altLang="en-US" sz="1400" b="1" kern="100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栏宽，左对齐</a:t>
            </a:r>
            <a:r>
              <a:rPr lang="en-US" altLang="zh-CN" sz="1400" b="1" kern="100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=0</a:t>
            </a:r>
            <a:r>
              <a:rPr lang="zh-CN" altLang="en-US" sz="1400" b="1" kern="100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字符</a:t>
            </a:r>
            <a:endParaRPr lang="zh-CN" altLang="zh-CN" sz="1400" b="1" kern="100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11490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ïṧļiďé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îṣļídé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国家、机构要求及整体规范</a:t>
            </a:r>
            <a:endParaRPr lang="zh-CN" altLang="en-US" dirty="0"/>
          </a:p>
        </p:txBody>
      </p:sp>
      <p:sp>
        <p:nvSpPr>
          <p:cNvPr id="6" name="îŝļïḓé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CN" altLang="en-US" dirty="0" smtClean="0"/>
              <a:t>国家标准：</a:t>
            </a:r>
            <a:r>
              <a:rPr lang="en-US" altLang="zh-CN" dirty="0" smtClean="0"/>
              <a:t>.</a:t>
            </a:r>
            <a:endParaRPr lang="en-US" altLang="zh-CN" dirty="0"/>
          </a:p>
          <a:p>
            <a:pPr lvl="0"/>
            <a:r>
              <a:rPr lang="zh-CN" altLang="en-US" dirty="0" smtClean="0"/>
              <a:t>华南农业大学学位（毕业）论文指南</a:t>
            </a:r>
            <a:r>
              <a:rPr lang="en-US" altLang="zh-CN" dirty="0" smtClean="0"/>
              <a:t>.</a:t>
            </a:r>
            <a:endParaRPr lang="zh-CN" altLang="en-US" dirty="0"/>
          </a:p>
        </p:txBody>
      </p:sp>
      <p:sp>
        <p:nvSpPr>
          <p:cNvPr id="7" name="iṩľiḓê">
            <a:extLst>
              <a:ext uri="{FF2B5EF4-FFF2-40B4-BE49-F238E27FC236}">
                <a16:creationId xmlns:a16="http://schemas.microsoft.com/office/drawing/2014/main" id="{3B2695F9-836E-4BAB-9C63-A30282033AEB}"/>
              </a:ext>
            </a:extLst>
          </p:cNvPr>
          <p:cNvSpPr txBox="1"/>
          <p:nvPr/>
        </p:nvSpPr>
        <p:spPr>
          <a:xfrm>
            <a:off x="3245685" y="3298371"/>
            <a:ext cx="174230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000" dirty="0" smtClean="0">
                <a:solidFill>
                  <a:schemeClr val="accent1">
                    <a:lumMod val="75000"/>
                  </a:schemeClr>
                </a:solidFill>
                <a:latin typeface="Impact" panose="020B0806030902050204" pitchFamily="34" charset="0"/>
              </a:rPr>
              <a:t>一</a:t>
            </a:r>
            <a:endParaRPr lang="zh-CN" altLang="en-US" sz="8000" dirty="0">
              <a:solidFill>
                <a:schemeClr val="accent1">
                  <a:lumMod val="75000"/>
                </a:schemeClr>
              </a:solidFill>
              <a:latin typeface="Impact" panose="020B0806030902050204" pitchFamily="34" charset="0"/>
            </a:endParaRPr>
          </a:p>
        </p:txBody>
      </p:sp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id="{2187040F-6795-44CE-A4B9-7D4BCA928CC2}"/>
              </a:ext>
            </a:extLst>
          </p:cNvPr>
          <p:cNvCxnSpPr>
            <a:cxnSpLocks/>
          </p:cNvCxnSpPr>
          <p:nvPr/>
        </p:nvCxnSpPr>
        <p:spPr>
          <a:xfrm flipH="1">
            <a:off x="5110802" y="3383147"/>
            <a:ext cx="1116" cy="10704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2"/>
    </p:custDataLst>
    <p:extLst>
      <p:ext uri="{BB962C8B-B14F-4D97-AF65-F5344CB8AC3E}">
        <p14:creationId xmlns:p14="http://schemas.microsoft.com/office/powerpoint/2010/main" val="2371597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699037" y="261535"/>
            <a:ext cx="10521413" cy="1426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267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问题：</a:t>
            </a:r>
            <a:r>
              <a:rPr lang="zh-CN" altLang="en-US" sz="4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公式的交叉引用带公式</a:t>
            </a:r>
            <a:r>
              <a:rPr lang="zh-CN" altLang="en-US" sz="4400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怎么处理？</a:t>
            </a:r>
            <a:endParaRPr lang="zh-CN" altLang="en-US" sz="44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4267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9" name="直接连接符 8"/>
          <p:cNvCxnSpPr/>
          <p:nvPr/>
        </p:nvCxnSpPr>
        <p:spPr>
          <a:xfrm flipV="1">
            <a:off x="837363" y="1192305"/>
            <a:ext cx="10144403" cy="35859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/>
        </p:nvSpPr>
        <p:spPr>
          <a:xfrm>
            <a:off x="395926" y="1130300"/>
            <a:ext cx="11660342" cy="5355312"/>
          </a:xfrm>
          <a:prstGeom prst="rect">
            <a:avLst/>
          </a:prstGeom>
          <a:solidFill>
            <a:srgbClr val="66B5C9"/>
          </a:solidFill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2400" dirty="0"/>
              <a:t>Office 2016</a:t>
            </a:r>
            <a:r>
              <a:rPr lang="zh-CN" altLang="en-US" sz="2400" dirty="0"/>
              <a:t>处理方法（其他版本原理相同）</a:t>
            </a:r>
            <a:r>
              <a:rPr lang="zh-CN" altLang="en-US" sz="2400" dirty="0" smtClean="0"/>
              <a:t>：</a:t>
            </a:r>
            <a:r>
              <a:rPr lang="zh-CN" altLang="en-US" sz="2800" b="1" dirty="0">
                <a:solidFill>
                  <a:srgbClr val="FF0000"/>
                </a:solidFill>
              </a:rPr>
              <a:t>插入样式分隔符</a:t>
            </a:r>
            <a:endParaRPr lang="en-US" altLang="zh-CN" sz="2800" b="1" dirty="0">
              <a:solidFill>
                <a:srgbClr val="FF0000"/>
              </a:solidFill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400" dirty="0"/>
              <a:t> </a:t>
            </a:r>
            <a:r>
              <a:rPr lang="en-US" altLang="zh-CN" sz="2400" dirty="0" smtClean="0"/>
              <a:t>1</a:t>
            </a:r>
            <a:r>
              <a:rPr lang="en-US" altLang="zh-CN" sz="2400" dirty="0"/>
              <a:t>. </a:t>
            </a:r>
            <a:r>
              <a:rPr lang="zh-CN" altLang="en-US" sz="2400" dirty="0"/>
              <a:t>原始公式如下： </a:t>
            </a:r>
            <a:r>
              <a:rPr lang="en-US" altLang="zh-CN" sz="2400" dirty="0" smtClean="0"/>
              <a:t>y=</a:t>
            </a:r>
            <a:r>
              <a:rPr lang="en-US" altLang="zh-CN" sz="2400" dirty="0" err="1" smtClean="0"/>
              <a:t>ax+b</a:t>
            </a:r>
            <a:r>
              <a:rPr lang="en-US" altLang="zh-CN" sz="2400" dirty="0" smtClean="0"/>
              <a:t>  </a:t>
            </a:r>
            <a:r>
              <a:rPr lang="zh-CN" altLang="en-US" sz="2400" dirty="0" smtClean="0"/>
              <a:t>公式</a:t>
            </a:r>
            <a:r>
              <a:rPr lang="en-US" altLang="zh-CN" sz="2400" dirty="0" smtClean="0"/>
              <a:t>3.1</a:t>
            </a:r>
            <a:r>
              <a:rPr lang="zh-CN" altLang="en-US" sz="2400" dirty="0"/>
              <a:t>；</a:t>
            </a:r>
            <a:endParaRPr lang="en-US" altLang="zh-CN" sz="2400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2400" dirty="0"/>
              <a:t> </a:t>
            </a:r>
            <a:r>
              <a:rPr lang="en-US" altLang="zh-CN" sz="2400" dirty="0" smtClean="0"/>
              <a:t> </a:t>
            </a:r>
            <a:r>
              <a:rPr lang="en-US" altLang="zh-CN" sz="2400" dirty="0"/>
              <a:t>2.</a:t>
            </a:r>
            <a:r>
              <a:rPr lang="zh-CN" altLang="en-US" sz="2400" dirty="0"/>
              <a:t>在公式和编号之间按下</a:t>
            </a:r>
            <a:r>
              <a:rPr lang="en-US" altLang="zh-CN" sz="2800" b="1" dirty="0">
                <a:solidFill>
                  <a:srgbClr val="FF0000"/>
                </a:solidFill>
              </a:rPr>
              <a:t>Enter</a:t>
            </a:r>
            <a:r>
              <a:rPr lang="zh-CN" altLang="en-US" sz="2400" dirty="0"/>
              <a:t>（这一步非常重要，否则会导致第</a:t>
            </a:r>
            <a:r>
              <a:rPr lang="en-US" altLang="zh-CN" sz="2400" dirty="0"/>
              <a:t>3</a:t>
            </a:r>
            <a:r>
              <a:rPr lang="zh-CN" altLang="en-US" sz="2400" dirty="0"/>
              <a:t>步无法插入样式分隔符到公式的右边），将编号弄到下一行：</a:t>
            </a:r>
            <a:endParaRPr lang="en-US" altLang="zh-CN" sz="2400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2400" dirty="0"/>
              <a:t>  </a:t>
            </a:r>
            <a:r>
              <a:rPr lang="en-US" altLang="zh-CN" sz="2400" dirty="0" smtClean="0"/>
              <a:t>3</a:t>
            </a:r>
            <a:r>
              <a:rPr lang="en-US" altLang="zh-CN" sz="2400" dirty="0"/>
              <a:t>.</a:t>
            </a:r>
            <a:r>
              <a:rPr lang="zh-CN" altLang="en-US" sz="2400" dirty="0"/>
              <a:t> 在公式</a:t>
            </a:r>
            <a:r>
              <a:rPr lang="en-US" altLang="zh-CN" sz="2400" dirty="0"/>
              <a:t>y=</a:t>
            </a:r>
            <a:r>
              <a:rPr lang="en-US" altLang="zh-CN" sz="2400" dirty="0" err="1"/>
              <a:t>kx+b</a:t>
            </a:r>
            <a:r>
              <a:rPr lang="en-US" altLang="zh-CN" sz="2400" dirty="0"/>
              <a:t>  </a:t>
            </a:r>
            <a:r>
              <a:rPr lang="zh-CN" altLang="en-US" sz="2400" dirty="0"/>
              <a:t>右侧插入</a:t>
            </a:r>
            <a:r>
              <a:rPr lang="zh-CN" altLang="en-US" sz="2800" b="1" dirty="0">
                <a:solidFill>
                  <a:srgbClr val="FF0000"/>
                </a:solidFill>
              </a:rPr>
              <a:t>样式分隔符</a:t>
            </a:r>
            <a:r>
              <a:rPr lang="zh-CN" altLang="en-US" sz="2400" dirty="0"/>
              <a:t>：</a:t>
            </a:r>
            <a:r>
              <a:rPr lang="en-US" altLang="zh-CN" sz="2400" dirty="0" err="1"/>
              <a:t>ctrl+alt+enter</a:t>
            </a:r>
            <a:r>
              <a:rPr lang="en-US" altLang="zh-CN" sz="2400" dirty="0"/>
              <a:t>.</a:t>
            </a:r>
            <a:r>
              <a:rPr lang="zh-CN" altLang="en-US" sz="2400" dirty="0"/>
              <a:t>公式和编号又会变到同一行，这时候样式分隔符就会插到公式右边；</a:t>
            </a:r>
            <a:endParaRPr lang="en-US" altLang="zh-CN" sz="2400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2400" dirty="0"/>
              <a:t>  </a:t>
            </a:r>
            <a:r>
              <a:rPr lang="en-US" altLang="zh-CN" sz="2400" dirty="0" smtClean="0"/>
              <a:t>4</a:t>
            </a:r>
            <a:r>
              <a:rPr lang="en-US" altLang="zh-CN" sz="2400" dirty="0"/>
              <a:t>.</a:t>
            </a:r>
            <a:r>
              <a:rPr lang="zh-CN" altLang="en-US" sz="2400" dirty="0"/>
              <a:t>有了样式分隔符，相当于将公式和编号分隔。正文中交叉引用公式编号时，前面的公式一起引用就不会出现了。这时候再来进行公式位置的规范（公式居中，公式编号右对齐）</a:t>
            </a:r>
          </a:p>
        </p:txBody>
      </p:sp>
      <p:sp>
        <p:nvSpPr>
          <p:cNvPr id="5" name="矩形 4"/>
          <p:cNvSpPr/>
          <p:nvPr/>
        </p:nvSpPr>
        <p:spPr>
          <a:xfrm>
            <a:off x="9159321" y="6240463"/>
            <a:ext cx="28969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 smtClean="0">
                <a:solidFill>
                  <a:srgbClr val="66B5C9"/>
                </a:solidFill>
              </a:rPr>
              <a:t>二 </a:t>
            </a:r>
            <a:r>
              <a:rPr lang="en-US" altLang="zh-CN" sz="2800" b="1" dirty="0" smtClean="0">
                <a:solidFill>
                  <a:srgbClr val="66B5C9"/>
                </a:solidFill>
              </a:rPr>
              <a:t> </a:t>
            </a:r>
            <a:r>
              <a:rPr lang="zh-CN" altLang="en-US" sz="2800" b="1" dirty="0" smtClean="0">
                <a:solidFill>
                  <a:srgbClr val="66B5C9"/>
                </a:solidFill>
              </a:rPr>
              <a:t>重点排版环节</a:t>
            </a:r>
            <a:endParaRPr lang="zh-CN" altLang="en-US" sz="2800" b="1" dirty="0">
              <a:solidFill>
                <a:srgbClr val="66B5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267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699037" y="261535"/>
            <a:ext cx="10521413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267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2.7 </a:t>
            </a:r>
            <a:r>
              <a:rPr lang="zh-CN" altLang="en-US" sz="4267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分节符及</a:t>
            </a:r>
            <a:r>
              <a:rPr lang="zh-CN" altLang="en-US" sz="4267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页码</a:t>
            </a:r>
            <a:r>
              <a:rPr lang="zh-CN" altLang="en-US" sz="4267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设置</a:t>
            </a:r>
            <a:endParaRPr lang="zh-CN" altLang="en-US" sz="4267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9" name="直接连接符 8"/>
          <p:cNvCxnSpPr/>
          <p:nvPr/>
        </p:nvCxnSpPr>
        <p:spPr>
          <a:xfrm flipV="1">
            <a:off x="837363" y="1192305"/>
            <a:ext cx="10144403" cy="35859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>
            <a:extLst>
              <a:ext uri="{FF2B5EF4-FFF2-40B4-BE49-F238E27FC236}">
                <a16:creationId xmlns:a16="http://schemas.microsoft.com/office/drawing/2014/main" id="{BAB3AC0E-8BE7-4781-9D84-4C226BE31D59}"/>
              </a:ext>
            </a:extLst>
          </p:cNvPr>
          <p:cNvSpPr/>
          <p:nvPr/>
        </p:nvSpPr>
        <p:spPr>
          <a:xfrm>
            <a:off x="1185317" y="1409946"/>
            <a:ext cx="10101808" cy="378565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 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分节目的</a:t>
            </a:r>
            <a:r>
              <a:rPr lang="zh-CN" altLang="en-US" sz="32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：可按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要求设置不同章节的不同</a:t>
            </a:r>
            <a:r>
              <a:rPr lang="zh-CN" altLang="en-US" sz="32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格式，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页码则应要求设置</a:t>
            </a:r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套页码。</a:t>
            </a:r>
            <a:endParaRPr lang="en-US" altLang="zh-CN" sz="3200" b="1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32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  分节</a:t>
            </a:r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分页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：学位论文一般要求分节分页！</a:t>
            </a:r>
            <a:endParaRPr lang="en-US" altLang="zh-CN" sz="3200" b="1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  </a:t>
            </a:r>
            <a:r>
              <a:rPr lang="zh-CN" altLang="en-US" sz="32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分节</a:t>
            </a:r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不分页</a:t>
            </a:r>
            <a:r>
              <a:rPr lang="zh-CN" altLang="en-US" sz="32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：论文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中图表格式设置（纵横向）与其他部分不同时，可根据实际情况进行分节设置！</a:t>
            </a:r>
          </a:p>
        </p:txBody>
      </p:sp>
      <p:sp>
        <p:nvSpPr>
          <p:cNvPr id="5" name="矩形 4"/>
          <p:cNvSpPr/>
          <p:nvPr/>
        </p:nvSpPr>
        <p:spPr>
          <a:xfrm>
            <a:off x="9159321" y="6240463"/>
            <a:ext cx="28969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 smtClean="0">
                <a:solidFill>
                  <a:srgbClr val="66B5C9"/>
                </a:solidFill>
              </a:rPr>
              <a:t>二 </a:t>
            </a:r>
            <a:r>
              <a:rPr lang="en-US" altLang="zh-CN" sz="2800" b="1" dirty="0" smtClean="0">
                <a:solidFill>
                  <a:srgbClr val="66B5C9"/>
                </a:solidFill>
              </a:rPr>
              <a:t> </a:t>
            </a:r>
            <a:r>
              <a:rPr lang="zh-CN" altLang="en-US" sz="2800" b="1" dirty="0" smtClean="0">
                <a:solidFill>
                  <a:srgbClr val="66B5C9"/>
                </a:solidFill>
              </a:rPr>
              <a:t>重点排版环节</a:t>
            </a:r>
            <a:endParaRPr lang="zh-CN" altLang="en-US" sz="2800" b="1" dirty="0">
              <a:solidFill>
                <a:srgbClr val="66B5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9861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699037" y="261535"/>
            <a:ext cx="10521413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267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毕业（学位）论文页码要求</a:t>
            </a:r>
            <a:endParaRPr lang="zh-CN" altLang="en-US" sz="4267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9" name="直接连接符 8"/>
          <p:cNvCxnSpPr/>
          <p:nvPr/>
        </p:nvCxnSpPr>
        <p:spPr>
          <a:xfrm flipV="1">
            <a:off x="837363" y="1192305"/>
            <a:ext cx="10144403" cy="35859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699037" y="1303908"/>
            <a:ext cx="10554537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2400" dirty="0"/>
              <a:t>    </a:t>
            </a:r>
            <a:r>
              <a:rPr lang="zh-CN" altLang="en-US" sz="2400" dirty="0" smtClean="0"/>
              <a:t>有了分节之后页码</a:t>
            </a:r>
            <a:r>
              <a:rPr lang="zh-CN" altLang="en-US" sz="2400" b="1" dirty="0" smtClean="0">
                <a:solidFill>
                  <a:srgbClr val="0000FF"/>
                </a:solidFill>
              </a:rPr>
              <a:t>才方便</a:t>
            </a:r>
            <a:r>
              <a:rPr lang="zh-CN" altLang="en-US" sz="2400" dirty="0" smtClean="0"/>
              <a:t>自动生成并且不同的节可以有不同的格式。</a:t>
            </a:r>
            <a:endParaRPr lang="en-US" altLang="zh-CN" sz="2400" dirty="0" smtClean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400" dirty="0" smtClean="0"/>
              <a:t>    学位论文要求有</a:t>
            </a:r>
            <a:r>
              <a:rPr lang="en-US" altLang="zh-CN" sz="2400" dirty="0" smtClean="0"/>
              <a:t>2</a:t>
            </a:r>
            <a:r>
              <a:rPr lang="zh-CN" altLang="en-US" sz="2400" dirty="0" smtClean="0"/>
              <a:t>套页码格式：</a:t>
            </a:r>
            <a:r>
              <a:rPr lang="en-US" altLang="zh-CN" sz="2400" dirty="0" smtClean="0"/>
              <a:t>    </a:t>
            </a:r>
            <a:endParaRPr lang="en-US" altLang="zh-CN" sz="2400" dirty="0"/>
          </a:p>
          <a:p>
            <a:pPr lvl="1">
              <a:lnSpc>
                <a:spcPct val="150000"/>
              </a:lnSpc>
            </a:pPr>
            <a:r>
              <a:rPr lang="zh-CN" altLang="en-US" sz="2400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①</a:t>
            </a:r>
            <a:r>
              <a:rPr lang="zh-CN" altLang="en-US" sz="2400" dirty="0">
                <a:solidFill>
                  <a:srgbClr val="0000FF"/>
                </a:solidFill>
              </a:rPr>
              <a:t>第</a:t>
            </a:r>
            <a:r>
              <a:rPr lang="en-US" altLang="zh-CN" sz="2400" dirty="0">
                <a:solidFill>
                  <a:srgbClr val="0000FF"/>
                </a:solidFill>
              </a:rPr>
              <a:t>1</a:t>
            </a:r>
            <a:r>
              <a:rPr lang="zh-CN" altLang="en-US" sz="2400" dirty="0">
                <a:solidFill>
                  <a:srgbClr val="0000FF"/>
                </a:solidFill>
              </a:rPr>
              <a:t>套是用</a:t>
            </a:r>
            <a:r>
              <a:rPr lang="zh-CN" altLang="en-US" sz="2400" dirty="0">
                <a:solidFill>
                  <a:srgbClr val="FF0000"/>
                </a:solidFill>
              </a:rPr>
              <a:t>罗马</a:t>
            </a:r>
            <a:r>
              <a:rPr lang="zh-CN" altLang="en-US" sz="2400" dirty="0">
                <a:solidFill>
                  <a:srgbClr val="0000FF"/>
                </a:solidFill>
              </a:rPr>
              <a:t>数字，从“中文摘要”开始，“目录”结束的连续编号；</a:t>
            </a:r>
            <a:endParaRPr lang="en-US" altLang="zh-CN" sz="2400" dirty="0">
              <a:solidFill>
                <a:srgbClr val="0000FF"/>
              </a:solidFill>
            </a:endParaRPr>
          </a:p>
          <a:p>
            <a:pPr lvl="1">
              <a:lnSpc>
                <a:spcPct val="150000"/>
              </a:lnSpc>
            </a:pPr>
            <a:r>
              <a:rPr lang="zh-CN" altLang="en-US" sz="2400" dirty="0">
                <a:solidFill>
                  <a:srgbClr val="0000FF"/>
                </a:solidFill>
              </a:rPr>
              <a:t>    ②第</a:t>
            </a:r>
            <a:r>
              <a:rPr lang="en-US" altLang="zh-CN" sz="2400" dirty="0">
                <a:solidFill>
                  <a:srgbClr val="0000FF"/>
                </a:solidFill>
              </a:rPr>
              <a:t>2</a:t>
            </a:r>
            <a:r>
              <a:rPr lang="zh-CN" altLang="en-US" sz="2400" dirty="0">
                <a:solidFill>
                  <a:srgbClr val="0000FF"/>
                </a:solidFill>
              </a:rPr>
              <a:t>套是用</a:t>
            </a:r>
            <a:r>
              <a:rPr lang="zh-CN" altLang="en-US" sz="2400" dirty="0">
                <a:solidFill>
                  <a:srgbClr val="FF0000"/>
                </a:solidFill>
              </a:rPr>
              <a:t>阿拉伯</a:t>
            </a:r>
            <a:r>
              <a:rPr lang="zh-CN" altLang="en-US" sz="2400" dirty="0">
                <a:solidFill>
                  <a:srgbClr val="0000FF"/>
                </a:solidFill>
              </a:rPr>
              <a:t>数字，从前言</a:t>
            </a:r>
            <a:r>
              <a:rPr lang="zh-CN" altLang="en-US" sz="2400" dirty="0" smtClean="0">
                <a:solidFill>
                  <a:srgbClr val="0000FF"/>
                </a:solidFill>
              </a:rPr>
              <a:t>开始到所有内容结束的连续</a:t>
            </a:r>
            <a:r>
              <a:rPr lang="zh-CN" altLang="en-US" sz="2400" dirty="0">
                <a:solidFill>
                  <a:srgbClr val="0000FF"/>
                </a:solidFill>
              </a:rPr>
              <a:t>编号。</a:t>
            </a:r>
            <a:endParaRPr lang="en-US" altLang="zh-CN" sz="2400" dirty="0">
              <a:solidFill>
                <a:srgbClr val="0000FF"/>
              </a:solidFill>
            </a:endParaRPr>
          </a:p>
          <a:p>
            <a:pPr lvl="1">
              <a:lnSpc>
                <a:spcPct val="150000"/>
              </a:lnSpc>
            </a:pPr>
            <a:r>
              <a:rPr lang="zh-CN" altLang="en-US" sz="2400" dirty="0">
                <a:solidFill>
                  <a:srgbClr val="0000FF"/>
                </a:solidFill>
              </a:rPr>
              <a:t>    </a:t>
            </a:r>
            <a:r>
              <a:rPr lang="zh-CN" altLang="en-US" sz="2400" dirty="0"/>
              <a:t>备注：若</a:t>
            </a:r>
            <a:r>
              <a:rPr lang="zh-CN" altLang="en-US" sz="2400" b="1" dirty="0">
                <a:solidFill>
                  <a:srgbClr val="FF0000"/>
                </a:solidFill>
              </a:rPr>
              <a:t>续</a:t>
            </a:r>
            <a:r>
              <a:rPr lang="zh-CN" altLang="en-US" sz="2400" dirty="0"/>
              <a:t>前节，则会跟着上一节连续编码，若</a:t>
            </a:r>
            <a:r>
              <a:rPr lang="zh-CN" altLang="en-US" sz="2400" b="1" dirty="0">
                <a:solidFill>
                  <a:srgbClr val="FF0000"/>
                </a:solidFill>
              </a:rPr>
              <a:t>不续</a:t>
            </a:r>
            <a:r>
              <a:rPr lang="zh-CN" altLang="en-US" sz="2400" dirty="0"/>
              <a:t>前节，则按照新规定重新编码。中文摘要起到正文前页止要续前节编号，</a:t>
            </a:r>
            <a:r>
              <a:rPr lang="zh-CN" altLang="en-US" sz="2400" dirty="0" smtClean="0"/>
              <a:t>正文从前言开始重新编号，本科生因为正文同</a:t>
            </a:r>
            <a:r>
              <a:rPr lang="zh-CN" altLang="en-US" sz="2400" dirty="0"/>
              <a:t>属一节（从前言到最终），用阿拉伯数字顺序编号，起始页为“</a:t>
            </a:r>
            <a:r>
              <a:rPr lang="en-US" altLang="zh-CN" sz="2400" dirty="0"/>
              <a:t>1</a:t>
            </a:r>
            <a:r>
              <a:rPr lang="zh-CN" altLang="en-US" sz="2400" dirty="0"/>
              <a:t>”</a:t>
            </a:r>
            <a:r>
              <a:rPr lang="en-US" altLang="zh-CN" sz="2400" dirty="0" smtClean="0"/>
              <a:t>.</a:t>
            </a:r>
            <a:r>
              <a:rPr lang="zh-CN" altLang="en-US" sz="2400" dirty="0" smtClean="0"/>
              <a:t>研究生则因有多章节，后续章节跟前章节之间要续前节。</a:t>
            </a:r>
            <a:endParaRPr lang="zh-CN" altLang="en-US" sz="2400" dirty="0"/>
          </a:p>
        </p:txBody>
      </p:sp>
      <p:sp>
        <p:nvSpPr>
          <p:cNvPr id="6" name="矩形 5"/>
          <p:cNvSpPr/>
          <p:nvPr/>
        </p:nvSpPr>
        <p:spPr>
          <a:xfrm>
            <a:off x="9159321" y="6240463"/>
            <a:ext cx="28969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 smtClean="0">
                <a:solidFill>
                  <a:srgbClr val="66B5C9"/>
                </a:solidFill>
              </a:rPr>
              <a:t>二 </a:t>
            </a:r>
            <a:r>
              <a:rPr lang="en-US" altLang="zh-CN" sz="2800" b="1" dirty="0" smtClean="0">
                <a:solidFill>
                  <a:srgbClr val="66B5C9"/>
                </a:solidFill>
              </a:rPr>
              <a:t> </a:t>
            </a:r>
            <a:r>
              <a:rPr lang="zh-CN" altLang="en-US" sz="2800" b="1" dirty="0" smtClean="0">
                <a:solidFill>
                  <a:srgbClr val="66B5C9"/>
                </a:solidFill>
              </a:rPr>
              <a:t>重点排版环节</a:t>
            </a:r>
            <a:endParaRPr lang="zh-CN" altLang="en-US" sz="2800" b="1" dirty="0">
              <a:solidFill>
                <a:srgbClr val="66B5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4024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699037" y="261535"/>
            <a:ext cx="10521413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267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2.7 </a:t>
            </a:r>
            <a:r>
              <a:rPr lang="zh-CN" altLang="en-US" sz="4267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分节符及</a:t>
            </a:r>
            <a:r>
              <a:rPr lang="zh-CN" altLang="en-US" sz="4267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页码</a:t>
            </a:r>
            <a:r>
              <a:rPr lang="zh-CN" altLang="en-US" sz="4267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设置</a:t>
            </a:r>
            <a:endParaRPr lang="zh-CN" altLang="en-US" sz="4267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9" name="直接连接符 8"/>
          <p:cNvCxnSpPr/>
          <p:nvPr/>
        </p:nvCxnSpPr>
        <p:spPr>
          <a:xfrm flipV="1">
            <a:off x="837363" y="1192305"/>
            <a:ext cx="10144403" cy="35859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860" y="1837490"/>
            <a:ext cx="6684138" cy="4936373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669925" y="944146"/>
            <a:ext cx="1085056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1" dirty="0" smtClean="0">
                <a:solidFill>
                  <a:srgbClr val="0000FF"/>
                </a:solidFill>
              </a:rPr>
              <a:t>       </a:t>
            </a:r>
            <a:r>
              <a:rPr lang="zh-CN" altLang="en-US" b="1" dirty="0" smtClean="0">
                <a:solidFill>
                  <a:srgbClr val="0000FF"/>
                </a:solidFill>
              </a:rPr>
              <a:t>规定</a:t>
            </a:r>
            <a:r>
              <a:rPr lang="zh-CN" altLang="zh-CN" b="1" dirty="0" smtClean="0">
                <a:solidFill>
                  <a:srgbClr val="0000FF"/>
                </a:solidFill>
              </a:rPr>
              <a:t>：</a:t>
            </a:r>
            <a:r>
              <a:rPr lang="zh-CN" altLang="zh-CN" b="1" dirty="0">
                <a:solidFill>
                  <a:srgbClr val="0000FF"/>
                </a:solidFill>
              </a:rPr>
              <a:t>摘要（中文）、摘要（英文）、目录、正文、附录、致谢、参考文献、成绩评定表等各部分都应分页（</a:t>
            </a:r>
            <a:r>
              <a:rPr lang="zh-CN" altLang="zh-CN" b="1" dirty="0">
                <a:solidFill>
                  <a:srgbClr val="FF0000"/>
                </a:solidFill>
              </a:rPr>
              <a:t>每一类都</a:t>
            </a:r>
            <a:r>
              <a:rPr lang="zh-CN" altLang="zh-CN" b="1" dirty="0" smtClean="0">
                <a:solidFill>
                  <a:srgbClr val="FF0000"/>
                </a:solidFill>
              </a:rPr>
              <a:t>要</a:t>
            </a:r>
            <a:r>
              <a:rPr lang="zh-CN" altLang="en-US" b="1" dirty="0" smtClean="0">
                <a:solidFill>
                  <a:srgbClr val="FF0000"/>
                </a:solidFill>
              </a:rPr>
              <a:t>分节</a:t>
            </a:r>
            <a:r>
              <a:rPr lang="zh-CN" altLang="zh-CN" b="1" dirty="0" smtClean="0">
                <a:solidFill>
                  <a:srgbClr val="FF0000"/>
                </a:solidFill>
              </a:rPr>
              <a:t>分</a:t>
            </a:r>
            <a:r>
              <a:rPr lang="zh-CN" altLang="zh-CN" b="1" dirty="0">
                <a:solidFill>
                  <a:srgbClr val="FF0000"/>
                </a:solidFill>
              </a:rPr>
              <a:t>页</a:t>
            </a:r>
            <a:r>
              <a:rPr lang="zh-CN" altLang="zh-CN" b="1" dirty="0">
                <a:solidFill>
                  <a:srgbClr val="0000FF"/>
                </a:solidFill>
              </a:rPr>
              <a:t>）。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7572688" y="1693134"/>
            <a:ext cx="3880610" cy="4270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350" b="1" dirty="0">
                <a:solidFill>
                  <a:srgbClr val="FF0000"/>
                </a:solidFill>
              </a:rPr>
              <a:t>分页符：</a:t>
            </a:r>
            <a:endParaRPr lang="en-US" altLang="zh-CN" sz="1350" b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  <a:spcAft>
                <a:spcPts val="900"/>
              </a:spcAft>
            </a:pPr>
            <a:r>
              <a:rPr lang="en-US" altLang="zh-CN" sz="1350" dirty="0"/>
              <a:t>    </a:t>
            </a:r>
            <a:r>
              <a:rPr lang="zh-CN" altLang="en-US" sz="1350" dirty="0"/>
              <a:t>是</a:t>
            </a:r>
            <a:r>
              <a:rPr lang="zh-CN" altLang="en-US" sz="1350" dirty="0">
                <a:hlinkClick r:id="rId4"/>
              </a:rPr>
              <a:t>分页</a:t>
            </a:r>
            <a:r>
              <a:rPr lang="zh-CN" altLang="en-US" sz="1350" dirty="0"/>
              <a:t>的一种符号，上一页结束以及下一页开始的位置。</a:t>
            </a:r>
            <a:r>
              <a:rPr lang="en-US" altLang="zh-CN" sz="1350" dirty="0">
                <a:hlinkClick r:id="rId5"/>
              </a:rPr>
              <a:t>Microsoft Word </a:t>
            </a:r>
            <a:r>
              <a:rPr lang="zh-CN" altLang="en-US" sz="1350" dirty="0"/>
              <a:t>可插入一个“自动”分页符（或软分页符），或者通过插入“手动”分页符（或硬分页符）在指定位置强制分页。</a:t>
            </a:r>
            <a:endParaRPr lang="en-US" altLang="zh-CN" sz="1350" dirty="0"/>
          </a:p>
          <a:p>
            <a:pPr>
              <a:lnSpc>
                <a:spcPct val="150000"/>
              </a:lnSpc>
            </a:pPr>
            <a:r>
              <a:rPr lang="zh-CN" altLang="en-US" sz="1350" b="1" dirty="0">
                <a:solidFill>
                  <a:srgbClr val="FF0000"/>
                </a:solidFill>
              </a:rPr>
              <a:t>分节符：</a:t>
            </a:r>
            <a:r>
              <a:rPr lang="en-US" altLang="zh-CN" sz="1350" b="1" dirty="0">
                <a:solidFill>
                  <a:srgbClr val="FF0000"/>
                </a:solidFill>
              </a:rPr>
              <a:t> </a:t>
            </a:r>
            <a:r>
              <a:rPr lang="zh-CN" altLang="en-US" sz="1350" b="1" dirty="0" smtClean="0">
                <a:solidFill>
                  <a:srgbClr val="FF0000"/>
                </a:solidFill>
              </a:rPr>
              <a:t>分节分页和分节不分页</a:t>
            </a:r>
            <a:r>
              <a:rPr lang="en-US" altLang="zh-CN" sz="1350" b="1" dirty="0" smtClean="0">
                <a:solidFill>
                  <a:srgbClr val="FF0000"/>
                </a:solidFill>
              </a:rPr>
              <a:t>   </a:t>
            </a:r>
            <a:endParaRPr lang="en-US" altLang="zh-CN" sz="1350" b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1350" dirty="0"/>
              <a:t>    分节符是指为表示节的结尾插入的标记。分节符包含节的格式设置元素，如</a:t>
            </a:r>
            <a:r>
              <a:rPr lang="zh-CN" altLang="en-US" sz="1350" dirty="0">
                <a:hlinkClick r:id="rId6"/>
              </a:rPr>
              <a:t>页边距</a:t>
            </a:r>
            <a:r>
              <a:rPr lang="zh-CN" altLang="en-US" sz="1350" dirty="0"/>
              <a:t>、页面的方向、</a:t>
            </a:r>
            <a:r>
              <a:rPr lang="zh-CN" altLang="en-US" sz="1350" dirty="0">
                <a:hlinkClick r:id="rId7"/>
              </a:rPr>
              <a:t>页眉</a:t>
            </a:r>
            <a:r>
              <a:rPr lang="zh-CN" altLang="en-US" sz="1350" dirty="0"/>
              <a:t>和</a:t>
            </a:r>
            <a:r>
              <a:rPr lang="zh-CN" altLang="en-US" sz="1350" dirty="0">
                <a:hlinkClick r:id="rId8"/>
              </a:rPr>
              <a:t>页脚</a:t>
            </a:r>
            <a:r>
              <a:rPr lang="zh-CN" altLang="en-US" sz="1350" dirty="0"/>
              <a:t>，以及</a:t>
            </a:r>
            <a:r>
              <a:rPr lang="zh-CN" altLang="en-US" sz="1350" dirty="0">
                <a:hlinkClick r:id="rId9"/>
              </a:rPr>
              <a:t>页码</a:t>
            </a:r>
            <a:r>
              <a:rPr lang="zh-CN" altLang="en-US" sz="1350" dirty="0"/>
              <a:t>的顺序。分节符用一条横贯屏幕的虚双线表示</a:t>
            </a:r>
            <a:r>
              <a:rPr lang="zh-CN" altLang="en-US" sz="1350" dirty="0" smtClean="0"/>
              <a:t>。如：</a:t>
            </a:r>
            <a:r>
              <a:rPr lang="zh-CN" altLang="en-US" sz="1350" b="1" dirty="0" smtClean="0"/>
              <a:t>表格要横向</a:t>
            </a:r>
            <a:r>
              <a:rPr lang="zh-CN" altLang="en-US" sz="1350" dirty="0" smtClean="0"/>
              <a:t>（与论文总体的纸张方向不同）又要求不分页，可用分节符（分页部分行选择）处理。</a:t>
            </a:r>
            <a:endParaRPr lang="en-US" altLang="zh-CN" sz="1350" dirty="0" smtClean="0"/>
          </a:p>
          <a:p>
            <a:pPr>
              <a:spcBef>
                <a:spcPts val="900"/>
              </a:spcBef>
            </a:pPr>
            <a:r>
              <a:rPr lang="en-US" altLang="zh-CN" sz="1350" dirty="0" smtClean="0"/>
              <a:t>     </a:t>
            </a:r>
            <a:endParaRPr lang="zh-CN" altLang="en-US" sz="1350" b="1" dirty="0">
              <a:solidFill>
                <a:srgbClr val="0000FF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9159321" y="6240463"/>
            <a:ext cx="28969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 smtClean="0">
                <a:solidFill>
                  <a:srgbClr val="66B5C9"/>
                </a:solidFill>
              </a:rPr>
              <a:t>二 </a:t>
            </a:r>
            <a:r>
              <a:rPr lang="en-US" altLang="zh-CN" sz="2800" b="1" dirty="0" smtClean="0">
                <a:solidFill>
                  <a:srgbClr val="66B5C9"/>
                </a:solidFill>
              </a:rPr>
              <a:t> </a:t>
            </a:r>
            <a:r>
              <a:rPr lang="zh-CN" altLang="en-US" sz="2800" b="1" dirty="0" smtClean="0">
                <a:solidFill>
                  <a:srgbClr val="66B5C9"/>
                </a:solidFill>
              </a:rPr>
              <a:t>重点排版环节</a:t>
            </a:r>
            <a:endParaRPr lang="zh-CN" altLang="en-US" sz="2800" b="1" dirty="0">
              <a:solidFill>
                <a:srgbClr val="66B5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0750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699037" y="261535"/>
            <a:ext cx="10521413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267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2.7 </a:t>
            </a:r>
            <a:r>
              <a:rPr lang="zh-CN" altLang="en-US" sz="4267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分节符及</a:t>
            </a:r>
            <a:r>
              <a:rPr lang="zh-CN" altLang="en-US" sz="4267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页码</a:t>
            </a:r>
            <a:r>
              <a:rPr lang="zh-CN" altLang="en-US" sz="4267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设置：插入页码</a:t>
            </a:r>
            <a:endParaRPr lang="zh-CN" altLang="en-US" sz="4267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9" name="直接连接符 8"/>
          <p:cNvCxnSpPr/>
          <p:nvPr/>
        </p:nvCxnSpPr>
        <p:spPr>
          <a:xfrm flipV="1">
            <a:off x="837363" y="1192305"/>
            <a:ext cx="10144403" cy="35859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48336" y="963814"/>
            <a:ext cx="12115800" cy="6815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853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699037" y="261535"/>
            <a:ext cx="10521413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267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2.7 </a:t>
            </a:r>
            <a:r>
              <a:rPr lang="zh-CN" altLang="en-US" sz="4267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分节符及</a:t>
            </a:r>
            <a:r>
              <a:rPr lang="zh-CN" altLang="en-US" sz="4267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页码</a:t>
            </a:r>
            <a:r>
              <a:rPr lang="zh-CN" altLang="en-US" sz="4267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设置：设置页码格式</a:t>
            </a:r>
            <a:endParaRPr lang="zh-CN" altLang="en-US" sz="4267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9" name="直接连接符 8"/>
          <p:cNvCxnSpPr/>
          <p:nvPr/>
        </p:nvCxnSpPr>
        <p:spPr>
          <a:xfrm flipV="1">
            <a:off x="837363" y="1192305"/>
            <a:ext cx="10144403" cy="35859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333" y="1130300"/>
            <a:ext cx="12066667" cy="591428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7088" y="2737429"/>
            <a:ext cx="3409524" cy="5152381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219074" y="2959129"/>
            <a:ext cx="5876925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zh-CN" altLang="en-US" sz="3200" b="1" dirty="0"/>
              <a:t>备注</a:t>
            </a:r>
            <a:r>
              <a:rPr lang="zh-CN" altLang="en-US" sz="3200" b="1" dirty="0" smtClean="0"/>
              <a:t>：</a:t>
            </a:r>
            <a:endParaRPr lang="en-US" altLang="zh-CN" sz="3200" b="1" dirty="0" smtClean="0"/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altLang="zh-CN" sz="2100" dirty="0"/>
              <a:t> </a:t>
            </a:r>
            <a:r>
              <a:rPr lang="en-US" altLang="zh-CN" sz="2100" dirty="0" smtClean="0"/>
              <a:t>   </a:t>
            </a:r>
            <a:r>
              <a:rPr lang="zh-CN" altLang="en-US" sz="2100" dirty="0" smtClean="0"/>
              <a:t>若</a:t>
            </a:r>
            <a:r>
              <a:rPr lang="zh-CN" altLang="en-US" sz="2100" b="1" dirty="0">
                <a:solidFill>
                  <a:srgbClr val="FF0000"/>
                </a:solidFill>
              </a:rPr>
              <a:t>续</a:t>
            </a:r>
            <a:r>
              <a:rPr lang="zh-CN" altLang="en-US" sz="2100" dirty="0"/>
              <a:t>前节，则会跟着上一节连续编码，若</a:t>
            </a:r>
            <a:r>
              <a:rPr lang="zh-CN" altLang="en-US" sz="2100" b="1" dirty="0">
                <a:solidFill>
                  <a:srgbClr val="FF0000"/>
                </a:solidFill>
              </a:rPr>
              <a:t>不续</a:t>
            </a:r>
            <a:r>
              <a:rPr lang="zh-CN" altLang="en-US" sz="2100" dirty="0"/>
              <a:t>前节，则按照新规定重新编码</a:t>
            </a:r>
            <a:r>
              <a:rPr lang="zh-CN" altLang="en-US" sz="2100" dirty="0" smtClean="0"/>
              <a:t>。</a:t>
            </a:r>
            <a:endParaRPr lang="en-US" altLang="zh-CN" sz="2100" dirty="0" smtClean="0"/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altLang="zh-CN" sz="2100" dirty="0"/>
              <a:t> </a:t>
            </a:r>
            <a:r>
              <a:rPr lang="en-US" altLang="zh-CN" sz="2100" dirty="0" smtClean="0"/>
              <a:t>   </a:t>
            </a:r>
            <a:r>
              <a:rPr lang="zh-CN" altLang="en-US" sz="2100" dirty="0" smtClean="0"/>
              <a:t>中文</a:t>
            </a:r>
            <a:r>
              <a:rPr lang="zh-CN" altLang="en-US" sz="2100" dirty="0"/>
              <a:t>摘要起到正文前页止要续前节编号，正文从前言开始重新编号，本科生因为正文同属一节（从前言到最终），用阿拉伯数字顺序编号，起始页为“</a:t>
            </a:r>
            <a:r>
              <a:rPr lang="en-US" altLang="zh-CN" sz="2100" dirty="0"/>
              <a:t>1</a:t>
            </a:r>
            <a:r>
              <a:rPr lang="zh-CN" altLang="en-US" sz="2100" dirty="0"/>
              <a:t>”</a:t>
            </a:r>
            <a:r>
              <a:rPr lang="en-US" altLang="zh-CN" sz="2100" dirty="0"/>
              <a:t>.</a:t>
            </a:r>
            <a:r>
              <a:rPr lang="zh-CN" altLang="en-US" sz="2100" dirty="0"/>
              <a:t>研究生则因有多章节，后续章节跟前章节之间要续前节。</a:t>
            </a:r>
          </a:p>
        </p:txBody>
      </p:sp>
    </p:spTree>
    <p:extLst>
      <p:ext uri="{BB962C8B-B14F-4D97-AF65-F5344CB8AC3E}">
        <p14:creationId xmlns:p14="http://schemas.microsoft.com/office/powerpoint/2010/main" val="2630378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699037" y="261535"/>
            <a:ext cx="10521413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267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2.8 </a:t>
            </a:r>
            <a:r>
              <a:rPr lang="zh-CN" altLang="en-US" sz="4267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自动生成目录</a:t>
            </a:r>
            <a:endParaRPr lang="zh-CN" altLang="en-US" sz="4267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9" name="直接连接符 8"/>
          <p:cNvCxnSpPr/>
          <p:nvPr/>
        </p:nvCxnSpPr>
        <p:spPr>
          <a:xfrm flipV="1">
            <a:off x="837363" y="1192305"/>
            <a:ext cx="10144403" cy="35859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 7">
            <a:extLst>
              <a:ext uri="{FF2B5EF4-FFF2-40B4-BE49-F238E27FC236}">
                <a16:creationId xmlns:a16="http://schemas.microsoft.com/office/drawing/2014/main" id="{BAB3AC0E-8BE7-4781-9D84-4C226BE31D59}"/>
              </a:ext>
            </a:extLst>
          </p:cNvPr>
          <p:cNvSpPr/>
          <p:nvPr/>
        </p:nvSpPr>
        <p:spPr>
          <a:xfrm>
            <a:off x="1199521" y="1409946"/>
            <a:ext cx="10020929" cy="39703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  </a:t>
            </a:r>
            <a:r>
              <a:rPr lang="en-US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1.</a:t>
            </a: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只有正文中的</a:t>
            </a:r>
            <a:r>
              <a:rPr lang="zh-CN" altLang="en-US" sz="2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各级标题</a:t>
            </a: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才在目录中出现。</a:t>
            </a:r>
            <a:endParaRPr lang="en-US" altLang="zh-CN" sz="2400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  2.</a:t>
            </a:r>
            <a:r>
              <a:rPr lang="zh-CN" altLang="en-US" sz="2400" b="1" dirty="0" smtClean="0">
                <a:solidFill>
                  <a:srgbClr val="D81A0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只有</a:t>
            </a: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定义了多级列表，把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大纲</a:t>
            </a: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级别和标题样式一一对应后，</a:t>
            </a:r>
            <a:r>
              <a:rPr lang="zh-CN" altLang="en-US" sz="2400" b="1" dirty="0" smtClean="0">
                <a:solidFill>
                  <a:srgbClr val="D81A0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才能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正确</a:t>
            </a: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生成自动目录。</a:t>
            </a:r>
            <a:endParaRPr lang="en-US" altLang="zh-CN" sz="2400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 3.</a:t>
            </a: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其目录关联的标题样式也是</a:t>
            </a:r>
            <a:r>
              <a:rPr lang="zh-CN" altLang="en-US" sz="2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内置</a:t>
            </a: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标题样式，所以只有在标题样式设置时正确使用后续才能正确自动生成目录。</a:t>
            </a:r>
            <a:endParaRPr lang="en-US" altLang="zh-CN" sz="2400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 4.</a:t>
            </a: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自动生成的目录，其目录标题和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相对应的正文部分会</a:t>
            </a: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有联动关系，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更方便论文的浏览与修改。</a:t>
            </a:r>
          </a:p>
        </p:txBody>
      </p:sp>
      <p:sp>
        <p:nvSpPr>
          <p:cNvPr id="5" name="矩形 4"/>
          <p:cNvSpPr/>
          <p:nvPr/>
        </p:nvSpPr>
        <p:spPr>
          <a:xfrm>
            <a:off x="9159321" y="6240463"/>
            <a:ext cx="28969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 smtClean="0">
                <a:solidFill>
                  <a:srgbClr val="66B5C9"/>
                </a:solidFill>
              </a:rPr>
              <a:t>二 </a:t>
            </a:r>
            <a:r>
              <a:rPr lang="en-US" altLang="zh-CN" sz="2800" b="1" dirty="0" smtClean="0">
                <a:solidFill>
                  <a:srgbClr val="66B5C9"/>
                </a:solidFill>
              </a:rPr>
              <a:t> </a:t>
            </a:r>
            <a:r>
              <a:rPr lang="zh-CN" altLang="en-US" sz="2800" b="1" dirty="0" smtClean="0">
                <a:solidFill>
                  <a:srgbClr val="66B5C9"/>
                </a:solidFill>
              </a:rPr>
              <a:t>重点排版环节</a:t>
            </a:r>
            <a:endParaRPr lang="zh-CN" altLang="en-US" sz="2800" b="1" dirty="0">
              <a:solidFill>
                <a:srgbClr val="66B5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8922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1082125" y="253601"/>
            <a:ext cx="9899641" cy="748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267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华南农业大学研究生学位</a:t>
            </a:r>
            <a:r>
              <a:rPr lang="zh-CN" altLang="en-US" sz="4267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论文目录规范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904533" y="1527295"/>
            <a:ext cx="10235689" cy="483209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2200" dirty="0"/>
              <a:t>1</a:t>
            </a:r>
            <a:r>
              <a:rPr lang="zh-CN" altLang="zh-CN" sz="2200" dirty="0"/>
              <a:t>、目录置于摘要之后。目录正文需列出论文各章节标题及页码。目录中各层次标题与正文层次标题一致。</a:t>
            </a:r>
            <a:r>
              <a:rPr lang="zh-CN" altLang="en-US" sz="2200" dirty="0"/>
              <a:t>全部</a:t>
            </a:r>
            <a:r>
              <a:rPr lang="zh-CN" altLang="en-US" sz="2200" b="1" dirty="0">
                <a:solidFill>
                  <a:srgbClr val="0000FF"/>
                </a:solidFill>
              </a:rPr>
              <a:t>左对齐</a:t>
            </a:r>
            <a:r>
              <a:rPr lang="zh-CN" altLang="en-US" sz="2200" dirty="0"/>
              <a:t>。</a:t>
            </a:r>
            <a:endParaRPr lang="en-US" altLang="zh-CN" sz="2200" dirty="0"/>
          </a:p>
          <a:p>
            <a:r>
              <a:rPr lang="en-US" altLang="zh-CN" sz="2200" dirty="0"/>
              <a:t>     </a:t>
            </a:r>
            <a:r>
              <a:rPr lang="zh-CN" altLang="zh-CN" sz="2200" dirty="0"/>
              <a:t>“目录”两字用</a:t>
            </a:r>
            <a:r>
              <a:rPr lang="zh-CN" altLang="zh-CN" sz="2200" dirty="0">
                <a:solidFill>
                  <a:srgbClr val="0000FF"/>
                </a:solidFill>
              </a:rPr>
              <a:t>黑体</a:t>
            </a:r>
            <a:r>
              <a:rPr lang="zh-CN" altLang="en-US" sz="2200" dirty="0"/>
              <a:t>小三</a:t>
            </a:r>
            <a:r>
              <a:rPr lang="zh-CN" altLang="zh-CN" sz="2200" dirty="0">
                <a:solidFill>
                  <a:srgbClr val="0000FF"/>
                </a:solidFill>
              </a:rPr>
              <a:t>号</a:t>
            </a:r>
            <a:r>
              <a:rPr lang="zh-CN" altLang="zh-CN" sz="2200" dirty="0"/>
              <a:t>字居中，字与字之间空</a:t>
            </a:r>
            <a:r>
              <a:rPr lang="en-US" altLang="zh-CN" sz="2200" dirty="0">
                <a:solidFill>
                  <a:srgbClr val="0000FF"/>
                </a:solidFill>
              </a:rPr>
              <a:t>4</a:t>
            </a:r>
            <a:r>
              <a:rPr lang="zh-CN" altLang="zh-CN" sz="2200" dirty="0"/>
              <a:t>个字距。</a:t>
            </a:r>
          </a:p>
          <a:p>
            <a:r>
              <a:rPr lang="en-US" altLang="zh-CN" sz="2200" dirty="0"/>
              <a:t>2</a:t>
            </a:r>
            <a:r>
              <a:rPr lang="zh-CN" altLang="zh-CN" sz="2200" dirty="0"/>
              <a:t>、目录中的中文全部用</a:t>
            </a:r>
            <a:r>
              <a:rPr lang="zh-CN" altLang="zh-CN" sz="2200" dirty="0">
                <a:solidFill>
                  <a:srgbClr val="0000FF"/>
                </a:solidFill>
              </a:rPr>
              <a:t>宋体小</a:t>
            </a:r>
            <a:r>
              <a:rPr lang="en-US" altLang="zh-CN" sz="2200" dirty="0">
                <a:solidFill>
                  <a:srgbClr val="0000FF"/>
                </a:solidFill>
              </a:rPr>
              <a:t>4</a:t>
            </a:r>
            <a:r>
              <a:rPr lang="zh-CN" altLang="zh-CN" sz="2200" dirty="0">
                <a:solidFill>
                  <a:srgbClr val="0000FF"/>
                </a:solidFill>
              </a:rPr>
              <a:t>号字</a:t>
            </a:r>
            <a:r>
              <a:rPr lang="zh-CN" altLang="zh-CN" sz="2200" dirty="0"/>
              <a:t>。</a:t>
            </a:r>
          </a:p>
          <a:p>
            <a:r>
              <a:rPr lang="en-US" altLang="zh-CN" sz="2200" dirty="0"/>
              <a:t>3</a:t>
            </a:r>
            <a:r>
              <a:rPr lang="zh-CN" altLang="zh-CN" sz="2200" dirty="0"/>
              <a:t>、目录中各层次标题与正文层次标题同，一律用阿拉伯数字排序，不同层次的数字之间用圆点“</a:t>
            </a:r>
            <a:r>
              <a:rPr lang="en-US" altLang="zh-CN" sz="2200" dirty="0"/>
              <a:t>.</a:t>
            </a:r>
            <a:r>
              <a:rPr lang="zh-CN" altLang="zh-CN" sz="2200" dirty="0"/>
              <a:t>”相隔，如：</a:t>
            </a:r>
          </a:p>
          <a:p>
            <a:r>
              <a:rPr lang="en-US" altLang="zh-CN" sz="2200" dirty="0"/>
              <a:t>2 </a:t>
            </a:r>
            <a:endParaRPr lang="zh-CN" altLang="zh-CN" sz="2200" dirty="0"/>
          </a:p>
          <a:p>
            <a:r>
              <a:rPr lang="en-US" altLang="zh-CN" sz="2200" dirty="0"/>
              <a:t>2.1 </a:t>
            </a:r>
            <a:endParaRPr lang="zh-CN" altLang="zh-CN" sz="2200" dirty="0"/>
          </a:p>
          <a:p>
            <a:r>
              <a:rPr lang="en-US" altLang="zh-CN" sz="2200" dirty="0"/>
              <a:t>2.1.1</a:t>
            </a:r>
            <a:endParaRPr lang="zh-CN" altLang="zh-CN" sz="2200" dirty="0"/>
          </a:p>
          <a:p>
            <a:r>
              <a:rPr lang="en-US" altLang="zh-CN" sz="2200" dirty="0"/>
              <a:t>2.1.1.1</a:t>
            </a:r>
            <a:endParaRPr lang="zh-CN" altLang="zh-CN" sz="2200" dirty="0"/>
          </a:p>
          <a:p>
            <a:r>
              <a:rPr lang="zh-CN" altLang="zh-CN" sz="2200" dirty="0"/>
              <a:t>一般不要超过</a:t>
            </a:r>
            <a:r>
              <a:rPr lang="en-US" altLang="zh-CN" sz="2200" dirty="0">
                <a:solidFill>
                  <a:srgbClr val="0000FF"/>
                </a:solidFill>
              </a:rPr>
              <a:t>4</a:t>
            </a:r>
            <a:r>
              <a:rPr lang="zh-CN" altLang="zh-CN" sz="2200" dirty="0">
                <a:solidFill>
                  <a:srgbClr val="0000FF"/>
                </a:solidFill>
              </a:rPr>
              <a:t>级</a:t>
            </a:r>
            <a:r>
              <a:rPr lang="zh-CN" altLang="zh-CN" sz="2200" dirty="0"/>
              <a:t>层次。</a:t>
            </a:r>
          </a:p>
          <a:p>
            <a:r>
              <a:rPr lang="en-US" altLang="zh-CN" sz="2200" dirty="0"/>
              <a:t>4</a:t>
            </a:r>
            <a:r>
              <a:rPr lang="zh-CN" altLang="zh-CN" sz="2200" dirty="0"/>
              <a:t>、原创性声明、版权使用授权书、学位论文提交同意书、中文摘要、英文摘要不编入目录中</a:t>
            </a:r>
            <a:r>
              <a:rPr lang="zh-CN" altLang="en-US" sz="2200" dirty="0">
                <a:solidFill>
                  <a:srgbClr val="FF0000"/>
                </a:solidFill>
              </a:rPr>
              <a:t>（按正文格式来）</a:t>
            </a:r>
            <a:r>
              <a:rPr lang="zh-CN" altLang="zh-CN" sz="2200" dirty="0"/>
              <a:t>。致谢、参考文献、附录一律不编序号</a:t>
            </a:r>
            <a:r>
              <a:rPr lang="zh-CN" altLang="en-US" sz="2200" dirty="0">
                <a:solidFill>
                  <a:srgbClr val="FF0000"/>
                </a:solidFill>
              </a:rPr>
              <a:t>（按一级标题设置格式，直接删除前面编号）</a:t>
            </a:r>
            <a:r>
              <a:rPr lang="zh-CN" altLang="zh-CN" sz="2200" dirty="0"/>
              <a:t>。</a:t>
            </a:r>
          </a:p>
        </p:txBody>
      </p:sp>
      <p:cxnSp>
        <p:nvCxnSpPr>
          <p:cNvPr id="6" name="直接连接符 5"/>
          <p:cNvCxnSpPr/>
          <p:nvPr/>
        </p:nvCxnSpPr>
        <p:spPr>
          <a:xfrm flipV="1">
            <a:off x="837363" y="1192305"/>
            <a:ext cx="10144403" cy="35859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矩形 6"/>
          <p:cNvSpPr/>
          <p:nvPr/>
        </p:nvSpPr>
        <p:spPr>
          <a:xfrm>
            <a:off x="9159321" y="6240463"/>
            <a:ext cx="28969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 smtClean="0">
                <a:solidFill>
                  <a:srgbClr val="66B5C9"/>
                </a:solidFill>
              </a:rPr>
              <a:t>二 </a:t>
            </a:r>
            <a:r>
              <a:rPr lang="en-US" altLang="zh-CN" sz="2800" b="1" dirty="0" smtClean="0">
                <a:solidFill>
                  <a:srgbClr val="66B5C9"/>
                </a:solidFill>
              </a:rPr>
              <a:t> </a:t>
            </a:r>
            <a:r>
              <a:rPr lang="zh-CN" altLang="en-US" sz="2800" b="1" dirty="0" smtClean="0">
                <a:solidFill>
                  <a:srgbClr val="66B5C9"/>
                </a:solidFill>
              </a:rPr>
              <a:t>重点排版环节</a:t>
            </a:r>
            <a:endParaRPr lang="zh-CN" altLang="en-US" sz="2800" b="1" dirty="0">
              <a:solidFill>
                <a:srgbClr val="66B5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4857175"/>
      </p:ext>
    </p:extLst>
  </p:cSld>
  <p:clrMapOvr>
    <a:masterClrMapping/>
  </p:clrMapOvr>
  <p:transition spd="slow" advTm="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6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6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483" y="630752"/>
            <a:ext cx="9733333" cy="6504762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5238" y="630752"/>
            <a:ext cx="9009524" cy="552380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14649" y="30461"/>
            <a:ext cx="9071939" cy="7105053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52934" y="9345"/>
            <a:ext cx="22204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 smtClean="0"/>
              <a:t>2.8 </a:t>
            </a:r>
            <a:r>
              <a:rPr lang="zh-CN" altLang="en-US" sz="2800" b="1" dirty="0" smtClean="0"/>
              <a:t>生成目录</a:t>
            </a:r>
            <a:endParaRPr lang="zh-CN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746104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925" y="0"/>
            <a:ext cx="5590476" cy="766666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0401" y="1223809"/>
            <a:ext cx="5276190" cy="5219048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6724649" y="314325"/>
            <a:ext cx="4811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出现问题：一级标题和页码之间无</a:t>
            </a:r>
            <a:r>
              <a:rPr lang="zh-CN" altLang="en-US" b="1" dirty="0" smtClean="0">
                <a:solidFill>
                  <a:srgbClr val="3333FF"/>
                </a:solidFill>
              </a:rPr>
              <a:t>连接符</a:t>
            </a:r>
            <a:r>
              <a:rPr lang="zh-CN" altLang="en-US" dirty="0" smtClean="0"/>
              <a:t>？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9197028" y="6269932"/>
            <a:ext cx="28969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 smtClean="0">
                <a:solidFill>
                  <a:srgbClr val="66B5C9"/>
                </a:solidFill>
              </a:rPr>
              <a:t>二 </a:t>
            </a:r>
            <a:r>
              <a:rPr lang="en-US" altLang="zh-CN" sz="2800" b="1" dirty="0" smtClean="0">
                <a:solidFill>
                  <a:srgbClr val="66B5C9"/>
                </a:solidFill>
              </a:rPr>
              <a:t> </a:t>
            </a:r>
            <a:r>
              <a:rPr lang="zh-CN" altLang="en-US" sz="2800" b="1" dirty="0" smtClean="0">
                <a:solidFill>
                  <a:srgbClr val="66B5C9"/>
                </a:solidFill>
              </a:rPr>
              <a:t>重点排版环节</a:t>
            </a:r>
            <a:endParaRPr lang="zh-CN" altLang="en-US" sz="2800" b="1" dirty="0">
              <a:solidFill>
                <a:srgbClr val="66B5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3069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图片 3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8675" y="867432"/>
            <a:ext cx="6095999" cy="5799254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84002" y="391716"/>
            <a:ext cx="10850563" cy="647589"/>
          </a:xfrm>
        </p:spPr>
        <p:txBody>
          <a:bodyPr/>
          <a:lstStyle/>
          <a:p>
            <a:r>
              <a:rPr lang="en-US" altLang="zh-CN" dirty="0" smtClean="0"/>
              <a:t>1.1 </a:t>
            </a:r>
            <a:r>
              <a:rPr lang="zh-CN" altLang="en-US" dirty="0" smtClean="0"/>
              <a:t>国家标准：</a:t>
            </a:r>
            <a:r>
              <a:rPr lang="en-US" altLang="zh-CN" dirty="0">
                <a:hlinkClick r:id="rId5"/>
              </a:rPr>
              <a:t> GB/T 7713.2-2022</a:t>
            </a:r>
            <a:r>
              <a:rPr lang="zh-CN" altLang="en-US" dirty="0">
                <a:hlinkClick r:id="rId5"/>
              </a:rPr>
              <a:t>学术论文编写规则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smtClean="0"/>
              <a:t>Lib.scau.edu.cn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4</a:t>
            </a:fld>
            <a:endParaRPr lang="zh-CN" altLang="en-US"/>
          </a:p>
        </p:txBody>
      </p:sp>
      <p:sp>
        <p:nvSpPr>
          <p:cNvPr id="38" name="iŝliḑé">
            <a:extLst>
              <a:ext uri="{FF2B5EF4-FFF2-40B4-BE49-F238E27FC236}">
                <a16:creationId xmlns:a16="http://schemas.microsoft.com/office/drawing/2014/main" id="{4AE8D787-1F7C-4EB6-A95F-4130D574386E}"/>
              </a:ext>
            </a:extLst>
          </p:cNvPr>
          <p:cNvSpPr txBox="1"/>
          <p:nvPr/>
        </p:nvSpPr>
        <p:spPr>
          <a:xfrm>
            <a:off x="7701615" y="1594065"/>
            <a:ext cx="3271185" cy="302556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zh-CN" altLang="en-US" dirty="0" smtClean="0"/>
              <a:t>      全国</a:t>
            </a:r>
            <a:r>
              <a:rPr lang="zh-CN" altLang="en-US" dirty="0"/>
              <a:t>标准信息公共服务平台</a:t>
            </a:r>
            <a:r>
              <a:rPr lang="zh-CN" altLang="en-US" dirty="0" smtClean="0"/>
              <a:t>网站于</a:t>
            </a:r>
            <a:r>
              <a:rPr lang="en-US" altLang="zh-CN" dirty="0" smtClean="0"/>
              <a:t>2022</a:t>
            </a:r>
            <a:r>
              <a:rPr lang="zh-CN" altLang="en-US" dirty="0" smtClean="0"/>
              <a:t>年</a:t>
            </a:r>
            <a:r>
              <a:rPr lang="en-US" altLang="zh-CN" dirty="0" smtClean="0"/>
              <a:t>12</a:t>
            </a:r>
            <a:r>
              <a:rPr lang="zh-CN" altLang="en-US" dirty="0" smtClean="0"/>
              <a:t>月</a:t>
            </a:r>
            <a:r>
              <a:rPr lang="en-US" altLang="zh-CN" dirty="0" smtClean="0"/>
              <a:t>23</a:t>
            </a:r>
            <a:r>
              <a:rPr lang="zh-CN" altLang="en-US" dirty="0" smtClean="0"/>
              <a:t>日发布</a:t>
            </a:r>
            <a:r>
              <a:rPr lang="zh-CN" altLang="en-US" dirty="0"/>
              <a:t>了</a:t>
            </a:r>
            <a:r>
              <a:rPr lang="zh-CN" altLang="en-US" b="1" dirty="0"/>
              <a:t>新版国家标准</a:t>
            </a:r>
            <a:r>
              <a:rPr lang="en-US" altLang="zh-CN" b="1" dirty="0"/>
              <a:t>《</a:t>
            </a:r>
            <a:r>
              <a:rPr lang="zh-CN" altLang="en-US" b="1" dirty="0"/>
              <a:t>学术论文编写规则</a:t>
            </a:r>
            <a:r>
              <a:rPr lang="en-US" altLang="zh-CN" b="1" dirty="0"/>
              <a:t>》</a:t>
            </a:r>
            <a:r>
              <a:rPr lang="zh-CN" altLang="en-US" b="1" dirty="0"/>
              <a:t>（</a:t>
            </a:r>
            <a:r>
              <a:rPr lang="en-US" altLang="zh-CN" b="1" dirty="0"/>
              <a:t>GB/T 7713.2-2022</a:t>
            </a:r>
            <a:r>
              <a:rPr lang="zh-CN" altLang="en-US" b="1" dirty="0"/>
              <a:t>）</a:t>
            </a:r>
            <a:r>
              <a:rPr lang="zh-CN" altLang="en-US" dirty="0"/>
              <a:t>，该标准将于</a:t>
            </a:r>
            <a:r>
              <a:rPr lang="en-US" altLang="zh-CN" b="1" dirty="0"/>
              <a:t>2023</a:t>
            </a:r>
            <a:r>
              <a:rPr lang="zh-CN" altLang="en-US" b="1" dirty="0"/>
              <a:t>年</a:t>
            </a:r>
            <a:r>
              <a:rPr lang="en-US" altLang="zh-CN" b="1" dirty="0"/>
              <a:t>7</a:t>
            </a:r>
            <a:r>
              <a:rPr lang="zh-CN" altLang="en-US" b="1" dirty="0"/>
              <a:t>月</a:t>
            </a:r>
            <a:r>
              <a:rPr lang="en-US" altLang="zh-CN" b="1" dirty="0"/>
              <a:t>1</a:t>
            </a:r>
            <a:r>
              <a:rPr lang="zh-CN" altLang="en-US" b="1" dirty="0"/>
              <a:t>日起</a:t>
            </a:r>
            <a:r>
              <a:rPr lang="zh-CN" altLang="en-US" b="1" dirty="0" smtClean="0"/>
              <a:t>实施，</a:t>
            </a:r>
            <a:r>
              <a:rPr lang="zh-CN" altLang="en-US" sz="2000" dirty="0" smtClean="0"/>
              <a:t>对论文各部分内容都做了明确要求</a:t>
            </a:r>
            <a:endParaRPr lang="en-US" altLang="zh-CN" sz="2000" dirty="0"/>
          </a:p>
        </p:txBody>
      </p:sp>
      <p:sp>
        <p:nvSpPr>
          <p:cNvPr id="5" name="矩形 4"/>
          <p:cNvSpPr/>
          <p:nvPr/>
        </p:nvSpPr>
        <p:spPr>
          <a:xfrm>
            <a:off x="7169347" y="6334780"/>
            <a:ext cx="50513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 smtClean="0">
                <a:solidFill>
                  <a:srgbClr val="66B5C9"/>
                </a:solidFill>
              </a:rPr>
              <a:t>一 </a:t>
            </a:r>
            <a:r>
              <a:rPr lang="en-US" altLang="zh-CN" sz="2800" b="1" dirty="0" smtClean="0">
                <a:solidFill>
                  <a:srgbClr val="66B5C9"/>
                </a:solidFill>
              </a:rPr>
              <a:t> </a:t>
            </a:r>
            <a:r>
              <a:rPr lang="zh-CN" altLang="en-US" sz="2800" b="1" dirty="0" smtClean="0">
                <a:solidFill>
                  <a:srgbClr val="66B5C9"/>
                </a:solidFill>
              </a:rPr>
              <a:t>国家</a:t>
            </a:r>
            <a:r>
              <a:rPr lang="zh-CN" altLang="en-US" sz="2800" b="1" dirty="0">
                <a:solidFill>
                  <a:srgbClr val="66B5C9"/>
                </a:solidFill>
              </a:rPr>
              <a:t>、机构要求及整体规范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539555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>
            <a:off x="579220" y="888800"/>
            <a:ext cx="11041227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矩形 2"/>
          <p:cNvSpPr/>
          <p:nvPr/>
        </p:nvSpPr>
        <p:spPr>
          <a:xfrm>
            <a:off x="669925" y="139812"/>
            <a:ext cx="7600157" cy="7489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267" dirty="0">
                <a:latin typeface="微软雅黑" panose="020B0503020204020204" pitchFamily="34" charset="-122"/>
                <a:ea typeface="微软雅黑" panose="020B0503020204020204" pitchFamily="34" charset="-122"/>
              </a:rPr>
              <a:t>问</a:t>
            </a:r>
            <a:r>
              <a:rPr lang="en-US" altLang="zh-CN" sz="4267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4267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zh-CN" altLang="en-US" sz="3600" dirty="0">
                <a:solidFill>
                  <a:srgbClr val="3333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自动生成的目录不符合要求？</a:t>
            </a:r>
          </a:p>
        </p:txBody>
      </p:sp>
      <p:sp>
        <p:nvSpPr>
          <p:cNvPr id="4" name="矩形 3"/>
          <p:cNvSpPr/>
          <p:nvPr/>
        </p:nvSpPr>
        <p:spPr>
          <a:xfrm>
            <a:off x="574071" y="1131638"/>
            <a:ext cx="10946417" cy="5693866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Office 2016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处理方法（其他版本原理相同）：</a:t>
            </a:r>
            <a:endParaRPr lang="en-US" altLang="zh-CN" sz="2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rgbClr val="44444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400" dirty="0">
                <a:solidFill>
                  <a:srgbClr val="44444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1. </a:t>
            </a:r>
            <a:r>
              <a:rPr lang="zh-CN" altLang="en-US" sz="2400" dirty="0">
                <a:solidFill>
                  <a:srgbClr val="44444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打开</a:t>
            </a:r>
            <a:r>
              <a:rPr lang="en-US" altLang="zh-CN" sz="2400" dirty="0">
                <a:solidFill>
                  <a:srgbClr val="44444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word</a:t>
            </a:r>
            <a:r>
              <a:rPr lang="zh-CN" altLang="en-US" sz="2400" dirty="0">
                <a:solidFill>
                  <a:srgbClr val="44444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界面，点击“引用”工具栏下的“目录”，选择“自定义目录”；</a:t>
            </a:r>
            <a:endParaRPr lang="en-US" altLang="zh-CN" sz="2400" dirty="0">
              <a:solidFill>
                <a:srgbClr val="44444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rgbClr val="44444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2.</a:t>
            </a:r>
            <a:r>
              <a:rPr lang="zh-CN" altLang="en-US" sz="2400" dirty="0">
                <a:solidFill>
                  <a:srgbClr val="44444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在自定义目录界面，对目录各项内容进行设定：选择“显示页码”、“页码右对齐”以及“制表符前导符”选择论文排版要求的格式，一般为“ </a:t>
            </a:r>
            <a:r>
              <a:rPr lang="en-US" altLang="zh-CN" sz="2400" dirty="0">
                <a:solidFill>
                  <a:srgbClr val="44444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r>
              <a:rPr lang="zh-CN" altLang="en-US" sz="2400" dirty="0">
                <a:solidFill>
                  <a:srgbClr val="44444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”，同时在目录“选项”中把内置的一级标题、二级标题、三级标题等分别与一级、二级、三级等目录关联。</a:t>
            </a:r>
            <a:r>
              <a:rPr lang="en-US" altLang="zh-CN" sz="2400" dirty="0">
                <a:solidFill>
                  <a:srgbClr val="44444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rgbClr val="44444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3.</a:t>
            </a:r>
            <a:r>
              <a:rPr lang="zh-CN" altLang="en-US" sz="2400" dirty="0">
                <a:solidFill>
                  <a:srgbClr val="44444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再在目录中选“修改”，根据规范要求，分别对目录中的多级目录进行字体、字号、位置、行距等格式设置，所有的格式设置完之后点击确定；</a:t>
            </a:r>
            <a:endParaRPr lang="en-US" altLang="zh-CN" sz="2400" dirty="0">
              <a:solidFill>
                <a:srgbClr val="44444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2400" dirty="0">
                <a:solidFill>
                  <a:srgbClr val="44444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4.</a:t>
            </a:r>
            <a:r>
              <a:rPr lang="zh-CN" altLang="en-US" sz="2400" dirty="0">
                <a:solidFill>
                  <a:srgbClr val="44444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而后更新整个目录，就能让系统按照自定义的目录格式自动生成新的目录。</a:t>
            </a:r>
            <a:endParaRPr lang="en-US" altLang="zh-CN" sz="2400" dirty="0">
              <a:solidFill>
                <a:srgbClr val="44444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3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备注：</a:t>
            </a:r>
            <a:endParaRPr lang="en-US" altLang="zh-CN" sz="32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3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</a:t>
            </a:r>
            <a:r>
              <a:rPr lang="en-US" altLang="zh-CN" sz="2400" dirty="0">
                <a:solidFill>
                  <a:srgbClr val="44444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2010</a:t>
            </a:r>
            <a:r>
              <a:rPr lang="zh-CN" altLang="en-US" sz="2400" dirty="0">
                <a:solidFill>
                  <a:srgbClr val="44444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版目录错乱处理方法见微视频</a:t>
            </a:r>
            <a:r>
              <a:rPr lang="zh-CN" altLang="en-US" sz="24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en-US" altLang="zh-CN" sz="24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word</a:t>
            </a:r>
            <a:r>
              <a:rPr lang="zh-CN" altLang="en-US" sz="24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排版过程中的易错点”</a:t>
            </a:r>
            <a:r>
              <a:rPr lang="zh-CN" altLang="en-US" sz="2400" dirty="0">
                <a:solidFill>
                  <a:srgbClr val="44444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</p:txBody>
      </p:sp>
      <p:sp>
        <p:nvSpPr>
          <p:cNvPr id="5" name="矩形 4"/>
          <p:cNvSpPr/>
          <p:nvPr/>
        </p:nvSpPr>
        <p:spPr>
          <a:xfrm>
            <a:off x="9159321" y="18420"/>
            <a:ext cx="28969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 smtClean="0">
                <a:solidFill>
                  <a:srgbClr val="66B5C9"/>
                </a:solidFill>
              </a:rPr>
              <a:t>二 </a:t>
            </a:r>
            <a:r>
              <a:rPr lang="en-US" altLang="zh-CN" sz="2800" b="1" dirty="0" smtClean="0">
                <a:solidFill>
                  <a:srgbClr val="66B5C9"/>
                </a:solidFill>
              </a:rPr>
              <a:t> </a:t>
            </a:r>
            <a:r>
              <a:rPr lang="zh-CN" altLang="en-US" sz="2800" b="1" dirty="0" smtClean="0">
                <a:solidFill>
                  <a:srgbClr val="66B5C9"/>
                </a:solidFill>
              </a:rPr>
              <a:t>重点排版环节</a:t>
            </a:r>
            <a:endParaRPr lang="zh-CN" altLang="en-US" sz="2800" b="1" dirty="0">
              <a:solidFill>
                <a:srgbClr val="66B5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348378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3946" y="1002589"/>
            <a:ext cx="6542857" cy="8104762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082125" y="253601"/>
            <a:ext cx="9899641" cy="748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267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问</a:t>
            </a:r>
            <a:r>
              <a:rPr lang="en-US" altLang="zh-CN" sz="4267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</a:t>
            </a:r>
            <a:r>
              <a:rPr lang="zh-CN" altLang="en-US" sz="4267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：</a:t>
            </a:r>
            <a:r>
              <a:rPr lang="zh-CN" altLang="en-US" sz="3600" dirty="0" smtClean="0">
                <a:solidFill>
                  <a:srgbClr val="3333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某及标题与页码之间没有链接符号？</a:t>
            </a:r>
            <a:endParaRPr lang="zh-CN" altLang="en-US" sz="3600" dirty="0">
              <a:solidFill>
                <a:srgbClr val="3333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96350" y="1343294"/>
            <a:ext cx="212779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 smtClean="0">
                <a:solidFill>
                  <a:srgbClr val="191B1F"/>
                </a:solidFill>
                <a:latin typeface="-apple-system"/>
              </a:rPr>
              <a:t>处理：</a:t>
            </a:r>
            <a:endParaRPr lang="en-US" altLang="zh-CN" dirty="0" smtClean="0">
              <a:solidFill>
                <a:srgbClr val="191B1F"/>
              </a:solidFill>
              <a:latin typeface="-apple-system"/>
            </a:endParaRPr>
          </a:p>
          <a:p>
            <a:r>
              <a:rPr lang="en-US" altLang="zh-CN" dirty="0">
                <a:solidFill>
                  <a:srgbClr val="191B1F"/>
                </a:solidFill>
                <a:latin typeface="-apple-system"/>
              </a:rPr>
              <a:t> </a:t>
            </a:r>
            <a:r>
              <a:rPr lang="en-US" altLang="zh-CN" dirty="0" smtClean="0">
                <a:solidFill>
                  <a:srgbClr val="191B1F"/>
                </a:solidFill>
                <a:latin typeface="-apple-system"/>
              </a:rPr>
              <a:t>   </a:t>
            </a:r>
            <a:r>
              <a:rPr lang="zh-CN" altLang="en-US" dirty="0" smtClean="0">
                <a:solidFill>
                  <a:srgbClr val="191B1F"/>
                </a:solidFill>
                <a:latin typeface="-apple-system"/>
              </a:rPr>
              <a:t>点</a:t>
            </a:r>
            <a:r>
              <a:rPr lang="zh-CN" altLang="en-US" dirty="0">
                <a:solidFill>
                  <a:srgbClr val="191B1F"/>
                </a:solidFill>
                <a:latin typeface="-apple-system"/>
              </a:rPr>
              <a:t>“引用</a:t>
            </a:r>
            <a:r>
              <a:rPr lang="en-US" altLang="zh-CN" dirty="0">
                <a:solidFill>
                  <a:srgbClr val="191B1F"/>
                </a:solidFill>
                <a:latin typeface="-apple-system"/>
              </a:rPr>
              <a:t>—</a:t>
            </a:r>
            <a:r>
              <a:rPr lang="zh-CN" altLang="en-US" dirty="0">
                <a:solidFill>
                  <a:srgbClr val="191B1F"/>
                </a:solidFill>
                <a:latin typeface="-apple-system"/>
              </a:rPr>
              <a:t>目录</a:t>
            </a:r>
            <a:r>
              <a:rPr lang="en-US" altLang="zh-CN" dirty="0">
                <a:solidFill>
                  <a:srgbClr val="191B1F"/>
                </a:solidFill>
                <a:latin typeface="-apple-system"/>
              </a:rPr>
              <a:t>—</a:t>
            </a:r>
            <a:r>
              <a:rPr lang="zh-CN" altLang="en-US" dirty="0">
                <a:solidFill>
                  <a:srgbClr val="191B1F"/>
                </a:solidFill>
                <a:latin typeface="-apple-system"/>
              </a:rPr>
              <a:t>自定义目录</a:t>
            </a:r>
            <a:r>
              <a:rPr lang="en-US" altLang="zh-CN" dirty="0">
                <a:solidFill>
                  <a:srgbClr val="191B1F"/>
                </a:solidFill>
                <a:latin typeface="-apple-system"/>
              </a:rPr>
              <a:t>—</a:t>
            </a:r>
            <a:r>
              <a:rPr lang="zh-CN" altLang="en-US" dirty="0">
                <a:solidFill>
                  <a:srgbClr val="191B1F"/>
                </a:solidFill>
                <a:latin typeface="-apple-system"/>
              </a:rPr>
              <a:t>修改</a:t>
            </a:r>
            <a:r>
              <a:rPr lang="en-US" altLang="zh-CN" dirty="0">
                <a:solidFill>
                  <a:srgbClr val="191B1F"/>
                </a:solidFill>
                <a:latin typeface="-apple-system"/>
              </a:rPr>
              <a:t>—</a:t>
            </a:r>
            <a:r>
              <a:rPr lang="zh-CN" altLang="en-US" dirty="0">
                <a:solidFill>
                  <a:srgbClr val="191B1F"/>
                </a:solidFill>
                <a:latin typeface="-apple-system"/>
              </a:rPr>
              <a:t>出现问题的标题</a:t>
            </a:r>
            <a:r>
              <a:rPr lang="zh-CN" altLang="en-US" dirty="0" smtClean="0">
                <a:solidFill>
                  <a:srgbClr val="191B1F"/>
                </a:solidFill>
                <a:latin typeface="-apple-system"/>
              </a:rPr>
              <a:t>等级（本次是</a:t>
            </a:r>
            <a:r>
              <a:rPr lang="zh-CN" altLang="en-US" b="1" dirty="0" smtClean="0">
                <a:solidFill>
                  <a:srgbClr val="3333FF"/>
                </a:solidFill>
                <a:latin typeface="-apple-system"/>
              </a:rPr>
              <a:t>一级标题</a:t>
            </a:r>
            <a:r>
              <a:rPr lang="zh-CN" altLang="en-US" dirty="0" smtClean="0">
                <a:solidFill>
                  <a:srgbClr val="191B1F"/>
                </a:solidFill>
                <a:latin typeface="-apple-system"/>
              </a:rPr>
              <a:t>）</a:t>
            </a:r>
            <a:r>
              <a:rPr lang="en-US" altLang="zh-CN" dirty="0" smtClean="0">
                <a:solidFill>
                  <a:srgbClr val="191B1F"/>
                </a:solidFill>
                <a:latin typeface="-apple-system"/>
              </a:rPr>
              <a:t>—</a:t>
            </a:r>
            <a:r>
              <a:rPr lang="zh-CN" altLang="en-US" dirty="0">
                <a:solidFill>
                  <a:srgbClr val="191B1F"/>
                </a:solidFill>
                <a:latin typeface="-apple-system"/>
              </a:rPr>
              <a:t>修改</a:t>
            </a:r>
            <a:r>
              <a:rPr lang="en-US" altLang="zh-CN" dirty="0">
                <a:solidFill>
                  <a:srgbClr val="191B1F"/>
                </a:solidFill>
                <a:latin typeface="-apple-system"/>
              </a:rPr>
              <a:t>—</a:t>
            </a:r>
            <a:r>
              <a:rPr lang="zh-CN" altLang="en-US" dirty="0">
                <a:solidFill>
                  <a:srgbClr val="191B1F"/>
                </a:solidFill>
                <a:latin typeface="-apple-system"/>
              </a:rPr>
              <a:t>格式</a:t>
            </a:r>
            <a:r>
              <a:rPr lang="en-US" altLang="zh-CN" dirty="0">
                <a:solidFill>
                  <a:srgbClr val="191B1F"/>
                </a:solidFill>
                <a:latin typeface="-apple-system"/>
              </a:rPr>
              <a:t>—</a:t>
            </a:r>
            <a:r>
              <a:rPr lang="zh-CN" altLang="en-US" dirty="0">
                <a:solidFill>
                  <a:srgbClr val="09408E"/>
                </a:solidFill>
                <a:latin typeface="-apple-system"/>
                <a:hlinkClick r:id="rId3"/>
              </a:rPr>
              <a:t>制表符</a:t>
            </a:r>
            <a:r>
              <a:rPr lang="zh-CN" altLang="en-US" dirty="0">
                <a:solidFill>
                  <a:srgbClr val="191B1F"/>
                </a:solidFill>
                <a:latin typeface="-apple-system"/>
              </a:rPr>
              <a:t>”。然后！</a:t>
            </a:r>
            <a:r>
              <a:rPr lang="zh-CN" altLang="en-US" b="1" dirty="0">
                <a:solidFill>
                  <a:srgbClr val="3333FF"/>
                </a:solidFill>
                <a:latin typeface="-apple-system"/>
              </a:rPr>
              <a:t>把左对齐的制表符删掉！！</a:t>
            </a:r>
            <a:r>
              <a:rPr lang="zh-CN" altLang="en-US" b="1" dirty="0" smtClean="0">
                <a:solidFill>
                  <a:srgbClr val="3333FF"/>
                </a:solidFill>
                <a:latin typeface="-apple-system"/>
              </a:rPr>
              <a:t>！</a:t>
            </a:r>
            <a:r>
              <a:rPr lang="zh-CN" altLang="en-US" b="1" dirty="0" smtClean="0">
                <a:solidFill>
                  <a:srgbClr val="191B1F"/>
                </a:solidFill>
                <a:latin typeface="-apple-system"/>
              </a:rPr>
              <a:t>然后，前导符号选择</a:t>
            </a:r>
            <a:r>
              <a:rPr lang="zh-CN" altLang="en-US" b="1" dirty="0" smtClean="0">
                <a:solidFill>
                  <a:srgbClr val="3333FF"/>
                </a:solidFill>
                <a:latin typeface="-apple-system"/>
              </a:rPr>
              <a:t>目标符号</a:t>
            </a:r>
            <a:r>
              <a:rPr lang="zh-CN" altLang="en-US" b="1" dirty="0" smtClean="0">
                <a:solidFill>
                  <a:srgbClr val="191B1F"/>
                </a:solidFill>
                <a:latin typeface="-apple-system"/>
              </a:rPr>
              <a:t>即可！</a:t>
            </a:r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9900" y="1343294"/>
            <a:ext cx="3285714" cy="4304762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0" y="6334780"/>
            <a:ext cx="28969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 smtClean="0">
                <a:solidFill>
                  <a:srgbClr val="66B5C9"/>
                </a:solidFill>
              </a:rPr>
              <a:t>二 </a:t>
            </a:r>
            <a:r>
              <a:rPr lang="en-US" altLang="zh-CN" sz="2800" b="1" dirty="0" smtClean="0">
                <a:solidFill>
                  <a:srgbClr val="66B5C9"/>
                </a:solidFill>
              </a:rPr>
              <a:t> </a:t>
            </a:r>
            <a:r>
              <a:rPr lang="zh-CN" altLang="en-US" sz="2800" b="1" dirty="0" smtClean="0">
                <a:solidFill>
                  <a:srgbClr val="66B5C9"/>
                </a:solidFill>
              </a:rPr>
              <a:t>重点排版环节</a:t>
            </a:r>
            <a:endParaRPr lang="zh-CN" altLang="en-US" sz="2800" b="1" dirty="0">
              <a:solidFill>
                <a:srgbClr val="66B5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2200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6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6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99037" y="261535"/>
            <a:ext cx="10521413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267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2.9 </a:t>
            </a:r>
            <a:r>
              <a:rPr lang="zh-CN" altLang="en-US" sz="4267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其他</a:t>
            </a:r>
            <a:endParaRPr lang="zh-CN" altLang="en-US" sz="4267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圆角矩形 3"/>
          <p:cNvSpPr/>
          <p:nvPr/>
        </p:nvSpPr>
        <p:spPr>
          <a:xfrm>
            <a:off x="1377301" y="1847250"/>
            <a:ext cx="6744810" cy="2765271"/>
          </a:xfrm>
          <a:prstGeom prst="roundRect">
            <a:avLst>
              <a:gd name="adj" fmla="val 6410"/>
            </a:avLst>
          </a:prstGeom>
          <a:gradFill flip="none" rotWithShape="1">
            <a:gsLst>
              <a:gs pos="0">
                <a:schemeClr val="bg1"/>
              </a:gs>
              <a:gs pos="73000">
                <a:srgbClr val="ECECEC"/>
              </a:gs>
              <a:gs pos="100000">
                <a:srgbClr val="D9D9D9"/>
              </a:gs>
            </a:gsLst>
            <a:lin ang="2700000" scaled="1"/>
            <a:tileRect/>
          </a:gradFill>
          <a:ln w="25400">
            <a:gradFill flip="none" rotWithShape="1">
              <a:gsLst>
                <a:gs pos="29000">
                  <a:srgbClr val="E0E0E0"/>
                </a:gs>
                <a:gs pos="0">
                  <a:srgbClr val="999999"/>
                </a:gs>
                <a:gs pos="83000">
                  <a:schemeClr val="bg1"/>
                </a:gs>
              </a:gsLst>
              <a:lin ang="2700000" scaled="1"/>
              <a:tileRect/>
            </a:gradFill>
          </a:ln>
          <a:effectLst>
            <a:outerShdw blurRad="355600" dist="88900" dir="2700000" algn="tl" rotWithShape="0">
              <a:prstClr val="black">
                <a:alpha val="28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 sz="360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611174" y="1894315"/>
            <a:ext cx="6463872" cy="28161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3300" b="1" dirty="0">
                <a:solidFill>
                  <a:srgbClr val="FF0000"/>
                </a:solidFill>
              </a:rPr>
              <a:t>如：</a:t>
            </a:r>
            <a:endParaRPr lang="en-US" altLang="zh-CN" sz="3300" b="1" dirty="0">
              <a:solidFill>
                <a:srgbClr val="FF0000"/>
              </a:solidFill>
            </a:endParaRPr>
          </a:p>
          <a:p>
            <a:r>
              <a:rPr lang="en-US" altLang="zh-CN" sz="2400" dirty="0"/>
              <a:t>       1. </a:t>
            </a:r>
            <a:r>
              <a:rPr lang="zh-CN" altLang="zh-CN" sz="2400" dirty="0"/>
              <a:t>摘要不编入目录中</a:t>
            </a:r>
            <a:r>
              <a:rPr lang="zh-CN" altLang="en-US" sz="2400" dirty="0"/>
              <a:t>：</a:t>
            </a:r>
            <a:r>
              <a:rPr lang="zh-CN" altLang="en-US" sz="2400" dirty="0">
                <a:solidFill>
                  <a:srgbClr val="0000FF"/>
                </a:solidFill>
              </a:rPr>
              <a:t>设置成正文样式。</a:t>
            </a:r>
            <a:endParaRPr lang="zh-CN" altLang="zh-CN" sz="2400" dirty="0">
              <a:solidFill>
                <a:srgbClr val="0000FF"/>
              </a:solidFill>
            </a:endParaRPr>
          </a:p>
          <a:p>
            <a:r>
              <a:rPr lang="en-US" altLang="zh-CN" sz="2400" dirty="0"/>
              <a:t>       2. </a:t>
            </a:r>
            <a:r>
              <a:rPr lang="zh-CN" altLang="zh-CN" sz="2400" dirty="0"/>
              <a:t>致谢、参考文献、附录一律不编序号</a:t>
            </a:r>
            <a:r>
              <a:rPr lang="zh-CN" altLang="en-US" sz="2400" dirty="0"/>
              <a:t>，但列入目录：</a:t>
            </a:r>
            <a:r>
              <a:rPr lang="zh-CN" altLang="en-US" sz="2400" dirty="0" smtClean="0">
                <a:solidFill>
                  <a:srgbClr val="0000FF"/>
                </a:solidFill>
              </a:rPr>
              <a:t>保留一级标题</a:t>
            </a:r>
            <a:r>
              <a:rPr lang="zh-CN" altLang="en-US" sz="2400" dirty="0">
                <a:solidFill>
                  <a:srgbClr val="0000FF"/>
                </a:solidFill>
              </a:rPr>
              <a:t>格式，仅仅直接删掉前面的序号即可</a:t>
            </a:r>
            <a:r>
              <a:rPr lang="zh-CN" altLang="zh-CN" sz="2400" dirty="0">
                <a:solidFill>
                  <a:srgbClr val="0000FF"/>
                </a:solidFill>
              </a:rPr>
              <a:t>。</a:t>
            </a:r>
            <a:endParaRPr lang="en-US" altLang="zh-CN" sz="2400" dirty="0">
              <a:solidFill>
                <a:srgbClr val="0000FF"/>
              </a:solidFill>
            </a:endParaRPr>
          </a:p>
          <a:p>
            <a:r>
              <a:rPr lang="en-US" altLang="zh-CN" sz="2400" dirty="0"/>
              <a:t>       3.</a:t>
            </a:r>
            <a:r>
              <a:rPr lang="zh-CN" altLang="en-US" sz="2400" dirty="0"/>
              <a:t>某些不批量的格式要求，直接设置即</a:t>
            </a:r>
            <a:r>
              <a:rPr lang="zh-CN" altLang="en-US" sz="2400" dirty="0" smtClean="0"/>
              <a:t>可。</a:t>
            </a:r>
            <a:endParaRPr lang="zh-CN" altLang="zh-CN" sz="2400" dirty="0"/>
          </a:p>
          <a:p>
            <a:endParaRPr lang="en-US" altLang="zh-CN" sz="2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9159321" y="6240463"/>
            <a:ext cx="28969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 smtClean="0">
                <a:solidFill>
                  <a:srgbClr val="66B5C9"/>
                </a:solidFill>
              </a:rPr>
              <a:t>二 </a:t>
            </a:r>
            <a:r>
              <a:rPr lang="en-US" altLang="zh-CN" sz="2800" b="1" dirty="0" smtClean="0">
                <a:solidFill>
                  <a:srgbClr val="66B5C9"/>
                </a:solidFill>
              </a:rPr>
              <a:t> </a:t>
            </a:r>
            <a:r>
              <a:rPr lang="zh-CN" altLang="en-US" sz="2800" b="1" dirty="0" smtClean="0">
                <a:solidFill>
                  <a:srgbClr val="66B5C9"/>
                </a:solidFill>
              </a:rPr>
              <a:t>重点排版环节</a:t>
            </a:r>
            <a:endParaRPr lang="zh-CN" altLang="en-US" sz="2800" b="1" dirty="0">
              <a:solidFill>
                <a:srgbClr val="66B5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3563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ïṧļiďé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îṣļídé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参考</a:t>
            </a:r>
            <a:r>
              <a:rPr lang="zh-CN" altLang="en-US" dirty="0" smtClean="0"/>
              <a:t>文献自动生成和规范</a:t>
            </a:r>
            <a:endParaRPr lang="zh-CN" altLang="en-US" dirty="0"/>
          </a:p>
        </p:txBody>
      </p:sp>
      <p:sp>
        <p:nvSpPr>
          <p:cNvPr id="6" name="îŝļïḓé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1.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手工设置：耗费时间，且容易出错（强烈不建议）。</a:t>
            </a: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.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利用文献管理软件自动生成，快速、高效、精确（强烈建议）！</a:t>
            </a:r>
            <a:endParaRPr lang="zh-CN" altLang="en-US" dirty="0"/>
          </a:p>
        </p:txBody>
      </p:sp>
      <p:sp>
        <p:nvSpPr>
          <p:cNvPr id="7" name="iṩľiḓê">
            <a:extLst>
              <a:ext uri="{FF2B5EF4-FFF2-40B4-BE49-F238E27FC236}">
                <a16:creationId xmlns:a16="http://schemas.microsoft.com/office/drawing/2014/main" id="{3B2695F9-836E-4BAB-9C63-A30282033AEB}"/>
              </a:ext>
            </a:extLst>
          </p:cNvPr>
          <p:cNvSpPr txBox="1"/>
          <p:nvPr/>
        </p:nvSpPr>
        <p:spPr>
          <a:xfrm>
            <a:off x="3245685" y="3298371"/>
            <a:ext cx="174230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000" dirty="0" smtClean="0">
                <a:solidFill>
                  <a:schemeClr val="accent1">
                    <a:lumMod val="75000"/>
                  </a:schemeClr>
                </a:solidFill>
                <a:latin typeface="Impact" panose="020B0806030902050204" pitchFamily="34" charset="0"/>
              </a:rPr>
              <a:t>三</a:t>
            </a:r>
            <a:endParaRPr lang="zh-CN" altLang="en-US" sz="8000" dirty="0">
              <a:solidFill>
                <a:schemeClr val="accent1">
                  <a:lumMod val="75000"/>
                </a:schemeClr>
              </a:solidFill>
              <a:latin typeface="Impact" panose="020B0806030902050204" pitchFamily="34" charset="0"/>
            </a:endParaRPr>
          </a:p>
        </p:txBody>
      </p:sp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id="{2187040F-6795-44CE-A4B9-7D4BCA928CC2}"/>
              </a:ext>
            </a:extLst>
          </p:cNvPr>
          <p:cNvCxnSpPr>
            <a:cxnSpLocks/>
          </p:cNvCxnSpPr>
          <p:nvPr/>
        </p:nvCxnSpPr>
        <p:spPr>
          <a:xfrm flipH="1">
            <a:off x="5110802" y="3383147"/>
            <a:ext cx="1116" cy="10704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2"/>
    </p:custDataLst>
    <p:extLst>
      <p:ext uri="{BB962C8B-B14F-4D97-AF65-F5344CB8AC3E}">
        <p14:creationId xmlns:p14="http://schemas.microsoft.com/office/powerpoint/2010/main" val="2094534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924" y="368825"/>
            <a:ext cx="10850563" cy="698761"/>
          </a:xfrm>
        </p:spPr>
        <p:txBody>
          <a:bodyPr/>
          <a:lstStyle/>
          <a:p>
            <a:r>
              <a:rPr lang="en-US" altLang="zh-CN" sz="3600" dirty="0" smtClean="0"/>
              <a:t>3.1</a:t>
            </a:r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参考文献引用</a:t>
            </a:r>
            <a:r>
              <a:rPr lang="zh-CN" altLang="en-US" sz="36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要求</a:t>
            </a:r>
            <a:endParaRPr lang="zh-CN" altLang="en-US" sz="3600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请在插入菜单</a:t>
            </a:r>
            <a:r>
              <a:rPr lang="en-US" altLang="zh-CN" smtClean="0"/>
              <a:t>—</a:t>
            </a:r>
            <a:r>
              <a:rPr lang="zh-CN" altLang="en-US" smtClean="0"/>
              <a:t>页眉和页脚中修改此文本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44</a:t>
            </a:fld>
            <a:endParaRPr lang="zh-CN" altLang="en-US"/>
          </a:p>
        </p:txBody>
      </p:sp>
      <p:sp>
        <p:nvSpPr>
          <p:cNvPr id="41" name="圆角矩形 40"/>
          <p:cNvSpPr/>
          <p:nvPr/>
        </p:nvSpPr>
        <p:spPr>
          <a:xfrm>
            <a:off x="5371388" y="2058239"/>
            <a:ext cx="6233008" cy="4079035"/>
          </a:xfrm>
          <a:prstGeom prst="roundRect">
            <a:avLst>
              <a:gd name="adj" fmla="val 6410"/>
            </a:avLst>
          </a:prstGeom>
          <a:gradFill flip="none" rotWithShape="1">
            <a:gsLst>
              <a:gs pos="0">
                <a:schemeClr val="bg1"/>
              </a:gs>
              <a:gs pos="73000">
                <a:srgbClr val="ECECEC"/>
              </a:gs>
              <a:gs pos="100000">
                <a:srgbClr val="D9D9D9"/>
              </a:gs>
            </a:gsLst>
            <a:lin ang="2700000" scaled="1"/>
            <a:tileRect/>
          </a:gradFill>
          <a:ln w="25400">
            <a:gradFill flip="none" rotWithShape="1">
              <a:gsLst>
                <a:gs pos="29000">
                  <a:srgbClr val="E0E0E0"/>
                </a:gs>
                <a:gs pos="0">
                  <a:srgbClr val="999999"/>
                </a:gs>
                <a:gs pos="83000">
                  <a:schemeClr val="bg1"/>
                </a:gs>
              </a:gsLst>
              <a:lin ang="2700000" scaled="1"/>
              <a:tileRect/>
            </a:gradFill>
          </a:ln>
          <a:effectLst>
            <a:outerShdw blurRad="355600" dist="88900" dir="2700000" algn="tl" rotWithShape="0">
              <a:prstClr val="black">
                <a:alpha val="28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 sz="360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2" name="圆角矩形 41"/>
          <p:cNvSpPr/>
          <p:nvPr/>
        </p:nvSpPr>
        <p:spPr>
          <a:xfrm>
            <a:off x="562158" y="1999871"/>
            <a:ext cx="4594304" cy="4137403"/>
          </a:xfrm>
          <a:prstGeom prst="roundRect">
            <a:avLst>
              <a:gd name="adj" fmla="val 6410"/>
            </a:avLst>
          </a:prstGeom>
          <a:gradFill flip="none" rotWithShape="1">
            <a:gsLst>
              <a:gs pos="0">
                <a:schemeClr val="bg1"/>
              </a:gs>
              <a:gs pos="73000">
                <a:srgbClr val="ECECEC"/>
              </a:gs>
              <a:gs pos="100000">
                <a:srgbClr val="D9D9D9"/>
              </a:gs>
            </a:gsLst>
            <a:lin ang="2700000" scaled="1"/>
            <a:tileRect/>
          </a:gradFill>
          <a:ln w="25400">
            <a:gradFill flip="none" rotWithShape="1">
              <a:gsLst>
                <a:gs pos="29000">
                  <a:srgbClr val="E0E0E0"/>
                </a:gs>
                <a:gs pos="0">
                  <a:srgbClr val="999999"/>
                </a:gs>
                <a:gs pos="83000">
                  <a:schemeClr val="bg1"/>
                </a:gs>
              </a:gsLst>
              <a:lin ang="2700000" scaled="1"/>
              <a:tileRect/>
            </a:gradFill>
          </a:ln>
          <a:effectLst>
            <a:outerShdw blurRad="355600" dist="88900" dir="2700000" algn="tl" rotWithShape="0">
              <a:prstClr val="black">
                <a:alpha val="28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 sz="360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1637476" y="1573872"/>
            <a:ext cx="21973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一、文中参考文献</a:t>
            </a:r>
          </a:p>
        </p:txBody>
      </p:sp>
      <p:sp>
        <p:nvSpPr>
          <p:cNvPr id="44" name="文本框 94"/>
          <p:cNvSpPr txBox="1">
            <a:spLocks noChangeArrowheads="1"/>
          </p:cNvSpPr>
          <p:nvPr/>
        </p:nvSpPr>
        <p:spPr bwMode="auto">
          <a:xfrm>
            <a:off x="5435911" y="1529967"/>
            <a:ext cx="238685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pPr eaLnBrk="1" hangingPunct="1"/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二、文末参考文献</a:t>
            </a:r>
          </a:p>
        </p:txBody>
      </p:sp>
      <p:sp>
        <p:nvSpPr>
          <p:cNvPr id="45" name="文本框 44"/>
          <p:cNvSpPr txBox="1"/>
          <p:nvPr/>
        </p:nvSpPr>
        <p:spPr>
          <a:xfrm>
            <a:off x="631407" y="2137212"/>
            <a:ext cx="4440213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57175" indent="-257175">
              <a:buAutoNum type="arabicPeriod"/>
            </a:pPr>
            <a:r>
              <a:rPr lang="zh-CN" altLang="zh-CN" b="1" dirty="0">
                <a:solidFill>
                  <a:srgbClr val="0000FF"/>
                </a:solidFill>
              </a:rPr>
              <a:t>文中</a:t>
            </a:r>
            <a:r>
              <a:rPr lang="zh-CN" altLang="zh-CN" b="1" dirty="0"/>
              <a:t>引用的参考文献采用“</a:t>
            </a:r>
            <a:r>
              <a:rPr lang="en-US" altLang="zh-CN" b="1" dirty="0">
                <a:solidFill>
                  <a:srgbClr val="FF0000"/>
                </a:solidFill>
              </a:rPr>
              <a:t>(</a:t>
            </a:r>
            <a:r>
              <a:rPr lang="zh-CN" altLang="zh-CN" b="1" dirty="0">
                <a:solidFill>
                  <a:srgbClr val="FF0000"/>
                </a:solidFill>
              </a:rPr>
              <a:t>著者</a:t>
            </a:r>
            <a:r>
              <a:rPr lang="en-US" altLang="zh-CN" b="1" dirty="0">
                <a:solidFill>
                  <a:srgbClr val="FF0000"/>
                </a:solidFill>
              </a:rPr>
              <a:t>, </a:t>
            </a:r>
            <a:r>
              <a:rPr lang="zh-CN" altLang="zh-CN" b="1" dirty="0">
                <a:solidFill>
                  <a:srgbClr val="FF0000"/>
                </a:solidFill>
              </a:rPr>
              <a:t>出版年</a:t>
            </a:r>
            <a:r>
              <a:rPr lang="en-US" altLang="zh-CN" b="1" dirty="0">
                <a:solidFill>
                  <a:srgbClr val="FF0000"/>
                </a:solidFill>
              </a:rPr>
              <a:t>)</a:t>
            </a:r>
            <a:r>
              <a:rPr lang="zh-CN" altLang="zh-CN" b="1" dirty="0"/>
              <a:t>”制。</a:t>
            </a:r>
            <a:endParaRPr lang="en-US" altLang="zh-CN" b="1" dirty="0"/>
          </a:p>
          <a:p>
            <a:pPr marL="257175" indent="-257175">
              <a:buAutoNum type="arabicPeriod"/>
            </a:pPr>
            <a:r>
              <a:rPr lang="zh-CN" altLang="zh-CN" b="1" dirty="0"/>
              <a:t>圆括</a:t>
            </a:r>
            <a:r>
              <a:rPr lang="zh-CN" altLang="zh-CN" dirty="0"/>
              <a:t>号标注作者姓名和出版年，之间用“，”号相隔。</a:t>
            </a:r>
            <a:endParaRPr lang="en-US" altLang="zh-CN" dirty="0"/>
          </a:p>
          <a:p>
            <a:pPr marL="257175" indent="-257175">
              <a:buAutoNum type="arabicPeriod"/>
            </a:pPr>
            <a:r>
              <a:rPr lang="zh-CN" altLang="zh-CN" dirty="0"/>
              <a:t>圆括号内若包括有多篇引文的作者时，中文的先列，外文的后列，中外文均以引文出版年的先后顺序排列。不同引文作者间用“；”号相隔。例如：……国内外学者对此进行了长期研究</a:t>
            </a:r>
            <a:r>
              <a:rPr lang="zh-CN" altLang="zh-CN" b="1" dirty="0">
                <a:solidFill>
                  <a:srgbClr val="FF0000"/>
                </a:solidFill>
              </a:rPr>
              <a:t>（马廷玺，</a:t>
            </a:r>
            <a:r>
              <a:rPr lang="en-US" altLang="zh-CN" b="1" dirty="0">
                <a:solidFill>
                  <a:srgbClr val="FF0000"/>
                </a:solidFill>
              </a:rPr>
              <a:t>1978</a:t>
            </a:r>
            <a:r>
              <a:rPr lang="zh-CN" altLang="zh-CN" b="1" dirty="0">
                <a:solidFill>
                  <a:srgbClr val="FF0000"/>
                </a:solidFill>
              </a:rPr>
              <a:t>；曾德超等，</a:t>
            </a:r>
            <a:r>
              <a:rPr lang="en-US" altLang="zh-CN" b="1" dirty="0">
                <a:solidFill>
                  <a:srgbClr val="FF0000"/>
                </a:solidFill>
              </a:rPr>
              <a:t>1979</a:t>
            </a:r>
            <a:r>
              <a:rPr lang="zh-CN" altLang="zh-CN" b="1" dirty="0">
                <a:solidFill>
                  <a:srgbClr val="FF0000"/>
                </a:solidFill>
              </a:rPr>
              <a:t>；</a:t>
            </a:r>
            <a:r>
              <a:rPr lang="en-US" altLang="zh-CN" b="1" dirty="0">
                <a:solidFill>
                  <a:srgbClr val="FF0000"/>
                </a:solidFill>
              </a:rPr>
              <a:t>Callaghan et al,1965</a:t>
            </a:r>
            <a:r>
              <a:rPr lang="zh-CN" altLang="zh-CN" b="1" dirty="0">
                <a:solidFill>
                  <a:srgbClr val="FF0000"/>
                </a:solidFill>
              </a:rPr>
              <a:t>）</a:t>
            </a:r>
            <a:r>
              <a:rPr lang="zh-CN" altLang="zh-CN" dirty="0"/>
              <a:t>。王西涅等（</a:t>
            </a:r>
            <a:r>
              <a:rPr lang="en-US" altLang="zh-CN" dirty="0"/>
              <a:t>1981</a:t>
            </a:r>
            <a:r>
              <a:rPr lang="zh-CN" altLang="zh-CN" dirty="0"/>
              <a:t>）曾建立了用解析法所需要的</a:t>
            </a:r>
            <a:r>
              <a:rPr lang="en-US" altLang="zh-CN" dirty="0"/>
              <a:t>6</a:t>
            </a:r>
            <a:r>
              <a:rPr lang="zh-CN" altLang="zh-CN" dirty="0"/>
              <a:t>个线性方程式。</a:t>
            </a:r>
            <a:endParaRPr lang="en-US" altLang="zh-CN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6" name="Text Box 9"/>
          <p:cNvSpPr txBox="1">
            <a:spLocks noChangeArrowheads="1"/>
          </p:cNvSpPr>
          <p:nvPr/>
        </p:nvSpPr>
        <p:spPr bwMode="auto">
          <a:xfrm>
            <a:off x="5435911" y="2167590"/>
            <a:ext cx="6084576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altLang="zh-CN" dirty="0"/>
              <a:t>1</a:t>
            </a:r>
            <a:r>
              <a:rPr lang="zh-CN" altLang="zh-CN" dirty="0"/>
              <a:t>、</a:t>
            </a:r>
            <a:r>
              <a:rPr lang="zh-CN" altLang="en-US" dirty="0">
                <a:solidFill>
                  <a:srgbClr val="0000FF"/>
                </a:solidFill>
              </a:rPr>
              <a:t>文末</a:t>
            </a:r>
            <a:r>
              <a:rPr lang="zh-CN" altLang="en-US" dirty="0"/>
              <a:t>“</a:t>
            </a:r>
            <a:r>
              <a:rPr lang="zh-CN" altLang="zh-CN" dirty="0"/>
              <a:t>参考文献”四字用</a:t>
            </a:r>
            <a:r>
              <a:rPr lang="zh-CN" altLang="en-US" dirty="0"/>
              <a:t>小三号</a:t>
            </a:r>
            <a:r>
              <a:rPr lang="zh-CN" altLang="zh-CN" b="1" dirty="0">
                <a:solidFill>
                  <a:srgbClr val="FF0000"/>
                </a:solidFill>
              </a:rPr>
              <a:t>黑体</a:t>
            </a:r>
            <a:r>
              <a:rPr lang="zh-CN" altLang="zh-CN" dirty="0">
                <a:solidFill>
                  <a:srgbClr val="FF0000"/>
                </a:solidFill>
              </a:rPr>
              <a:t>居中</a:t>
            </a:r>
            <a:r>
              <a:rPr lang="zh-CN" altLang="zh-CN" dirty="0"/>
              <a:t>，中文用五号宋体、英文及阿拉伯数字用五号</a:t>
            </a:r>
            <a:r>
              <a:rPr lang="en-US" altLang="zh-CN" dirty="0"/>
              <a:t>“Times New Roman”</a:t>
            </a:r>
            <a:r>
              <a:rPr lang="zh-CN" altLang="zh-CN" dirty="0"/>
              <a:t>字体。</a:t>
            </a:r>
          </a:p>
          <a:p>
            <a:r>
              <a:rPr lang="en-US" altLang="zh-CN" dirty="0"/>
              <a:t>2</a:t>
            </a:r>
            <a:r>
              <a:rPr lang="zh-CN" altLang="zh-CN" dirty="0"/>
              <a:t>、参考文献</a:t>
            </a:r>
            <a:r>
              <a:rPr lang="zh-CN" altLang="zh-CN" b="1" dirty="0">
                <a:solidFill>
                  <a:srgbClr val="FF0000"/>
                </a:solidFill>
              </a:rPr>
              <a:t>只列</a:t>
            </a:r>
            <a:r>
              <a:rPr lang="zh-CN" altLang="zh-CN" dirty="0"/>
              <a:t>入在论文（设计）中</a:t>
            </a:r>
            <a:r>
              <a:rPr lang="zh-CN" altLang="zh-CN" dirty="0">
                <a:solidFill>
                  <a:srgbClr val="FF0000"/>
                </a:solidFill>
              </a:rPr>
              <a:t>引用的</a:t>
            </a:r>
            <a:r>
              <a:rPr lang="zh-CN" altLang="zh-CN" dirty="0"/>
              <a:t>公开</a:t>
            </a:r>
            <a:endParaRPr lang="en-US" altLang="zh-CN" dirty="0"/>
          </a:p>
          <a:p>
            <a:r>
              <a:rPr lang="en-US" altLang="zh-CN" dirty="0"/>
              <a:t>      </a:t>
            </a:r>
            <a:r>
              <a:rPr lang="zh-CN" altLang="zh-CN" dirty="0"/>
              <a:t>发表的主要文献，正文中</a:t>
            </a:r>
            <a:r>
              <a:rPr lang="zh-CN" altLang="zh-CN" dirty="0">
                <a:solidFill>
                  <a:srgbClr val="FF0000"/>
                </a:solidFill>
              </a:rPr>
              <a:t>没有引用的不要列入</a:t>
            </a:r>
            <a:r>
              <a:rPr lang="zh-CN" altLang="zh-CN" dirty="0"/>
              <a:t>。</a:t>
            </a:r>
            <a:endParaRPr lang="en-US" altLang="zh-CN" dirty="0"/>
          </a:p>
          <a:p>
            <a:r>
              <a:rPr lang="en-US" altLang="zh-CN" dirty="0"/>
              <a:t>      </a:t>
            </a:r>
            <a:r>
              <a:rPr lang="zh-CN" altLang="zh-CN" dirty="0"/>
              <a:t>参考文献序号按照作者姓氏的汉语拼音或者英</a:t>
            </a:r>
            <a:endParaRPr lang="en-US" altLang="zh-CN" dirty="0"/>
          </a:p>
          <a:p>
            <a:r>
              <a:rPr lang="en-US" altLang="zh-CN" dirty="0"/>
              <a:t>      </a:t>
            </a:r>
            <a:r>
              <a:rPr lang="zh-CN" altLang="zh-CN" dirty="0"/>
              <a:t>文字母</a:t>
            </a:r>
            <a:r>
              <a:rPr lang="zh-CN" altLang="zh-CN" b="1" dirty="0">
                <a:solidFill>
                  <a:srgbClr val="FF0000"/>
                </a:solidFill>
              </a:rPr>
              <a:t>升序排列</a:t>
            </a:r>
            <a:r>
              <a:rPr lang="zh-CN" altLang="zh-CN" dirty="0"/>
              <a:t>，首先是</a:t>
            </a:r>
            <a:r>
              <a:rPr lang="zh-CN" altLang="zh-CN" b="1" dirty="0">
                <a:solidFill>
                  <a:srgbClr val="FF0000"/>
                </a:solidFill>
              </a:rPr>
              <a:t>中文</a:t>
            </a:r>
            <a:r>
              <a:rPr lang="zh-CN" altLang="zh-CN" dirty="0"/>
              <a:t>，然</a:t>
            </a:r>
            <a:r>
              <a:rPr lang="zh-CN" altLang="zh-CN" b="1" dirty="0">
                <a:solidFill>
                  <a:srgbClr val="FF0000"/>
                </a:solidFill>
              </a:rPr>
              <a:t>后</a:t>
            </a:r>
            <a:r>
              <a:rPr lang="zh-CN" altLang="zh-CN" dirty="0"/>
              <a:t>是</a:t>
            </a:r>
            <a:r>
              <a:rPr lang="zh-CN" altLang="zh-CN" b="1" dirty="0">
                <a:solidFill>
                  <a:srgbClr val="FF0000"/>
                </a:solidFill>
              </a:rPr>
              <a:t>英文</a:t>
            </a:r>
            <a:r>
              <a:rPr lang="zh-CN" altLang="zh-CN" dirty="0"/>
              <a:t>。</a:t>
            </a:r>
          </a:p>
          <a:p>
            <a:r>
              <a:rPr lang="en-US" altLang="zh-CN" dirty="0"/>
              <a:t>3</a:t>
            </a:r>
            <a:r>
              <a:rPr lang="zh-CN" altLang="zh-CN" dirty="0"/>
              <a:t>、参考文献采用“著者—出版年”制。引用</a:t>
            </a:r>
            <a:r>
              <a:rPr lang="zh-CN" altLang="zh-CN" dirty="0">
                <a:solidFill>
                  <a:srgbClr val="FF0000"/>
                </a:solidFill>
              </a:rPr>
              <a:t>同一作者</a:t>
            </a:r>
            <a:endParaRPr lang="en-US" altLang="zh-CN" dirty="0">
              <a:solidFill>
                <a:srgbClr val="FF0000"/>
              </a:solidFill>
            </a:endParaRPr>
          </a:p>
          <a:p>
            <a:r>
              <a:rPr lang="en-US" altLang="zh-CN" dirty="0"/>
              <a:t>      </a:t>
            </a:r>
            <a:r>
              <a:rPr lang="zh-CN" altLang="zh-CN" dirty="0"/>
              <a:t>在</a:t>
            </a:r>
            <a:r>
              <a:rPr lang="zh-CN" altLang="zh-CN" dirty="0">
                <a:solidFill>
                  <a:srgbClr val="FF0000"/>
                </a:solidFill>
              </a:rPr>
              <a:t>同一年出版</a:t>
            </a:r>
            <a:r>
              <a:rPr lang="zh-CN" altLang="zh-CN" dirty="0"/>
              <a:t>的</a:t>
            </a:r>
            <a:r>
              <a:rPr lang="zh-CN" altLang="zh-CN" dirty="0">
                <a:solidFill>
                  <a:srgbClr val="FF0000"/>
                </a:solidFill>
              </a:rPr>
              <a:t>多篇文献</a:t>
            </a:r>
            <a:r>
              <a:rPr lang="zh-CN" altLang="zh-CN" dirty="0"/>
              <a:t>时，出版年后加</a:t>
            </a:r>
            <a:r>
              <a:rPr lang="zh-CN" altLang="en-US" dirty="0"/>
              <a:t>一</a:t>
            </a:r>
            <a:r>
              <a:rPr lang="zh-CN" altLang="zh-CN" dirty="0"/>
              <a:t>小</a:t>
            </a:r>
            <a:endParaRPr lang="en-US" altLang="zh-CN" dirty="0"/>
          </a:p>
          <a:p>
            <a:r>
              <a:rPr lang="en-US" altLang="zh-CN" dirty="0"/>
              <a:t>      </a:t>
            </a:r>
            <a:r>
              <a:rPr lang="zh-CN" altLang="zh-CN" dirty="0"/>
              <a:t>写字母</a:t>
            </a:r>
            <a:r>
              <a:rPr lang="en-US" altLang="zh-CN" dirty="0"/>
              <a:t>a</a:t>
            </a:r>
            <a:r>
              <a:rPr lang="zh-CN" altLang="zh-CN" dirty="0"/>
              <a:t>、</a:t>
            </a:r>
            <a:r>
              <a:rPr lang="en-US" altLang="zh-CN" dirty="0"/>
              <a:t>b</a:t>
            </a:r>
            <a:r>
              <a:rPr lang="zh-CN" altLang="zh-CN" dirty="0"/>
              <a:t>、</a:t>
            </a:r>
            <a:r>
              <a:rPr lang="en-US" altLang="zh-CN" dirty="0"/>
              <a:t>c</a:t>
            </a:r>
            <a:r>
              <a:rPr lang="zh-CN" altLang="zh-CN" dirty="0"/>
              <a:t>等以示区别。</a:t>
            </a:r>
            <a:r>
              <a:rPr lang="en-US" altLang="zh-CN" dirty="0"/>
              <a:t>3</a:t>
            </a:r>
            <a:r>
              <a:rPr lang="zh-CN" altLang="zh-CN" dirty="0"/>
              <a:t>人和</a:t>
            </a:r>
            <a:r>
              <a:rPr lang="en-US" altLang="zh-CN" dirty="0"/>
              <a:t>3</a:t>
            </a:r>
            <a:r>
              <a:rPr lang="zh-CN" altLang="zh-CN" dirty="0"/>
              <a:t>人以下作者</a:t>
            </a:r>
            <a:endParaRPr lang="en-US" altLang="zh-CN" dirty="0"/>
          </a:p>
          <a:p>
            <a:r>
              <a:rPr lang="en-US" altLang="zh-CN" dirty="0"/>
              <a:t>      </a:t>
            </a:r>
            <a:r>
              <a:rPr lang="zh-CN" altLang="zh-CN" dirty="0"/>
              <a:t>全部列出，</a:t>
            </a:r>
            <a:r>
              <a:rPr lang="en-US" altLang="zh-CN" dirty="0"/>
              <a:t>3</a:t>
            </a:r>
            <a:r>
              <a:rPr lang="zh-CN" altLang="zh-CN" dirty="0"/>
              <a:t>人以上作者只列前</a:t>
            </a:r>
            <a:r>
              <a:rPr lang="en-US" altLang="zh-CN" dirty="0"/>
              <a:t>3</a:t>
            </a:r>
            <a:r>
              <a:rPr lang="zh-CN" altLang="zh-CN" dirty="0"/>
              <a:t>人，后写“等”</a:t>
            </a:r>
            <a:endParaRPr lang="en-US" altLang="zh-CN" dirty="0"/>
          </a:p>
          <a:p>
            <a:r>
              <a:rPr lang="en-US" altLang="zh-CN" dirty="0"/>
              <a:t>    </a:t>
            </a:r>
            <a:r>
              <a:rPr lang="zh-CN" altLang="zh-CN" dirty="0"/>
              <a:t>（</a:t>
            </a:r>
            <a:r>
              <a:rPr lang="zh-CN" altLang="zh-CN" dirty="0">
                <a:solidFill>
                  <a:srgbClr val="FF0000"/>
                </a:solidFill>
              </a:rPr>
              <a:t>中文文献适用</a:t>
            </a:r>
            <a:r>
              <a:rPr lang="zh-CN" altLang="zh-CN" dirty="0"/>
              <a:t>）或“</a:t>
            </a:r>
            <a:r>
              <a:rPr lang="en-US" altLang="zh-CN" dirty="0"/>
              <a:t>et al</a:t>
            </a:r>
            <a:r>
              <a:rPr lang="zh-CN" altLang="zh-CN" dirty="0"/>
              <a:t>”（</a:t>
            </a:r>
            <a:r>
              <a:rPr lang="zh-CN" altLang="zh-CN" dirty="0">
                <a:solidFill>
                  <a:srgbClr val="FF0000"/>
                </a:solidFill>
              </a:rPr>
              <a:t>英文文献适用</a:t>
            </a:r>
            <a:r>
              <a:rPr lang="zh-CN" altLang="zh-CN" dirty="0"/>
              <a:t>）字。</a:t>
            </a:r>
            <a:endParaRPr lang="en-US" altLang="zh-CN" dirty="0"/>
          </a:p>
          <a:p>
            <a:r>
              <a:rPr lang="en-US" altLang="zh-CN" dirty="0">
                <a:sym typeface="微软雅黑" panose="020B0503020204020204" pitchFamily="34" charset="-122"/>
              </a:rPr>
              <a:t>4.</a:t>
            </a:r>
            <a:r>
              <a:rPr lang="zh-CN" altLang="en-US" dirty="0">
                <a:sym typeface="微软雅黑" panose="020B0503020204020204" pitchFamily="34" charset="-122"/>
              </a:rPr>
              <a:t>同一语种在一起，不同语种，中文在前，英文在后（按字顺排序）</a:t>
            </a:r>
            <a:r>
              <a:rPr lang="zh-CN" altLang="en-US" sz="1350" dirty="0">
                <a:sym typeface="微软雅黑" panose="020B0503020204020204" pitchFamily="34" charset="-122"/>
              </a:rPr>
              <a:t>。</a:t>
            </a:r>
            <a:endParaRPr lang="en-US" altLang="zh-CN" sz="1350" dirty="0">
              <a:sym typeface="微软雅黑" panose="020B0503020204020204" pitchFamily="34" charset="-122"/>
            </a:endParaRPr>
          </a:p>
        </p:txBody>
      </p:sp>
      <p:grpSp>
        <p:nvGrpSpPr>
          <p:cNvPr id="47" name="组合 46"/>
          <p:cNvGrpSpPr/>
          <p:nvPr/>
        </p:nvGrpSpPr>
        <p:grpSpPr>
          <a:xfrm>
            <a:off x="1956784" y="1067586"/>
            <a:ext cx="6885558" cy="1090629"/>
            <a:chOff x="3511838" y="174279"/>
            <a:chExt cx="5213316" cy="1454171"/>
          </a:xfrm>
        </p:grpSpPr>
        <p:grpSp>
          <p:nvGrpSpPr>
            <p:cNvPr id="48" name="组合 47"/>
            <p:cNvGrpSpPr/>
            <p:nvPr/>
          </p:nvGrpSpPr>
          <p:grpSpPr>
            <a:xfrm>
              <a:off x="3511838" y="174279"/>
              <a:ext cx="5213316" cy="1031890"/>
              <a:chOff x="6991599" y="5184745"/>
              <a:chExt cx="3099874" cy="517828"/>
            </a:xfrm>
          </p:grpSpPr>
          <p:grpSp>
            <p:nvGrpSpPr>
              <p:cNvPr id="50" name="组合 49"/>
              <p:cNvGrpSpPr/>
              <p:nvPr/>
            </p:nvGrpSpPr>
            <p:grpSpPr>
              <a:xfrm>
                <a:off x="6991599" y="5184745"/>
                <a:ext cx="3099874" cy="517828"/>
                <a:chOff x="5648717" y="5482824"/>
                <a:chExt cx="4596458" cy="767829"/>
              </a:xfrm>
            </p:grpSpPr>
            <p:sp>
              <p:nvSpPr>
                <p:cNvPr id="52" name="圆角矩形 51"/>
                <p:cNvSpPr/>
                <p:nvPr/>
              </p:nvSpPr>
              <p:spPr>
                <a:xfrm>
                  <a:off x="5648717" y="5482824"/>
                  <a:ext cx="4596458" cy="767829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3F3F3"/>
                </a:solidFill>
                <a:ln w="22225">
                  <a:gradFill>
                    <a:gsLst>
                      <a:gs pos="0">
                        <a:schemeClr val="bg1">
                          <a:lumMod val="85000"/>
                        </a:schemeClr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:ln>
                <a:effectLst>
                  <a:innerShdw blurRad="76200" dist="38100" dir="16200000">
                    <a:prstClr val="black">
                      <a:alpha val="37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0"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endParaRPr>
                </a:p>
              </p:txBody>
            </p:sp>
            <p:sp>
              <p:nvSpPr>
                <p:cNvPr id="53" name="圆角矩形 52"/>
                <p:cNvSpPr/>
                <p:nvPr/>
              </p:nvSpPr>
              <p:spPr>
                <a:xfrm>
                  <a:off x="5760260" y="5566527"/>
                  <a:ext cx="4373372" cy="575365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257249"/>
                </a:solidFill>
                <a:ln w="22225">
                  <a:gradFill>
                    <a:gsLst>
                      <a:gs pos="0">
                        <a:schemeClr val="bg1">
                          <a:lumMod val="85000"/>
                        </a:schemeClr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:ln>
                <a:effectLst>
                  <a:innerShdw blurRad="76200" dist="38100" dir="16200000">
                    <a:prstClr val="black">
                      <a:alpha val="37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0"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51" name="TextBox 19"/>
              <p:cNvSpPr txBox="1"/>
              <p:nvPr/>
            </p:nvSpPr>
            <p:spPr>
              <a:xfrm>
                <a:off x="7752953" y="5433395"/>
                <a:ext cx="83945" cy="1698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zh-CN" altLang="en-US" sz="10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  <p:sp>
          <p:nvSpPr>
            <p:cNvPr id="49" name="矩形 48"/>
            <p:cNvSpPr/>
            <p:nvPr/>
          </p:nvSpPr>
          <p:spPr>
            <a:xfrm>
              <a:off x="3638351" y="274234"/>
              <a:ext cx="4960291" cy="13542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3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华</a:t>
              </a:r>
              <a:r>
                <a:rPr lang="zh-CN" altLang="en-US" sz="30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农学位（毕业）论文</a:t>
              </a:r>
              <a:r>
                <a:rPr lang="zh-CN" altLang="en-US" sz="3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参考文献要求</a:t>
              </a:r>
            </a:p>
          </p:txBody>
        </p:sp>
      </p:grpSp>
      <p:sp>
        <p:nvSpPr>
          <p:cNvPr id="18" name="矩形 17"/>
          <p:cNvSpPr/>
          <p:nvPr/>
        </p:nvSpPr>
        <p:spPr>
          <a:xfrm>
            <a:off x="7629919" y="6343653"/>
            <a:ext cx="46538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 smtClean="0">
                <a:solidFill>
                  <a:srgbClr val="66B5C9"/>
                </a:solidFill>
              </a:rPr>
              <a:t>三 参考文献自动生成和规范</a:t>
            </a:r>
            <a:endParaRPr lang="zh-CN" altLang="en-US" sz="2800" b="1" dirty="0">
              <a:solidFill>
                <a:srgbClr val="66B5C9"/>
              </a:solidFill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4173994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5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75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25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2" grpId="0" animBg="1"/>
      <p:bldP spid="43" grpId="0"/>
      <p:bldP spid="44" grpId="0"/>
      <p:bldP spid="45" grpId="0"/>
      <p:bldP spid="46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文本框 94"/>
          <p:cNvSpPr txBox="1">
            <a:spLocks noChangeArrowheads="1"/>
          </p:cNvSpPr>
          <p:nvPr/>
        </p:nvSpPr>
        <p:spPr bwMode="auto">
          <a:xfrm>
            <a:off x="6870809" y="1964359"/>
            <a:ext cx="318247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pPr eaLnBrk="1" hangingPunct="1"/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二、文末参考文献</a:t>
            </a:r>
          </a:p>
        </p:txBody>
      </p:sp>
      <p:sp>
        <p:nvSpPr>
          <p:cNvPr id="22" name="矩形 21"/>
          <p:cNvSpPr/>
          <p:nvPr/>
        </p:nvSpPr>
        <p:spPr>
          <a:xfrm>
            <a:off x="580471" y="349348"/>
            <a:ext cx="1083422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4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3. </a:t>
            </a:r>
            <a:r>
              <a:rPr lang="en-US" altLang="zh-CN" sz="44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 </a:t>
            </a:r>
            <a:r>
              <a:rPr lang="zh-CN" altLang="en-US" sz="44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参考文献自动生成</a:t>
            </a:r>
            <a:r>
              <a:rPr lang="en-US" altLang="zh-CN" sz="44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: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用文献管理软件自动生成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F7BAD56C-2F7F-46F0-A881-A0725DEC79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585" y="1828801"/>
            <a:ext cx="7360171" cy="4897049"/>
          </a:xfrm>
          <a:prstGeom prst="rect">
            <a:avLst/>
          </a:prstGeom>
        </p:spPr>
      </p:pic>
      <p:cxnSp>
        <p:nvCxnSpPr>
          <p:cNvPr id="9" name="直接连接符 8"/>
          <p:cNvCxnSpPr/>
          <p:nvPr/>
        </p:nvCxnSpPr>
        <p:spPr>
          <a:xfrm flipV="1">
            <a:off x="837363" y="1192305"/>
            <a:ext cx="10144403" cy="35859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7982" y="1857700"/>
            <a:ext cx="6532473" cy="4868149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EDF7A29E-DC70-4D4D-A53A-FF9040AE4B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8278" y="1634985"/>
            <a:ext cx="6706420" cy="5017348"/>
          </a:xfrm>
          <a:prstGeom prst="rect">
            <a:avLst/>
          </a:prstGeom>
        </p:spPr>
      </p:pic>
      <p:sp>
        <p:nvSpPr>
          <p:cNvPr id="23" name="文本框 22">
            <a:extLst>
              <a:ext uri="{FF2B5EF4-FFF2-40B4-BE49-F238E27FC236}">
                <a16:creationId xmlns:a16="http://schemas.microsoft.com/office/drawing/2014/main" id="{916579BD-F689-4736-AF43-BE8688BD23A8}"/>
              </a:ext>
            </a:extLst>
          </p:cNvPr>
          <p:cNvSpPr txBox="1"/>
          <p:nvPr/>
        </p:nvSpPr>
        <p:spPr>
          <a:xfrm>
            <a:off x="8462045" y="1828801"/>
            <a:ext cx="3269605" cy="4650568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zh-CN"/>
            </a:defPPr>
            <a:lvl1pPr indent="304800" algn="just">
              <a:lnSpc>
                <a:spcPct val="150000"/>
              </a:lnSpc>
              <a:spcAft>
                <a:spcPts val="0"/>
              </a:spcAft>
              <a:defRPr sz="3200" kern="100">
                <a:solidFill>
                  <a:schemeClr val="dk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zh-CN" altLang="en-US" sz="2000" dirty="0"/>
              <a:t>备注： 目前提供的样式，要自己再添加</a:t>
            </a:r>
            <a:r>
              <a:rPr lang="en-US" altLang="zh-CN" sz="2000" dirty="0"/>
              <a:t>2</a:t>
            </a:r>
            <a:r>
              <a:rPr lang="zh-CN" altLang="en-US" sz="2000" dirty="0"/>
              <a:t>个字段，并按照图示顺序排序，才能保证所有的参考文献按子顺排序，不同语言的，中文在前，英文在后，同一语言的，按作者姓名第一个拼音字母的先后顺序排序，相同作者的文献，则按年份的先后顺序排序。</a:t>
            </a:r>
          </a:p>
        </p:txBody>
      </p:sp>
    </p:spTree>
    <p:extLst>
      <p:ext uri="{BB962C8B-B14F-4D97-AF65-F5344CB8AC3E}">
        <p14:creationId xmlns:p14="http://schemas.microsoft.com/office/powerpoint/2010/main" val="2463774877"/>
      </p:ext>
    </p:extLst>
  </p:cSld>
  <p:clrMapOvr>
    <a:masterClrMapping/>
  </p:clrMapOvr>
  <p:transition spd="slow" advTm="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6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6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2" grpId="0"/>
      <p:bldP spid="23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92615" y="356007"/>
            <a:ext cx="10850563" cy="1028699"/>
          </a:xfrm>
        </p:spPr>
        <p:txBody>
          <a:bodyPr/>
          <a:lstStyle/>
          <a:p>
            <a:r>
              <a:rPr lang="zh-CN" altLang="en-US" dirty="0" smtClean="0"/>
              <a:t>问</a:t>
            </a:r>
            <a:r>
              <a:rPr lang="en-US" altLang="zh-CN" dirty="0" smtClean="0"/>
              <a:t>1</a:t>
            </a:r>
            <a:r>
              <a:rPr lang="zh-CN" altLang="en-US" dirty="0" smtClean="0"/>
              <a:t>：</a:t>
            </a:r>
            <a:r>
              <a:rPr lang="en-US" altLang="zh-CN" dirty="0" smtClean="0"/>
              <a:t>NE</a:t>
            </a:r>
            <a:r>
              <a:rPr lang="zh-CN" altLang="en-US" dirty="0" smtClean="0"/>
              <a:t>引文的备选模板怎么用？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请在插入菜单</a:t>
            </a:r>
            <a:r>
              <a:rPr lang="en-US" altLang="zh-CN" smtClean="0"/>
              <a:t>—</a:t>
            </a:r>
            <a:r>
              <a:rPr lang="zh-CN" altLang="en-US" smtClean="0"/>
              <a:t>页眉和页脚中修改此文本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46</a:t>
            </a:fld>
            <a:endParaRPr lang="zh-CN" altLang="en-US"/>
          </a:p>
        </p:txBody>
      </p:sp>
      <p:grpSp>
        <p:nvGrpSpPr>
          <p:cNvPr id="56" name="组合 55"/>
          <p:cNvGrpSpPr/>
          <p:nvPr/>
        </p:nvGrpSpPr>
        <p:grpSpPr>
          <a:xfrm>
            <a:off x="8512404" y="1130300"/>
            <a:ext cx="2894027" cy="3583101"/>
            <a:chOff x="1432875" y="1894315"/>
            <a:chExt cx="6689236" cy="2174739"/>
          </a:xfrm>
        </p:grpSpPr>
        <p:sp>
          <p:nvSpPr>
            <p:cNvPr id="54" name="圆角矩形 53"/>
            <p:cNvSpPr/>
            <p:nvPr/>
          </p:nvSpPr>
          <p:spPr>
            <a:xfrm>
              <a:off x="1432875" y="1979629"/>
              <a:ext cx="6689236" cy="2089425"/>
            </a:xfrm>
            <a:prstGeom prst="roundRect">
              <a:avLst>
                <a:gd name="adj" fmla="val 6410"/>
              </a:avLst>
            </a:prstGeom>
            <a:gradFill flip="none" rotWithShape="1">
              <a:gsLst>
                <a:gs pos="0">
                  <a:schemeClr val="bg1"/>
                </a:gs>
                <a:gs pos="73000">
                  <a:srgbClr val="ECECEC"/>
                </a:gs>
                <a:gs pos="100000">
                  <a:srgbClr val="D9D9D9"/>
                </a:gs>
              </a:gsLst>
              <a:lin ang="2700000" scaled="1"/>
              <a:tileRect/>
            </a:gradFill>
            <a:ln w="25400">
              <a:gradFill flip="none" rotWithShape="1">
                <a:gsLst>
                  <a:gs pos="29000">
                    <a:srgbClr val="E0E0E0"/>
                  </a:gs>
                  <a:gs pos="0">
                    <a:srgbClr val="999999"/>
                  </a:gs>
                  <a:gs pos="83000">
                    <a:schemeClr val="bg1"/>
                  </a:gs>
                </a:gsLst>
                <a:lin ang="2700000" scaled="1"/>
                <a:tileRect/>
              </a:gradFill>
            </a:ln>
            <a:effectLst>
              <a:outerShdw blurRad="355600" dist="88900" dir="2700000" algn="tl" rotWithShape="0">
                <a:prstClr val="black">
                  <a:alpha val="28000"/>
                </a:prstClr>
              </a:outerShdw>
            </a:effec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36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55" name="文本框 54"/>
            <p:cNvSpPr txBox="1"/>
            <p:nvPr/>
          </p:nvSpPr>
          <p:spPr>
            <a:xfrm>
              <a:off x="1611174" y="1894315"/>
              <a:ext cx="6463873" cy="176528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3300" b="1" dirty="0">
                  <a:solidFill>
                    <a:srgbClr val="FF0000"/>
                  </a:solidFill>
                </a:rPr>
                <a:t>如：</a:t>
              </a:r>
              <a:endParaRPr lang="en-US" altLang="zh-CN" sz="3300" b="1" dirty="0">
                <a:solidFill>
                  <a:srgbClr val="FF0000"/>
                </a:solidFill>
              </a:endParaRPr>
            </a:p>
            <a:p>
              <a:pPr marL="342900" indent="-342900">
                <a:buAutoNum type="arabicPeriod"/>
              </a:pPr>
              <a:r>
                <a:rPr lang="zh-CN" altLang="en-US" dirty="0" smtClean="0"/>
                <a:t>按要求设置引文备选模板</a:t>
              </a:r>
              <a:r>
                <a:rPr lang="zh-CN" altLang="en-US" dirty="0" smtClean="0">
                  <a:solidFill>
                    <a:srgbClr val="0000FF"/>
                  </a:solidFill>
                </a:rPr>
                <a:t>。</a:t>
              </a:r>
              <a:endParaRPr lang="en-US" altLang="zh-CN" dirty="0">
                <a:solidFill>
                  <a:srgbClr val="0000FF"/>
                </a:solidFill>
              </a:endParaRPr>
            </a:p>
            <a:p>
              <a:pPr marL="342900" indent="-342900">
                <a:buAutoNum type="arabicPeriod"/>
              </a:pPr>
              <a:r>
                <a:rPr lang="zh-CN" altLang="en-US" dirty="0" smtClean="0"/>
                <a:t>选择要使用备选模板的参考文献，点击“编辑”，而后勾选“使用备选模板”，确定即可。</a:t>
              </a:r>
              <a:endParaRPr lang="zh-CN" altLang="zh-CN" dirty="0"/>
            </a:p>
            <a:p>
              <a:endParaRPr lang="en-US" altLang="zh-CN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pic>
        <p:nvPicPr>
          <p:cNvPr id="57" name="图片 5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6176" y="1130300"/>
            <a:ext cx="6800000" cy="4695238"/>
          </a:xfrm>
          <a:prstGeom prst="rect">
            <a:avLst/>
          </a:prstGeom>
        </p:spPr>
      </p:pic>
      <p:pic>
        <p:nvPicPr>
          <p:cNvPr id="58" name="图片 5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4306" y="1697606"/>
            <a:ext cx="4266667" cy="4542857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7629919" y="6343653"/>
            <a:ext cx="46538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 smtClean="0">
                <a:solidFill>
                  <a:srgbClr val="66B5C9"/>
                </a:solidFill>
              </a:rPr>
              <a:t>三 参考文献自动生成和规范</a:t>
            </a:r>
            <a:endParaRPr lang="zh-CN" altLang="en-US" sz="2800" b="1" dirty="0">
              <a:solidFill>
                <a:srgbClr val="66B5C9"/>
              </a:solidFill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235487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92615" y="356007"/>
            <a:ext cx="10850563" cy="1028699"/>
          </a:xfrm>
        </p:spPr>
        <p:txBody>
          <a:bodyPr/>
          <a:lstStyle/>
          <a:p>
            <a:r>
              <a:rPr lang="zh-CN" altLang="en-US" dirty="0" smtClean="0"/>
              <a:t>问</a:t>
            </a:r>
            <a:r>
              <a:rPr lang="en-US" altLang="zh-CN" dirty="0" smtClean="0"/>
              <a:t>2</a:t>
            </a:r>
            <a:r>
              <a:rPr lang="zh-CN" altLang="en-US" dirty="0" smtClean="0"/>
              <a:t>：</a:t>
            </a:r>
            <a:r>
              <a:rPr lang="en-US" altLang="zh-CN" dirty="0" smtClean="0"/>
              <a:t>NE</a:t>
            </a:r>
            <a:r>
              <a:rPr lang="zh-CN" altLang="en-US" dirty="0" smtClean="0"/>
              <a:t>引文生成在正文中央？（症结：多个文献管理软件不兼容）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请在插入菜单</a:t>
            </a:r>
            <a:r>
              <a:rPr lang="en-US" altLang="zh-CN" smtClean="0"/>
              <a:t>—</a:t>
            </a:r>
            <a:r>
              <a:rPr lang="zh-CN" altLang="en-US" smtClean="0"/>
              <a:t>页眉和页脚中修改此文本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47</a:t>
            </a:fld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3177" y="1060203"/>
            <a:ext cx="10617309" cy="3250426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903177" y="4567615"/>
            <a:ext cx="10617309" cy="15696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304800"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3200" kern="100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    </a:t>
            </a:r>
            <a:r>
              <a:rPr lang="zh-CN" altLang="zh-CN" sz="3200" b="1" kern="100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解决方法</a:t>
            </a:r>
            <a:r>
              <a:rPr lang="en-US" altLang="zh-CN" sz="3200" b="1" kern="100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r>
              <a:rPr lang="zh-CN" altLang="zh-CN" sz="3200" kern="100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：</a:t>
            </a:r>
            <a:r>
              <a:rPr lang="zh-CN" altLang="zh-CN" sz="3200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把</a:t>
            </a:r>
            <a:r>
              <a:rPr lang="en-US" altLang="zh-CN" sz="3200" kern="100" dirty="0" err="1">
                <a:latin typeface="Times New Roman" panose="02020603050405020304" pitchFamily="18" charset="0"/>
                <a:ea typeface="宋体" panose="02010600030101010101" pitchFamily="2" charset="-122"/>
              </a:rPr>
              <a:t>Mendeley</a:t>
            </a:r>
            <a:r>
              <a:rPr lang="zh-CN" altLang="zh-CN" sz="3200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在</a:t>
            </a:r>
            <a:r>
              <a:rPr lang="en-US" altLang="zh-CN" sz="3200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word</a:t>
            </a:r>
            <a:r>
              <a:rPr lang="zh-CN" altLang="zh-CN" sz="3200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中的插件文献移出</a:t>
            </a:r>
            <a:r>
              <a:rPr lang="en-US" altLang="zh-CN" sz="3200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STARTUP</a:t>
            </a:r>
            <a:r>
              <a:rPr lang="zh-CN" altLang="zh-CN" sz="3200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文件夹即可。</a:t>
            </a:r>
          </a:p>
        </p:txBody>
      </p:sp>
      <p:sp>
        <p:nvSpPr>
          <p:cNvPr id="8" name="矩形 7"/>
          <p:cNvSpPr/>
          <p:nvPr/>
        </p:nvSpPr>
        <p:spPr>
          <a:xfrm>
            <a:off x="7629919" y="6343653"/>
            <a:ext cx="46538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 smtClean="0">
                <a:solidFill>
                  <a:srgbClr val="66B5C9"/>
                </a:solidFill>
              </a:rPr>
              <a:t>三 参考文献自动生成和规范</a:t>
            </a:r>
            <a:endParaRPr lang="zh-CN" altLang="en-US" sz="2800" b="1" dirty="0">
              <a:solidFill>
                <a:srgbClr val="66B5C9"/>
              </a:solidFill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311686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92615" y="356007"/>
            <a:ext cx="10850563" cy="1028699"/>
          </a:xfrm>
        </p:spPr>
        <p:txBody>
          <a:bodyPr/>
          <a:lstStyle/>
          <a:p>
            <a:r>
              <a:rPr lang="zh-CN" altLang="en-US" dirty="0" smtClean="0"/>
              <a:t>    </a:t>
            </a:r>
            <a:r>
              <a:rPr lang="en-US" altLang="zh-CN" dirty="0" smtClean="0"/>
              <a:t>NE</a:t>
            </a:r>
            <a:r>
              <a:rPr lang="zh-CN" altLang="en-US" dirty="0" smtClean="0"/>
              <a:t>引文生成在正文中央？（症结：多个文献管理软件不兼容）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 smtClean="0"/>
              <a:t>请在插入菜单</a:t>
            </a:r>
            <a:r>
              <a:rPr lang="en-US" altLang="zh-CN" dirty="0" smtClean="0"/>
              <a:t>—</a:t>
            </a:r>
            <a:r>
              <a:rPr lang="zh-CN" altLang="en-US" dirty="0" smtClean="0"/>
              <a:t>页眉和页脚中修改此文本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48</a:t>
            </a:fld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6721311" y="1880977"/>
            <a:ext cx="5185574" cy="304698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304800"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3200" kern="100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    </a:t>
            </a:r>
            <a:r>
              <a:rPr lang="zh-CN" altLang="zh-CN" sz="3200" b="1" kern="100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解决方法</a:t>
            </a:r>
            <a:r>
              <a:rPr lang="en-US" altLang="zh-CN" sz="3200" b="1" kern="100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zh-CN" altLang="zh-CN" sz="3200" kern="100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：</a:t>
            </a:r>
            <a:r>
              <a:rPr lang="zh-CN" altLang="en-US" sz="3200" kern="100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安装合适的版本，办公软件是</a:t>
            </a:r>
            <a:r>
              <a:rPr lang="en-US" altLang="zh-CN" sz="3200" kern="100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2010</a:t>
            </a:r>
            <a:r>
              <a:rPr lang="zh-CN" altLang="en-US" sz="3200" kern="100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及以上的，装极速版即可</a:t>
            </a:r>
            <a:r>
              <a:rPr lang="zh-CN" altLang="zh-CN" sz="3200" kern="100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。</a:t>
            </a:r>
            <a:r>
              <a:rPr lang="zh-CN" altLang="en-US" sz="3200" kern="100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极速版不会跟其他软件有冲突。</a:t>
            </a:r>
            <a:endParaRPr lang="zh-CN" altLang="zh-CN" sz="3200" kern="1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544" y="945770"/>
            <a:ext cx="5847619" cy="4942857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7629919" y="6343653"/>
            <a:ext cx="46538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 smtClean="0">
                <a:solidFill>
                  <a:srgbClr val="66B5C9"/>
                </a:solidFill>
              </a:rPr>
              <a:t>三 参考文献自动生成和规范</a:t>
            </a:r>
            <a:endParaRPr lang="zh-CN" altLang="en-US" sz="2800" b="1" dirty="0">
              <a:solidFill>
                <a:srgbClr val="66B5C9"/>
              </a:solidFill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75736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92615" y="356007"/>
            <a:ext cx="10850563" cy="1028699"/>
          </a:xfrm>
        </p:spPr>
        <p:txBody>
          <a:bodyPr/>
          <a:lstStyle/>
          <a:p>
            <a:r>
              <a:rPr lang="zh-CN" altLang="en-US" dirty="0" smtClean="0"/>
              <a:t>问</a:t>
            </a:r>
            <a:r>
              <a:rPr lang="en-US" altLang="zh-CN" dirty="0" smtClean="0"/>
              <a:t>3</a:t>
            </a:r>
            <a:r>
              <a:rPr lang="zh-CN" altLang="en-US" dirty="0" smtClean="0"/>
              <a:t>：</a:t>
            </a:r>
            <a:r>
              <a:rPr lang="zh-CN" altLang="en-US" dirty="0"/>
              <a:t>参考</a:t>
            </a:r>
            <a:r>
              <a:rPr lang="zh-CN" altLang="en-US" dirty="0" smtClean="0"/>
              <a:t>文献排序混乱？语言标识不清楚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 smtClean="0"/>
              <a:t>请在插入菜单</a:t>
            </a:r>
            <a:r>
              <a:rPr lang="en-US" altLang="zh-CN" dirty="0" smtClean="0"/>
              <a:t>—</a:t>
            </a:r>
            <a:r>
              <a:rPr lang="zh-CN" altLang="en-US" dirty="0" smtClean="0"/>
              <a:t>页眉和页脚中修改此文本</a:t>
            </a:r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8120665" y="238820"/>
            <a:ext cx="3705565" cy="600164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304800"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3200" kern="100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    </a:t>
            </a:r>
            <a:r>
              <a:rPr lang="zh-CN" altLang="zh-CN" sz="3200" b="1" kern="100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解决方法</a:t>
            </a:r>
            <a:r>
              <a:rPr lang="zh-CN" altLang="zh-CN" sz="3200" kern="100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：</a:t>
            </a:r>
            <a:r>
              <a:rPr lang="zh-CN" altLang="en-US" sz="3200" kern="100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做好每条被引论文的字段补全、内容校正和统一</a:t>
            </a:r>
            <a:r>
              <a:rPr lang="zh-CN" altLang="zh-CN" sz="3200" kern="100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。</a:t>
            </a:r>
            <a:r>
              <a:rPr lang="zh-CN" altLang="en-US" sz="3200" kern="100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中文</a:t>
            </a:r>
            <a:r>
              <a:rPr lang="en-US" altLang="zh-CN" sz="3200" kern="100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Chinese</a:t>
            </a:r>
            <a:r>
              <a:rPr lang="zh-CN" altLang="en-US" sz="3200" kern="100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，英文：</a:t>
            </a:r>
            <a:r>
              <a:rPr lang="en-US" altLang="zh-CN" sz="3200" kern="100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English</a:t>
            </a:r>
            <a:r>
              <a:rPr lang="zh-CN" altLang="en-US" sz="3200" kern="100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。所有文献管理软件具同，要保持标识统一。</a:t>
            </a:r>
            <a:endParaRPr lang="zh-CN" altLang="zh-CN" sz="3200" kern="1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130300"/>
            <a:ext cx="8028571" cy="414285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8284" y="1130300"/>
            <a:ext cx="7352381" cy="3438095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7629919" y="6343653"/>
            <a:ext cx="46538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 smtClean="0">
                <a:solidFill>
                  <a:srgbClr val="66B5C9"/>
                </a:solidFill>
              </a:rPr>
              <a:t>三 参考文献自动生成和规范</a:t>
            </a:r>
            <a:endParaRPr lang="zh-CN" altLang="en-US" sz="2800" b="1" dirty="0">
              <a:solidFill>
                <a:srgbClr val="66B5C9"/>
              </a:solidFill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064310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924" y="371476"/>
            <a:ext cx="10850563" cy="1028699"/>
          </a:xfrm>
        </p:spPr>
        <p:txBody>
          <a:bodyPr/>
          <a:lstStyle/>
          <a:p>
            <a:r>
              <a:rPr lang="en-US" altLang="zh-CN" dirty="0" smtClean="0"/>
              <a:t>1.2  </a:t>
            </a:r>
            <a:r>
              <a:rPr lang="zh-CN" altLang="en-US" dirty="0" smtClean="0"/>
              <a:t>机构要求：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请在插入菜单</a:t>
            </a:r>
            <a:r>
              <a:rPr lang="en-US" altLang="zh-CN" smtClean="0"/>
              <a:t>—</a:t>
            </a:r>
            <a:r>
              <a:rPr lang="zh-CN" altLang="en-US" smtClean="0"/>
              <a:t>页眉和页脚中修改此文本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5</a:t>
            </a:fld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489" y="2068641"/>
            <a:ext cx="4048228" cy="35033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7285" y="2090464"/>
            <a:ext cx="4304381" cy="34597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  <a:softEdge rad="12700"/>
          </a:effectLst>
        </p:spPr>
      </p:pic>
      <p:sp>
        <p:nvSpPr>
          <p:cNvPr id="7" name="矩形 6"/>
          <p:cNvSpPr/>
          <p:nvPr/>
        </p:nvSpPr>
        <p:spPr>
          <a:xfrm>
            <a:off x="669924" y="1180410"/>
            <a:ext cx="29546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rgbClr val="0000FF"/>
                </a:solidFill>
              </a:rPr>
              <a:t>本科生学位论文撰写规范：</a:t>
            </a:r>
          </a:p>
        </p:txBody>
      </p:sp>
      <p:sp>
        <p:nvSpPr>
          <p:cNvPr id="8" name="矩形 7"/>
          <p:cNvSpPr/>
          <p:nvPr/>
        </p:nvSpPr>
        <p:spPr>
          <a:xfrm>
            <a:off x="641870" y="1633847"/>
            <a:ext cx="301076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dirty="0">
                <a:solidFill>
                  <a:srgbClr val="0000FF"/>
                </a:solidFill>
              </a:rPr>
              <a:t>https://jwc.scau.edu.cn/5197/list.htm</a:t>
            </a:r>
            <a:endParaRPr lang="zh-CN" altLang="en-US" sz="1400" dirty="0">
              <a:solidFill>
                <a:srgbClr val="0000FF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5497285" y="1147679"/>
            <a:ext cx="29546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rgbClr val="0000FF"/>
                </a:solidFill>
              </a:rPr>
              <a:t>研究生学位论文撰写规范：</a:t>
            </a:r>
          </a:p>
        </p:txBody>
      </p:sp>
      <p:sp>
        <p:nvSpPr>
          <p:cNvPr id="10" name="矩形 9"/>
          <p:cNvSpPr/>
          <p:nvPr/>
        </p:nvSpPr>
        <p:spPr>
          <a:xfrm>
            <a:off x="5497285" y="1591431"/>
            <a:ext cx="294984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dirty="0">
                <a:solidFill>
                  <a:srgbClr val="0000FF"/>
                </a:solidFill>
              </a:rPr>
              <a:t>https://yjsy.scau.edu.cn/286/list.htm</a:t>
            </a:r>
            <a:endParaRPr lang="zh-CN" altLang="en-US" sz="1400" dirty="0">
              <a:solidFill>
                <a:srgbClr val="0000FF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7198325" y="6185234"/>
            <a:ext cx="49519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 smtClean="0">
                <a:solidFill>
                  <a:srgbClr val="66B5C9"/>
                </a:solidFill>
              </a:rPr>
              <a:t>一</a:t>
            </a:r>
            <a:r>
              <a:rPr lang="en-US" altLang="zh-CN" sz="2800" b="1" dirty="0" smtClean="0">
                <a:solidFill>
                  <a:srgbClr val="66B5C9"/>
                </a:solidFill>
              </a:rPr>
              <a:t> </a:t>
            </a:r>
            <a:r>
              <a:rPr lang="zh-CN" altLang="en-US" sz="2800" b="1" dirty="0" smtClean="0">
                <a:solidFill>
                  <a:srgbClr val="66B5C9"/>
                </a:solidFill>
              </a:rPr>
              <a:t>国家</a:t>
            </a:r>
            <a:r>
              <a:rPr lang="zh-CN" altLang="en-US" sz="2800" b="1" dirty="0">
                <a:solidFill>
                  <a:srgbClr val="66B5C9"/>
                </a:solidFill>
              </a:rPr>
              <a:t>、机构要求及整体规范</a:t>
            </a:r>
          </a:p>
        </p:txBody>
      </p:sp>
    </p:spTree>
    <p:extLst>
      <p:ext uri="{BB962C8B-B14F-4D97-AF65-F5344CB8AC3E}">
        <p14:creationId xmlns:p14="http://schemas.microsoft.com/office/powerpoint/2010/main" val="1688836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92615" y="356007"/>
            <a:ext cx="10850563" cy="1028699"/>
          </a:xfrm>
        </p:spPr>
        <p:txBody>
          <a:bodyPr/>
          <a:lstStyle/>
          <a:p>
            <a:r>
              <a:rPr lang="zh-CN" altLang="en-US" sz="4400" dirty="0" smtClean="0">
                <a:solidFill>
                  <a:srgbClr val="FF0000"/>
                </a:solidFill>
              </a:rPr>
              <a:t>讨论</a:t>
            </a:r>
            <a:r>
              <a:rPr lang="zh-CN" altLang="en-US" dirty="0" smtClean="0"/>
              <a:t>：什么时候开始论文排版？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 smtClean="0"/>
              <a:t>请在插入菜单</a:t>
            </a:r>
            <a:r>
              <a:rPr lang="en-US" altLang="zh-CN" dirty="0" smtClean="0"/>
              <a:t>—</a:t>
            </a:r>
            <a:r>
              <a:rPr lang="zh-CN" altLang="en-US" dirty="0" smtClean="0"/>
              <a:t>页眉和页脚中修改此文本</a:t>
            </a:r>
            <a:endParaRPr lang="zh-CN" altLang="en-US" dirty="0"/>
          </a:p>
        </p:txBody>
      </p:sp>
      <p:sp>
        <p:nvSpPr>
          <p:cNvPr id="9" name="矩形 8"/>
          <p:cNvSpPr/>
          <p:nvPr/>
        </p:nvSpPr>
        <p:spPr>
          <a:xfrm>
            <a:off x="1310327" y="1880977"/>
            <a:ext cx="10210162" cy="249299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304800"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4000" kern="100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    </a:t>
            </a:r>
            <a:r>
              <a:rPr lang="zh-CN" altLang="en-US" sz="4000" b="1" kern="100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建议</a:t>
            </a:r>
            <a:r>
              <a:rPr lang="zh-CN" altLang="zh-CN" sz="3200" kern="100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：</a:t>
            </a:r>
            <a:r>
              <a:rPr lang="zh-CN" altLang="en-US" sz="3200" kern="100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先专注于论文内容的打磨，写完必要的内容之后，特别是基本上定稿之后，再考量排版。以防后续的改动过大，要</a:t>
            </a:r>
            <a:r>
              <a:rPr lang="zh-CN" altLang="en-US" sz="3200" b="1" kern="100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重复</a:t>
            </a:r>
            <a:r>
              <a:rPr lang="zh-CN" altLang="en-US" sz="3200" kern="100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以前的排版行为。</a:t>
            </a:r>
            <a:endParaRPr lang="zh-CN" altLang="zh-CN" sz="3200" kern="1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7629919" y="6343653"/>
            <a:ext cx="46538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 smtClean="0">
                <a:solidFill>
                  <a:srgbClr val="66B5C9"/>
                </a:solidFill>
              </a:rPr>
              <a:t>三 参考文献自动生成和规范</a:t>
            </a:r>
            <a:endParaRPr lang="zh-CN" altLang="en-US" sz="2800" b="1" dirty="0">
              <a:solidFill>
                <a:srgbClr val="66B5C9"/>
              </a:solidFill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705102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图书馆更多的讲座，欢迎参与学习：</a:t>
            </a:r>
            <a:endParaRPr lang="zh-CN" alt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5B630-C7FF-41C0-9923-C5E5E29EED81}" type="slidenum">
              <a:rPr lang="zh-CN" altLang="en-US" smtClean="0"/>
              <a:t>51</a:t>
            </a:fld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0366" y="258000"/>
            <a:ext cx="6180952" cy="6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574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ï$lïďè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iṡḻîḍe" hidden="1">
            <a:extLst>
              <a:ext uri="{FF2B5EF4-FFF2-40B4-BE49-F238E27FC236}">
                <a16:creationId xmlns:a16="http://schemas.microsoft.com/office/drawing/2014/main" id="{A6A819F1-33AF-45D7-8BF6-2B0A9769CAD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698697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65" name="think-cell Slide" r:id="rId5" imgW="347" imgH="348" progId="TCLayout.ActiveDocument.1">
                  <p:embed/>
                </p:oleObj>
              </mc:Choice>
              <mc:Fallback>
                <p:oleObj name="think-cell Slide" r:id="rId5" imgW="347" imgH="348" progId="TCLayout.ActiveDocument.1">
                  <p:embed/>
                  <p:pic>
                    <p:nvPicPr>
                      <p:cNvPr id="3" name="í$ļïďè" hidden="1">
                        <a:extLst>
                          <a:ext uri="{FF2B5EF4-FFF2-40B4-BE49-F238E27FC236}">
                            <a16:creationId xmlns:a16="http://schemas.microsoft.com/office/drawing/2014/main" id="{A6A819F1-33AF-45D7-8BF6-2B0A9769CAD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îşļiḑè" hidden="1">
            <a:extLst>
              <a:ext uri="{FF2B5EF4-FFF2-40B4-BE49-F238E27FC236}">
                <a16:creationId xmlns:a16="http://schemas.microsoft.com/office/drawing/2014/main" id="{FF51F16D-1BAD-46EE-A6F4-B8B94C9DF628}"/>
              </a:ext>
            </a:extLst>
          </p:cNvPr>
          <p:cNvSpPr/>
          <p:nvPr/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altLang="zh-CN" sz="2400" dirty="0">
              <a:latin typeface="Arial" panose="020B0604020202020204" pitchFamily="34" charset="0"/>
              <a:ea typeface="微软雅黑" panose="020B0503020204020204" pitchFamily="34" charset="-122"/>
              <a:cs typeface="+mj-cs"/>
              <a:sym typeface="Arial" panose="020B0604020202020204" pitchFamily="34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85725"/>
            <a:ext cx="3809524" cy="634921"/>
          </a:xfrm>
          <a:prstGeom prst="rect">
            <a:avLst/>
          </a:prstGeom>
        </p:spPr>
      </p:pic>
      <p:sp>
        <p:nvSpPr>
          <p:cNvPr id="9" name="页脚占位符 2"/>
          <p:cNvSpPr txBox="1">
            <a:spLocks/>
          </p:cNvSpPr>
          <p:nvPr/>
        </p:nvSpPr>
        <p:spPr>
          <a:xfrm>
            <a:off x="669924" y="6240463"/>
            <a:ext cx="4140201" cy="206381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 smtClean="0"/>
              <a:t>Lib.scau.edu.cn</a:t>
            </a:r>
            <a:endParaRPr lang="zh-CN" altLang="en-US" dirty="0"/>
          </a:p>
        </p:txBody>
      </p:sp>
      <p:sp>
        <p:nvSpPr>
          <p:cNvPr id="11" name="TextBox 17"/>
          <p:cNvSpPr txBox="1"/>
          <p:nvPr/>
        </p:nvSpPr>
        <p:spPr>
          <a:xfrm>
            <a:off x="4327337" y="4041789"/>
            <a:ext cx="5957723" cy="1354261"/>
          </a:xfrm>
          <a:prstGeom prst="rect">
            <a:avLst/>
          </a:prstGeom>
          <a:gradFill flip="none" rotWithShape="1">
            <a:gsLst>
              <a:gs pos="39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scene3d>
            <a:camera prst="perspectiveLeft"/>
            <a:lightRig rig="threePt" dir="t"/>
          </a:scene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121965" tIns="60982" rIns="121965" bIns="60982">
            <a:spAutoFit/>
          </a:bodyPr>
          <a:lstStyle/>
          <a:p>
            <a:r>
              <a:rPr lang="zh-CN" altLang="en-US" sz="2000" b="1" dirty="0"/>
              <a:t>主   讲  人：邓智心</a:t>
            </a:r>
            <a:endParaRPr lang="en-US" altLang="zh-CN" sz="2000" b="1" dirty="0"/>
          </a:p>
          <a:p>
            <a:r>
              <a:rPr lang="zh-CN" altLang="en-US" sz="2000" b="1" dirty="0"/>
              <a:t>时         间：</a:t>
            </a:r>
            <a:r>
              <a:rPr lang="en-US" altLang="zh-CN" sz="2000" b="1" dirty="0"/>
              <a:t>2024</a:t>
            </a:r>
            <a:r>
              <a:rPr lang="zh-CN" altLang="en-US" sz="2000" b="1" dirty="0" smtClean="0"/>
              <a:t>年</a:t>
            </a:r>
            <a:r>
              <a:rPr lang="en-US" altLang="zh-CN" sz="2000" b="1" dirty="0" smtClean="0"/>
              <a:t>5</a:t>
            </a:r>
            <a:r>
              <a:rPr lang="zh-CN" altLang="en-US" sz="2000" b="1" dirty="0" smtClean="0"/>
              <a:t>月</a:t>
            </a:r>
            <a:r>
              <a:rPr lang="en-US" altLang="zh-CN" sz="2000" b="1" dirty="0" smtClean="0"/>
              <a:t>9</a:t>
            </a:r>
            <a:r>
              <a:rPr lang="zh-CN" altLang="en-US" sz="2000" b="1" dirty="0" smtClean="0"/>
              <a:t>日</a:t>
            </a:r>
            <a:r>
              <a:rPr lang="en-US" altLang="zh-CN" sz="2000" b="1" dirty="0"/>
              <a:t>(</a:t>
            </a:r>
            <a:r>
              <a:rPr lang="zh-CN" altLang="en-US" sz="1400" b="1" dirty="0"/>
              <a:t>星期四晚</a:t>
            </a:r>
            <a:r>
              <a:rPr lang="en-US" altLang="zh-CN" sz="1400" b="1" dirty="0"/>
              <a:t>7</a:t>
            </a:r>
            <a:r>
              <a:rPr lang="zh-CN" altLang="en-US" sz="1400" b="1" dirty="0"/>
              <a:t>：</a:t>
            </a:r>
            <a:r>
              <a:rPr lang="en-US" altLang="zh-CN" sz="1400" b="1" dirty="0"/>
              <a:t>00-8</a:t>
            </a:r>
            <a:r>
              <a:rPr lang="zh-CN" altLang="en-US" sz="1400" b="1" dirty="0"/>
              <a:t>：</a:t>
            </a:r>
            <a:r>
              <a:rPr lang="en-US" altLang="zh-CN" sz="1400" b="1" dirty="0"/>
              <a:t>30</a:t>
            </a:r>
            <a:r>
              <a:rPr lang="en-US" altLang="zh-CN" sz="2000" b="1" dirty="0"/>
              <a:t>)</a:t>
            </a:r>
          </a:p>
          <a:p>
            <a:r>
              <a:rPr lang="zh-CN" altLang="en-US" sz="2000" b="1" dirty="0"/>
              <a:t>线下地点</a:t>
            </a:r>
            <a:r>
              <a:rPr lang="zh-CN" altLang="en-US" sz="2000" b="1" dirty="0" smtClean="0"/>
              <a:t>：图书馆</a:t>
            </a:r>
            <a:r>
              <a:rPr lang="zh-CN" altLang="en-US" sz="2000" b="1" dirty="0"/>
              <a:t>信息</a:t>
            </a:r>
            <a:r>
              <a:rPr lang="zh-CN" altLang="en-US" sz="2000" b="1" dirty="0" smtClean="0"/>
              <a:t>楼三</a:t>
            </a:r>
            <a:r>
              <a:rPr lang="zh-CN" altLang="en-US" sz="2000" b="1" dirty="0"/>
              <a:t>楼读者培训室</a:t>
            </a:r>
            <a:endParaRPr lang="en-US" altLang="zh-CN" sz="2000" b="1" dirty="0"/>
          </a:p>
          <a:p>
            <a:r>
              <a:rPr lang="zh-CN" altLang="en-US" sz="2000" b="1" dirty="0"/>
              <a:t>线上地点：雨课堂直播</a:t>
            </a:r>
            <a:r>
              <a:rPr lang="en-US" altLang="zh-CN" sz="2000" b="1" dirty="0"/>
              <a:t>/</a:t>
            </a:r>
            <a:r>
              <a:rPr lang="zh-CN" altLang="en-US" sz="2000" b="1" dirty="0"/>
              <a:t>回放</a:t>
            </a:r>
            <a:r>
              <a:rPr lang="en-US" altLang="zh-CN" sz="1400" b="1" dirty="0"/>
              <a:t>(</a:t>
            </a:r>
            <a:r>
              <a:rPr lang="zh-CN" altLang="en-US" sz="1400" b="1" dirty="0"/>
              <a:t>课堂邀请码</a:t>
            </a:r>
            <a:r>
              <a:rPr lang="zh-CN" altLang="en-US" sz="1400" b="1" dirty="0" smtClean="0"/>
              <a:t>：</a:t>
            </a:r>
            <a:r>
              <a:rPr lang="en-US" altLang="zh-CN" sz="1400" b="1" dirty="0" smtClean="0">
                <a:solidFill>
                  <a:schemeClr val="tx1"/>
                </a:solidFill>
              </a:rPr>
              <a:t> </a:t>
            </a:r>
            <a:r>
              <a:rPr lang="en-US" altLang="zh-CN" sz="1400" dirty="0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KIF9RD</a:t>
            </a:r>
            <a:endParaRPr lang="zh-CN" altLang="zh-CN" b="1" dirty="0"/>
          </a:p>
        </p:txBody>
      </p:sp>
      <p:sp>
        <p:nvSpPr>
          <p:cNvPr id="12" name="矩形 11"/>
          <p:cNvSpPr/>
          <p:nvPr/>
        </p:nvSpPr>
        <p:spPr>
          <a:xfrm>
            <a:off x="2125934" y="1630242"/>
            <a:ext cx="5958684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10000" b="1" i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Thanks</a:t>
            </a:r>
            <a:r>
              <a:rPr lang="zh-CN" altLang="en-US" sz="10000" b="1" i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！</a:t>
            </a:r>
            <a:endParaRPr lang="zh-CN" altLang="en-US" sz="10000" b="1" i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10" name="页脚占位符 2"/>
          <p:cNvSpPr txBox="1">
            <a:spLocks/>
          </p:cNvSpPr>
          <p:nvPr/>
        </p:nvSpPr>
        <p:spPr>
          <a:xfrm>
            <a:off x="9229711" y="6343653"/>
            <a:ext cx="2986989" cy="405939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 smtClean="0"/>
              <a:t>华南农业大学图书馆信息部</a:t>
            </a:r>
            <a:endParaRPr lang="zh-CN" altLang="en-US" dirty="0"/>
          </a:p>
        </p:txBody>
      </p:sp>
    </p:spTree>
    <p:custDataLst>
      <p:tags r:id="rId3"/>
    </p:custDataLst>
    <p:extLst>
      <p:ext uri="{BB962C8B-B14F-4D97-AF65-F5344CB8AC3E}">
        <p14:creationId xmlns:p14="http://schemas.microsoft.com/office/powerpoint/2010/main" val="1259043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837363" y="1358858"/>
            <a:ext cx="5973012" cy="4770537"/>
          </a:xfrm>
          <a:prstGeom prst="rect">
            <a:avLst/>
          </a:prstGeom>
          <a:ln w="57150">
            <a:solidFill>
              <a:srgbClr val="FBEDE5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80990" indent="-380990">
              <a:buFont typeface="Wingdings" panose="05000000000000000000" pitchFamily="2" charset="2"/>
              <a:buChar char="Ø"/>
            </a:pPr>
            <a:r>
              <a:rPr lang="zh-CN" altLang="en-US" sz="2400" b="1" dirty="0"/>
              <a:t>前置部分</a:t>
            </a:r>
            <a:endParaRPr lang="en-US" altLang="zh-CN" sz="2400" b="1" dirty="0"/>
          </a:p>
          <a:p>
            <a:r>
              <a:rPr lang="zh-CN" altLang="en-US" sz="2400" b="1" dirty="0">
                <a:solidFill>
                  <a:srgbClr val="0000FF"/>
                </a:solidFill>
              </a:rPr>
              <a:t>   </a:t>
            </a:r>
            <a:r>
              <a:rPr lang="zh-CN" altLang="en-US" sz="1600" b="1" dirty="0">
                <a:solidFill>
                  <a:srgbClr val="0000FF"/>
                </a:solidFill>
              </a:rPr>
              <a:t>论文封面</a:t>
            </a:r>
            <a:r>
              <a:rPr lang="zh-CN" altLang="en-US" sz="1600" b="1" dirty="0">
                <a:solidFill>
                  <a:schemeClr val="tx1"/>
                </a:solidFill>
              </a:rPr>
              <a:t>（直接拷贝）</a:t>
            </a:r>
            <a:endParaRPr lang="en-US" altLang="zh-CN" sz="1600" b="1" dirty="0">
              <a:solidFill>
                <a:schemeClr val="tx1"/>
              </a:solidFill>
            </a:endParaRPr>
          </a:p>
          <a:p>
            <a:r>
              <a:rPr lang="zh-CN" altLang="en-US" sz="1600" b="1" dirty="0">
                <a:solidFill>
                  <a:srgbClr val="0000FF"/>
                </a:solidFill>
              </a:rPr>
              <a:t>     独创性声明、版权使用授权书、学位论文提交同意书</a:t>
            </a:r>
            <a:r>
              <a:rPr lang="en-US" altLang="zh-CN" sz="1600" b="1" dirty="0">
                <a:solidFill>
                  <a:schemeClr val="tx1"/>
                </a:solidFill>
              </a:rPr>
              <a:t>  (</a:t>
            </a:r>
            <a:r>
              <a:rPr lang="zh-CN" altLang="en-US" sz="1600" b="1" dirty="0">
                <a:solidFill>
                  <a:schemeClr val="tx1"/>
                </a:solidFill>
              </a:rPr>
              <a:t>直接拷贝）</a:t>
            </a:r>
            <a:endParaRPr lang="en-US" altLang="zh-CN" sz="1600" b="1" dirty="0">
              <a:solidFill>
                <a:schemeClr val="tx1"/>
              </a:solidFill>
            </a:endParaRPr>
          </a:p>
          <a:p>
            <a:r>
              <a:rPr lang="zh-CN" altLang="en-US" sz="1600" b="1" dirty="0">
                <a:solidFill>
                  <a:srgbClr val="0000FF"/>
                </a:solidFill>
              </a:rPr>
              <a:t>     中文摘要及关键词 </a:t>
            </a:r>
            <a:endParaRPr lang="en-US" altLang="zh-CN" sz="1600" b="1" dirty="0">
              <a:solidFill>
                <a:srgbClr val="0000FF"/>
              </a:solidFill>
            </a:endParaRPr>
          </a:p>
          <a:p>
            <a:r>
              <a:rPr lang="zh-CN" altLang="en-US" sz="1600" b="1" dirty="0">
                <a:solidFill>
                  <a:srgbClr val="0000FF"/>
                </a:solidFill>
              </a:rPr>
              <a:t>     英文题名、作者、作者单位及</a:t>
            </a:r>
            <a:r>
              <a:rPr lang="en-US" altLang="zh-CN" sz="1600" b="1" dirty="0">
                <a:solidFill>
                  <a:srgbClr val="0000FF"/>
                </a:solidFill>
              </a:rPr>
              <a:t>Abstract &amp; Keywords</a:t>
            </a:r>
          </a:p>
          <a:p>
            <a:r>
              <a:rPr lang="zh-CN" altLang="en-US" sz="1600" b="1" dirty="0">
                <a:solidFill>
                  <a:srgbClr val="0000FF"/>
                </a:solidFill>
              </a:rPr>
              <a:t>     符号和缩略语说明</a:t>
            </a:r>
            <a:r>
              <a:rPr lang="zh-CN" altLang="en-US" sz="1600" b="1" dirty="0">
                <a:solidFill>
                  <a:schemeClr val="tx1"/>
                </a:solidFill>
              </a:rPr>
              <a:t>（如有）</a:t>
            </a:r>
            <a:endParaRPr lang="en-US" altLang="zh-CN" sz="1600" b="1" dirty="0">
              <a:solidFill>
                <a:schemeClr val="tx1"/>
              </a:solidFill>
            </a:endParaRPr>
          </a:p>
          <a:p>
            <a:r>
              <a:rPr lang="zh-CN" altLang="en-US" sz="1600" b="1" dirty="0">
                <a:solidFill>
                  <a:srgbClr val="0000FF"/>
                </a:solidFill>
              </a:rPr>
              <a:t>     目录</a:t>
            </a:r>
            <a:r>
              <a:rPr lang="zh-CN" altLang="en-US" sz="1600" b="1" dirty="0">
                <a:solidFill>
                  <a:schemeClr val="tx1"/>
                </a:solidFill>
              </a:rPr>
              <a:t>（自动生成） </a:t>
            </a:r>
            <a:endParaRPr lang="en-US" altLang="zh-CN" sz="1600" b="1" dirty="0">
              <a:solidFill>
                <a:schemeClr val="tx1"/>
              </a:solidFill>
            </a:endParaRPr>
          </a:p>
          <a:p>
            <a:pPr marL="380990" indent="-380990">
              <a:buFont typeface="Wingdings" panose="05000000000000000000" pitchFamily="2" charset="2"/>
              <a:buChar char="Ø"/>
            </a:pPr>
            <a:r>
              <a:rPr lang="zh-CN" altLang="en-US" sz="2400" b="1" dirty="0"/>
              <a:t>主体部分</a:t>
            </a:r>
            <a:endParaRPr lang="en-US" altLang="zh-CN" sz="2400" b="1" dirty="0"/>
          </a:p>
          <a:p>
            <a:r>
              <a:rPr lang="en-US" altLang="zh-CN" sz="2400" b="1" dirty="0">
                <a:solidFill>
                  <a:srgbClr val="FF0000"/>
                </a:solidFill>
              </a:rPr>
              <a:t>    </a:t>
            </a:r>
            <a:r>
              <a:rPr lang="zh-CN" altLang="en-US" sz="1600" b="1" dirty="0">
                <a:solidFill>
                  <a:srgbClr val="FF0000"/>
                </a:solidFill>
              </a:rPr>
              <a:t>正文：第</a:t>
            </a:r>
            <a:r>
              <a:rPr lang="en-US" altLang="zh-CN" sz="1600" b="1" dirty="0">
                <a:solidFill>
                  <a:srgbClr val="FF0000"/>
                </a:solidFill>
              </a:rPr>
              <a:t>1</a:t>
            </a:r>
            <a:r>
              <a:rPr lang="zh-CN" altLang="en-US" sz="1600" b="1" dirty="0">
                <a:solidFill>
                  <a:srgbClr val="FF0000"/>
                </a:solidFill>
              </a:rPr>
              <a:t>章（或引言），第</a:t>
            </a:r>
            <a:r>
              <a:rPr lang="en-US" altLang="zh-CN" sz="1600" b="1" dirty="0">
                <a:solidFill>
                  <a:srgbClr val="FF0000"/>
                </a:solidFill>
              </a:rPr>
              <a:t>2</a:t>
            </a:r>
            <a:r>
              <a:rPr lang="zh-CN" altLang="en-US" sz="1600" b="1" dirty="0">
                <a:solidFill>
                  <a:srgbClr val="FF0000"/>
                </a:solidFill>
              </a:rPr>
              <a:t>章，</a:t>
            </a:r>
            <a:r>
              <a:rPr lang="en-US" altLang="zh-CN" sz="1600" b="1" dirty="0">
                <a:solidFill>
                  <a:srgbClr val="FF0000"/>
                </a:solidFill>
              </a:rPr>
              <a:t>……</a:t>
            </a:r>
            <a:r>
              <a:rPr lang="zh-CN" altLang="en-US" sz="1600" b="1" dirty="0">
                <a:solidFill>
                  <a:srgbClr val="FF0000"/>
                </a:solidFill>
              </a:rPr>
              <a:t>，结论</a:t>
            </a:r>
            <a:endParaRPr lang="en-US" altLang="zh-CN" sz="1600" b="1" dirty="0">
              <a:solidFill>
                <a:srgbClr val="FF0000"/>
              </a:solidFill>
            </a:endParaRPr>
          </a:p>
          <a:p>
            <a:r>
              <a:rPr lang="zh-CN" altLang="en-US" sz="1600" b="1" dirty="0">
                <a:solidFill>
                  <a:srgbClr val="FF0000"/>
                </a:solidFill>
              </a:rPr>
              <a:t>      参考文献 </a:t>
            </a:r>
            <a:endParaRPr lang="en-US" altLang="zh-CN" sz="1600" b="1" dirty="0">
              <a:solidFill>
                <a:srgbClr val="FF0000"/>
              </a:solidFill>
            </a:endParaRPr>
          </a:p>
          <a:p>
            <a:pPr marL="380990" indent="-380990">
              <a:buFont typeface="Wingdings" panose="05000000000000000000" pitchFamily="2" charset="2"/>
              <a:buChar char="Ø"/>
            </a:pPr>
            <a:r>
              <a:rPr lang="zh-CN" altLang="en-US" sz="2400" b="1" dirty="0"/>
              <a:t>  </a:t>
            </a:r>
            <a:r>
              <a:rPr lang="zh-CN" altLang="en-US" sz="2400" b="1" dirty="0">
                <a:solidFill>
                  <a:srgbClr val="2097E8"/>
                </a:solidFill>
              </a:rPr>
              <a:t>不便列入正文的材料、数据</a:t>
            </a:r>
            <a:endParaRPr lang="en-US" altLang="zh-CN" sz="2400" b="1" dirty="0">
              <a:solidFill>
                <a:srgbClr val="2097E8"/>
              </a:solidFill>
            </a:endParaRPr>
          </a:p>
          <a:p>
            <a:pPr marL="380990" indent="-380990">
              <a:buFont typeface="Wingdings" panose="05000000000000000000" pitchFamily="2" charset="2"/>
              <a:buChar char="Ø"/>
            </a:pPr>
            <a:r>
              <a:rPr lang="zh-CN" altLang="en-US" sz="2400" b="1" dirty="0">
                <a:solidFill>
                  <a:srgbClr val="2097E8"/>
                </a:solidFill>
              </a:rPr>
              <a:t>  攻读学位期间的研究成果、获奖情况和参与项目等</a:t>
            </a:r>
            <a:endParaRPr lang="en-US" altLang="zh-CN" sz="2400" b="1" dirty="0">
              <a:solidFill>
                <a:srgbClr val="2097E8"/>
              </a:solidFill>
            </a:endParaRPr>
          </a:p>
          <a:p>
            <a:pPr marL="380990" indent="-380990">
              <a:buFont typeface="Wingdings" panose="05000000000000000000" pitchFamily="2" charset="2"/>
              <a:buChar char="Ø"/>
            </a:pPr>
            <a:r>
              <a:rPr lang="zh-CN" altLang="en-US" sz="2400" b="1" dirty="0">
                <a:solidFill>
                  <a:srgbClr val="2097E8"/>
                </a:solidFill>
              </a:rPr>
              <a:t>  致谢 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662267" y="476836"/>
            <a:ext cx="113546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latin typeface="+mj-lt"/>
                <a:ea typeface="+mj-ea"/>
                <a:cs typeface="+mj-cs"/>
              </a:rPr>
              <a:t>备注：本科生、研究生会稍有不同，但原理</a:t>
            </a:r>
            <a:r>
              <a:rPr lang="zh-CN" altLang="en-US" sz="2800" b="1" dirty="0" smtClean="0">
                <a:latin typeface="+mj-lt"/>
                <a:ea typeface="+mj-ea"/>
                <a:cs typeface="+mj-cs"/>
              </a:rPr>
              <a:t>相同</a:t>
            </a:r>
            <a:endParaRPr lang="zh-CN" altLang="en-US" sz="2800" b="1" dirty="0">
              <a:latin typeface="+mj-lt"/>
              <a:ea typeface="+mj-ea"/>
              <a:cs typeface="+mj-cs"/>
            </a:endParaRPr>
          </a:p>
        </p:txBody>
      </p:sp>
      <p:cxnSp>
        <p:nvCxnSpPr>
          <p:cNvPr id="6" name="直接连接符 5"/>
          <p:cNvCxnSpPr/>
          <p:nvPr/>
        </p:nvCxnSpPr>
        <p:spPr>
          <a:xfrm flipV="1">
            <a:off x="837363" y="1192305"/>
            <a:ext cx="10144403" cy="35859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矩形 6">
            <a:extLst>
              <a:ext uri="{FF2B5EF4-FFF2-40B4-BE49-F238E27FC236}">
                <a16:creationId xmlns:a16="http://schemas.microsoft.com/office/drawing/2014/main" id="{F3A80363-6896-4EA0-A346-3637A29F1EF6}"/>
              </a:ext>
            </a:extLst>
          </p:cNvPr>
          <p:cNvSpPr/>
          <p:nvPr/>
        </p:nvSpPr>
        <p:spPr>
          <a:xfrm>
            <a:off x="6962775" y="1420413"/>
            <a:ext cx="4557713" cy="4524315"/>
          </a:xfrm>
          <a:prstGeom prst="rect">
            <a:avLst/>
          </a:prstGeom>
          <a:ln w="28575">
            <a:solidFill>
              <a:srgbClr val="3333FF"/>
            </a:solidFill>
            <a:prstDash val="sysDash"/>
          </a:ln>
        </p:spPr>
        <p:style>
          <a:lnRef idx="1">
            <a:schemeClr val="accent5"/>
          </a:lnRef>
          <a:fillRef idx="1001">
            <a:schemeClr val="lt1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排版</a:t>
            </a:r>
            <a:r>
              <a:rPr lang="zh-CN" altLang="en-US" sz="2400" b="1" dirty="0" smtClean="0"/>
              <a:t>目的</a:t>
            </a:r>
            <a:r>
              <a:rPr lang="zh-CN" altLang="en-US" sz="2400" b="1" dirty="0"/>
              <a:t>：快，不易</a:t>
            </a:r>
            <a:r>
              <a:rPr lang="zh-CN" altLang="en-US" sz="2400" b="1" dirty="0" smtClean="0"/>
              <a:t>出错</a:t>
            </a:r>
            <a:r>
              <a:rPr lang="zh-CN" altLang="en-US" b="1" dirty="0" smtClean="0">
                <a:solidFill>
                  <a:schemeClr val="tx1"/>
                </a:solidFill>
              </a:rPr>
              <a:t>（高质高效）</a:t>
            </a:r>
            <a:endParaRPr lang="en-US" altLang="zh-CN" b="1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b="1" dirty="0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排版</a:t>
            </a:r>
            <a:r>
              <a:rPr lang="zh-CN" altLang="en-US" sz="2400" b="1" dirty="0" smtClean="0"/>
              <a:t>需求分析</a:t>
            </a:r>
            <a:r>
              <a:rPr lang="zh-CN" altLang="en-US" sz="2400" b="1" dirty="0"/>
              <a:t>：</a:t>
            </a:r>
            <a:endParaRPr lang="en-US" altLang="zh-CN" sz="2400" b="1" dirty="0"/>
          </a:p>
          <a:p>
            <a:pPr>
              <a:lnSpc>
                <a:spcPct val="150000"/>
              </a:lnSpc>
            </a:pPr>
            <a:r>
              <a:rPr lang="en-US" altLang="zh-CN" b="1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b="1" dirty="0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 1.</a:t>
            </a:r>
            <a:r>
              <a:rPr lang="zh-CN" altLang="en-US" b="1" dirty="0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一次性规范，按要求设置即可（</a:t>
            </a:r>
            <a:r>
              <a:rPr lang="zh-CN" altLang="en-US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无法省时</a:t>
            </a:r>
            <a:r>
              <a:rPr lang="zh-CN" altLang="en-US" b="1" dirty="0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）</a:t>
            </a:r>
            <a:r>
              <a:rPr lang="zh-CN" altLang="en-US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：</a:t>
            </a:r>
            <a:r>
              <a:rPr lang="zh-CN" alt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学位论文封面（扉页）、原创、版权申明、中英文摘要等。</a:t>
            </a:r>
            <a:endParaRPr lang="en-US" altLang="zh-CN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b="1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b="1" dirty="0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  2.</a:t>
            </a:r>
            <a:r>
              <a:rPr lang="zh-CN" altLang="en-US" b="1" dirty="0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需要反复规范，设置样式套用（</a:t>
            </a:r>
            <a:r>
              <a:rPr lang="zh-CN" altLang="en-US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可</a:t>
            </a:r>
            <a:r>
              <a:rPr lang="zh-CN" altLang="en-US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省</a:t>
            </a:r>
            <a:r>
              <a:rPr lang="zh-CN" altLang="en-US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时</a:t>
            </a:r>
            <a:r>
              <a:rPr lang="zh-CN" altLang="en-US" b="1" dirty="0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）：</a:t>
            </a:r>
            <a:r>
              <a:rPr lang="zh-CN" alt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页面布局、正文中各级标题、</a:t>
            </a:r>
            <a:r>
              <a:rPr lang="zh-CN" alt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正文、</a:t>
            </a:r>
            <a:r>
              <a:rPr lang="zh-CN" alt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文中图、表、公式、参考文献等。</a:t>
            </a:r>
            <a:endParaRPr lang="en-US" altLang="zh-CN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 </a:t>
            </a:r>
            <a:r>
              <a:rPr lang="en-US" altLang="zh-CN" b="1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3.</a:t>
            </a:r>
            <a:r>
              <a:rPr lang="zh-CN" altLang="en-US" b="1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论文目录、页码可自动</a:t>
            </a:r>
            <a:r>
              <a:rPr lang="zh-CN" altLang="en-US" b="1" dirty="0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生成（</a:t>
            </a:r>
            <a:r>
              <a:rPr lang="zh-CN" altLang="en-US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可</a:t>
            </a:r>
            <a:r>
              <a:rPr lang="zh-CN" altLang="en-US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省</a:t>
            </a:r>
            <a:r>
              <a:rPr lang="zh-CN" altLang="en-US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时</a:t>
            </a:r>
            <a:r>
              <a:rPr lang="zh-CN" altLang="en-US" b="1" dirty="0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）：</a:t>
            </a:r>
            <a:r>
              <a:rPr lang="zh-CN" alt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正确地构建样式、分节即可</a:t>
            </a:r>
            <a:r>
              <a:rPr lang="zh-CN" alt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r>
              <a:rPr lang="en-US" altLang="zh-CN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  </a:t>
            </a:r>
            <a:endParaRPr lang="en-US" altLang="zh-CN" sz="2400" b="1" dirty="0"/>
          </a:p>
        </p:txBody>
      </p:sp>
      <p:sp>
        <p:nvSpPr>
          <p:cNvPr id="8" name="矩形 7"/>
          <p:cNvSpPr/>
          <p:nvPr/>
        </p:nvSpPr>
        <p:spPr>
          <a:xfrm>
            <a:off x="7198325" y="6137275"/>
            <a:ext cx="49519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 smtClean="0">
                <a:solidFill>
                  <a:srgbClr val="66B5C9"/>
                </a:solidFill>
              </a:rPr>
              <a:t>一</a:t>
            </a:r>
            <a:r>
              <a:rPr lang="en-US" altLang="zh-CN" sz="2800" b="1" dirty="0" smtClean="0">
                <a:solidFill>
                  <a:srgbClr val="66B5C9"/>
                </a:solidFill>
              </a:rPr>
              <a:t> </a:t>
            </a:r>
            <a:r>
              <a:rPr lang="zh-CN" altLang="en-US" sz="2800" b="1" dirty="0" smtClean="0">
                <a:solidFill>
                  <a:srgbClr val="66B5C9"/>
                </a:solidFill>
              </a:rPr>
              <a:t>国家</a:t>
            </a:r>
            <a:r>
              <a:rPr lang="zh-CN" altLang="en-US" sz="2800" b="1" dirty="0">
                <a:solidFill>
                  <a:srgbClr val="66B5C9"/>
                </a:solidFill>
              </a:rPr>
              <a:t>、机构要求及整体规范</a:t>
            </a:r>
          </a:p>
        </p:txBody>
      </p:sp>
    </p:spTree>
    <p:extLst>
      <p:ext uri="{BB962C8B-B14F-4D97-AF65-F5344CB8AC3E}">
        <p14:creationId xmlns:p14="http://schemas.microsoft.com/office/powerpoint/2010/main" val="4222944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751923" y="257551"/>
            <a:ext cx="8098335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267" dirty="0">
                <a:latin typeface="微软雅黑" panose="020B0503020204020204" pitchFamily="34" charset="-122"/>
                <a:ea typeface="微软雅黑" panose="020B0503020204020204" pitchFamily="34" charset="-122"/>
              </a:rPr>
              <a:t>学位论文构架要求</a:t>
            </a:r>
            <a:endParaRPr lang="zh-CN" altLang="en-US" sz="4267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250428" y="1301145"/>
            <a:ext cx="35241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/>
              <a:t>规范后可生成自动目录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532" y="1922826"/>
            <a:ext cx="5157736" cy="47694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6A3AC779-AB77-4925-8BE4-622423750CA7}"/>
              </a:ext>
            </a:extLst>
          </p:cNvPr>
          <p:cNvSpPr txBox="1"/>
          <p:nvPr/>
        </p:nvSpPr>
        <p:spPr>
          <a:xfrm>
            <a:off x="361427" y="1345607"/>
            <a:ext cx="5491948" cy="46166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CN" altLang="zh-CN" sz="2400" b="1" dirty="0">
                <a:solidFill>
                  <a:schemeClr val="tx1"/>
                </a:solidFill>
              </a:rPr>
              <a:t>自然科学类博士学位论文</a:t>
            </a:r>
            <a:r>
              <a:rPr lang="zh-CN" altLang="en-US" sz="2400" b="1" dirty="0">
                <a:solidFill>
                  <a:schemeClr val="tx1"/>
                </a:solidFill>
              </a:rPr>
              <a:t>大纲级别要求：</a:t>
            </a:r>
          </a:p>
        </p:txBody>
      </p:sp>
      <p:cxnSp>
        <p:nvCxnSpPr>
          <p:cNvPr id="11" name="直接连接符 10"/>
          <p:cNvCxnSpPr/>
          <p:nvPr/>
        </p:nvCxnSpPr>
        <p:spPr>
          <a:xfrm flipV="1">
            <a:off x="837363" y="1192305"/>
            <a:ext cx="10144403" cy="35859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66517" y="1793587"/>
            <a:ext cx="3728948" cy="5228960"/>
          </a:xfrm>
          <a:prstGeom prst="rect">
            <a:avLst/>
          </a:prstGeom>
          <a:solidFill>
            <a:srgbClr val="FFFFFF">
              <a:shade val="85000"/>
            </a:srgbClr>
          </a:solidFill>
          <a:ln w="9525" cap="rnd">
            <a:solidFill>
              <a:srgbClr val="38ABC9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8" name="矩形 7"/>
          <p:cNvSpPr/>
          <p:nvPr/>
        </p:nvSpPr>
        <p:spPr>
          <a:xfrm>
            <a:off x="7140617" y="71785"/>
            <a:ext cx="50513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 smtClean="0">
                <a:solidFill>
                  <a:srgbClr val="66B5C9"/>
                </a:solidFill>
              </a:rPr>
              <a:t>一 </a:t>
            </a:r>
            <a:r>
              <a:rPr lang="en-US" altLang="zh-CN" sz="2800" b="1" dirty="0" smtClean="0">
                <a:solidFill>
                  <a:srgbClr val="66B5C9"/>
                </a:solidFill>
              </a:rPr>
              <a:t> </a:t>
            </a:r>
            <a:r>
              <a:rPr lang="zh-CN" altLang="en-US" sz="2800" b="1" dirty="0" smtClean="0">
                <a:solidFill>
                  <a:srgbClr val="66B5C9"/>
                </a:solidFill>
              </a:rPr>
              <a:t>国家</a:t>
            </a:r>
            <a:r>
              <a:rPr lang="zh-CN" altLang="en-US" sz="2800" b="1" dirty="0">
                <a:solidFill>
                  <a:srgbClr val="66B5C9"/>
                </a:solidFill>
              </a:rPr>
              <a:t>、机构要求及整体规范</a:t>
            </a:r>
          </a:p>
        </p:txBody>
      </p:sp>
    </p:spTree>
    <p:extLst>
      <p:ext uri="{BB962C8B-B14F-4D97-AF65-F5344CB8AC3E}">
        <p14:creationId xmlns:p14="http://schemas.microsoft.com/office/powerpoint/2010/main" val="4125920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1.3 </a:t>
            </a:r>
            <a:r>
              <a:rPr lang="zh-CN" altLang="en-US" dirty="0" smtClean="0"/>
              <a:t>机构整体规范要求：首选一张合适的“</a:t>
            </a:r>
            <a:r>
              <a:rPr lang="zh-CN" altLang="en-US" sz="4800" dirty="0" smtClean="0">
                <a:solidFill>
                  <a:srgbClr val="FF0000"/>
                </a:solidFill>
              </a:rPr>
              <a:t>纸</a:t>
            </a:r>
            <a:r>
              <a:rPr lang="zh-CN" altLang="en-US" dirty="0" smtClean="0"/>
              <a:t>”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请在插入菜单</a:t>
            </a:r>
            <a:r>
              <a:rPr lang="en-US" altLang="zh-CN" smtClean="0"/>
              <a:t>—</a:t>
            </a:r>
            <a:r>
              <a:rPr lang="zh-CN" altLang="en-US" smtClean="0"/>
              <a:t>页眉和页脚中修改此文本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8</a:t>
            </a:fld>
            <a:endParaRPr lang="zh-CN" altLang="en-US"/>
          </a:p>
        </p:txBody>
      </p:sp>
      <p:sp>
        <p:nvSpPr>
          <p:cNvPr id="44" name="矩形 43"/>
          <p:cNvSpPr/>
          <p:nvPr/>
        </p:nvSpPr>
        <p:spPr>
          <a:xfrm>
            <a:off x="800100" y="1130300"/>
            <a:ext cx="3257549" cy="475514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600" b="1" dirty="0">
                <a:solidFill>
                  <a:srgbClr val="FF0000"/>
                </a:solidFill>
              </a:rPr>
              <a:t>纸张</a:t>
            </a:r>
            <a:r>
              <a:rPr lang="zh-CN" altLang="en-US" sz="1600" b="1" dirty="0"/>
              <a:t>大小：</a:t>
            </a:r>
            <a:endParaRPr lang="en-US" altLang="zh-CN" sz="1600" b="1" dirty="0"/>
          </a:p>
          <a:p>
            <a:r>
              <a:rPr lang="en-US" altLang="zh-CN" sz="1600" b="1" dirty="0">
                <a:latin typeface="Times New Roman" panose="02020603050405020304" pitchFamily="18" charset="0"/>
                <a:ea typeface="仿宋_GB2312"/>
                <a:cs typeface="Times New Roman" panose="02020603050405020304" pitchFamily="18" charset="0"/>
              </a:rPr>
              <a:t>      </a:t>
            </a:r>
            <a:r>
              <a:rPr lang="zh-CN" altLang="en-US" sz="1400" dirty="0">
                <a:latin typeface="Times New Roman" panose="02020603050405020304" pitchFamily="18" charset="0"/>
                <a:ea typeface="仿宋_GB2312"/>
                <a:cs typeface="Times New Roman" panose="02020603050405020304" pitchFamily="18" charset="0"/>
              </a:rPr>
              <a:t>采用</a:t>
            </a:r>
            <a:r>
              <a:rPr lang="en-US" altLang="zh-CN" sz="1400" dirty="0">
                <a:latin typeface="Times New Roman" panose="02020603050405020304" pitchFamily="18" charset="0"/>
                <a:ea typeface="仿宋_GB2312"/>
                <a:cs typeface="Times New Roman" panose="02020603050405020304" pitchFamily="18" charset="0"/>
              </a:rPr>
              <a:t>A4</a:t>
            </a:r>
            <a:r>
              <a:rPr lang="zh-CN" altLang="en-US" sz="1400" dirty="0">
                <a:latin typeface="Times New Roman" panose="02020603050405020304" pitchFamily="18" charset="0"/>
                <a:ea typeface="仿宋_GB2312"/>
                <a:cs typeface="Times New Roman" panose="02020603050405020304" pitchFamily="18" charset="0"/>
              </a:rPr>
              <a:t>纸（</a:t>
            </a:r>
            <a:r>
              <a:rPr lang="en-US" altLang="zh-CN" sz="1400" dirty="0">
                <a:latin typeface="Times New Roman" panose="02020603050405020304" pitchFamily="18" charset="0"/>
                <a:ea typeface="仿宋_GB2312"/>
                <a:cs typeface="Times New Roman" panose="02020603050405020304" pitchFamily="18" charset="0"/>
              </a:rPr>
              <a:t>21cm×29.7cm</a:t>
            </a:r>
            <a:r>
              <a:rPr lang="zh-CN" altLang="en-US" sz="1400" dirty="0">
                <a:latin typeface="Times New Roman" panose="02020603050405020304" pitchFamily="18" charset="0"/>
                <a:ea typeface="仿宋_GB2312"/>
                <a:cs typeface="Times New Roman" panose="02020603050405020304" pitchFamily="18" charset="0"/>
              </a:rPr>
              <a:t>）双面打印</a:t>
            </a:r>
            <a:r>
              <a:rPr lang="zh-CN" altLang="en-US" sz="1400" dirty="0" smtClean="0">
                <a:latin typeface="Times New Roman" panose="02020603050405020304" pitchFamily="18" charset="0"/>
                <a:ea typeface="仿宋_GB2312"/>
                <a:cs typeface="Times New Roman" panose="02020603050405020304" pitchFamily="18" charset="0"/>
              </a:rPr>
              <a:t>。</a:t>
            </a:r>
            <a:endParaRPr lang="en-US" altLang="zh-CN" sz="1400" dirty="0" smtClean="0">
              <a:latin typeface="Times New Roman" panose="02020603050405020304" pitchFamily="18" charset="0"/>
              <a:ea typeface="仿宋_GB2312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600" b="1" dirty="0" smtClean="0">
                <a:solidFill>
                  <a:srgbClr val="FF0000"/>
                </a:solidFill>
              </a:rPr>
              <a:t>页边</a:t>
            </a:r>
            <a:r>
              <a:rPr lang="zh-CN" altLang="en-US" sz="1600" b="1" dirty="0"/>
              <a:t>距：</a:t>
            </a:r>
            <a:endParaRPr lang="en-US" altLang="zh-CN" sz="1600" b="1" dirty="0"/>
          </a:p>
          <a:p>
            <a:r>
              <a:rPr lang="en-US" altLang="zh-CN" sz="1600" b="1" dirty="0">
                <a:latin typeface="Times New Roman" panose="02020603050405020304" pitchFamily="18" charset="0"/>
                <a:ea typeface="仿宋_GB2312"/>
                <a:cs typeface="Times New Roman" panose="02020603050405020304" pitchFamily="18" charset="0"/>
              </a:rPr>
              <a:t>      </a:t>
            </a:r>
            <a:r>
              <a:rPr lang="zh-CN" altLang="en-US" sz="1400" b="1" dirty="0">
                <a:solidFill>
                  <a:srgbClr val="0000FF"/>
                </a:solidFill>
                <a:latin typeface="Times New Roman" panose="02020603050405020304" pitchFamily="18" charset="0"/>
                <a:ea typeface="仿宋_GB2312"/>
                <a:cs typeface="Times New Roman" panose="02020603050405020304" pitchFamily="18" charset="0"/>
              </a:rPr>
              <a:t>研究生</a:t>
            </a:r>
            <a:r>
              <a:rPr lang="zh-CN" altLang="en-US" sz="1400" dirty="0">
                <a:latin typeface="Times New Roman" panose="02020603050405020304" pitchFamily="18" charset="0"/>
                <a:ea typeface="仿宋_GB2312"/>
                <a:cs typeface="Times New Roman" panose="02020603050405020304" pitchFamily="18" charset="0"/>
              </a:rPr>
              <a:t>论文</a:t>
            </a:r>
            <a:r>
              <a:rPr lang="zh-CN" altLang="zh-CN" sz="1400" dirty="0">
                <a:latin typeface="Times New Roman" panose="02020603050405020304" pitchFamily="18" charset="0"/>
                <a:ea typeface="仿宋_GB2312"/>
                <a:cs typeface="Times New Roman" panose="02020603050405020304" pitchFamily="18" charset="0"/>
              </a:rPr>
              <a:t>上、下边距</a:t>
            </a:r>
            <a:r>
              <a:rPr lang="en-US" altLang="zh-CN" sz="1400" dirty="0">
                <a:latin typeface="Times New Roman" panose="02020603050405020304" pitchFamily="18" charset="0"/>
                <a:ea typeface="仿宋_GB2312"/>
                <a:cs typeface="Times New Roman" panose="02020603050405020304" pitchFamily="18" charset="0"/>
              </a:rPr>
              <a:t>2.5cm</a:t>
            </a:r>
            <a:r>
              <a:rPr lang="zh-CN" altLang="zh-CN" sz="1400" dirty="0">
                <a:latin typeface="Times New Roman" panose="02020603050405020304" pitchFamily="18" charset="0"/>
                <a:ea typeface="仿宋_GB2312"/>
                <a:cs typeface="Times New Roman" panose="02020603050405020304" pitchFamily="18" charset="0"/>
              </a:rPr>
              <a:t>，左、右边距</a:t>
            </a:r>
            <a:r>
              <a:rPr lang="en-US" altLang="zh-CN" sz="1400" dirty="0">
                <a:latin typeface="Times New Roman" panose="02020603050405020304" pitchFamily="18" charset="0"/>
                <a:ea typeface="仿宋_GB2312"/>
                <a:cs typeface="Times New Roman" panose="02020603050405020304" pitchFamily="18" charset="0"/>
              </a:rPr>
              <a:t>2.7cm</a:t>
            </a:r>
            <a:r>
              <a:rPr lang="zh-CN" altLang="zh-CN" sz="1400" dirty="0">
                <a:latin typeface="Times New Roman" panose="02020603050405020304" pitchFamily="18" charset="0"/>
                <a:ea typeface="仿宋_GB2312"/>
                <a:cs typeface="Times New Roman" panose="02020603050405020304" pitchFamily="18" charset="0"/>
              </a:rPr>
              <a:t>，页眉</a:t>
            </a:r>
            <a:r>
              <a:rPr lang="en-US" altLang="zh-CN" sz="1400" dirty="0">
                <a:latin typeface="Times New Roman" panose="02020603050405020304" pitchFamily="18" charset="0"/>
                <a:ea typeface="仿宋_GB2312"/>
                <a:cs typeface="Times New Roman" panose="02020603050405020304" pitchFamily="18" charset="0"/>
              </a:rPr>
              <a:t>1.5cm</a:t>
            </a:r>
            <a:r>
              <a:rPr lang="zh-CN" altLang="zh-CN" sz="1400" dirty="0">
                <a:latin typeface="Times New Roman" panose="02020603050405020304" pitchFamily="18" charset="0"/>
                <a:ea typeface="仿宋_GB2312"/>
                <a:cs typeface="Times New Roman" panose="02020603050405020304" pitchFamily="18" charset="0"/>
              </a:rPr>
              <a:t>，页脚</a:t>
            </a:r>
            <a:r>
              <a:rPr lang="en-US" altLang="zh-CN" sz="1400" dirty="0">
                <a:latin typeface="Times New Roman" panose="02020603050405020304" pitchFamily="18" charset="0"/>
                <a:ea typeface="仿宋_GB2312"/>
                <a:cs typeface="Times New Roman" panose="02020603050405020304" pitchFamily="18" charset="0"/>
              </a:rPr>
              <a:t>1.75cm</a:t>
            </a:r>
            <a:r>
              <a:rPr lang="zh-CN" altLang="zh-CN" sz="1400" dirty="0" smtClean="0">
                <a:latin typeface="Times New Roman" panose="02020603050405020304" pitchFamily="18" charset="0"/>
                <a:ea typeface="仿宋_GB2312"/>
                <a:cs typeface="Times New Roman" panose="02020603050405020304" pitchFamily="18" charset="0"/>
              </a:rPr>
              <a:t>。</a:t>
            </a:r>
            <a:endParaRPr lang="en-US" altLang="zh-CN" sz="1400" dirty="0" smtClean="0">
              <a:latin typeface="Times New Roman" panose="02020603050405020304" pitchFamily="18" charset="0"/>
              <a:ea typeface="仿宋_GB2312"/>
              <a:cs typeface="Times New Roman" panose="02020603050405020304" pitchFamily="18" charset="0"/>
            </a:endParaRPr>
          </a:p>
          <a:p>
            <a:r>
              <a:rPr lang="en-US" altLang="zh-CN" sz="1400" b="1" dirty="0">
                <a:solidFill>
                  <a:srgbClr val="0000FF"/>
                </a:solidFill>
                <a:latin typeface="Times New Roman" panose="02020603050405020304" pitchFamily="18" charset="0"/>
                <a:ea typeface="仿宋_GB2312"/>
                <a:cs typeface="Times New Roman" panose="02020603050405020304" pitchFamily="18" charset="0"/>
              </a:rPr>
              <a:t> </a:t>
            </a:r>
            <a:r>
              <a:rPr lang="en-US" altLang="zh-CN" sz="14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仿宋_GB2312"/>
                <a:cs typeface="Times New Roman" panose="02020603050405020304" pitchFamily="18" charset="0"/>
              </a:rPr>
              <a:t>      </a:t>
            </a:r>
            <a:r>
              <a:rPr lang="zh-CN" altLang="en-US" sz="14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仿宋_GB2312"/>
                <a:cs typeface="Times New Roman" panose="02020603050405020304" pitchFamily="18" charset="0"/>
              </a:rPr>
              <a:t>本科生</a:t>
            </a:r>
            <a:r>
              <a:rPr lang="zh-CN" altLang="en-US" sz="1400" dirty="0" smtClean="0">
                <a:latin typeface="Times New Roman" panose="02020603050405020304" pitchFamily="18" charset="0"/>
                <a:ea typeface="仿宋_GB2312"/>
                <a:cs typeface="Times New Roman" panose="02020603050405020304" pitchFamily="18" charset="0"/>
              </a:rPr>
              <a:t>：上下左右各</a:t>
            </a:r>
            <a:r>
              <a:rPr lang="en-US" altLang="zh-CN" sz="1400" dirty="0" smtClean="0">
                <a:latin typeface="Times New Roman" panose="02020603050405020304" pitchFamily="18" charset="0"/>
                <a:ea typeface="仿宋_GB2312"/>
                <a:cs typeface="Times New Roman" panose="02020603050405020304" pitchFamily="18" charset="0"/>
              </a:rPr>
              <a:t>2.4cm</a:t>
            </a:r>
            <a:r>
              <a:rPr lang="zh-CN" altLang="en-US" sz="1400" dirty="0" smtClean="0">
                <a:latin typeface="Times New Roman" panose="02020603050405020304" pitchFamily="18" charset="0"/>
                <a:ea typeface="仿宋_GB2312"/>
                <a:cs typeface="Times New Roman" panose="02020603050405020304" pitchFamily="18" charset="0"/>
              </a:rPr>
              <a:t>，页眉、页脚默认</a:t>
            </a:r>
            <a:endParaRPr lang="zh-CN" altLang="zh-CN" sz="1400" dirty="0">
              <a:latin typeface="Times New Roman" panose="02020603050405020304" pitchFamily="18" charset="0"/>
              <a:ea typeface="仿宋_GB2312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11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600" b="1" dirty="0"/>
              <a:t>每页行数、</a:t>
            </a:r>
            <a:r>
              <a:rPr lang="zh-CN" altLang="en-US" sz="1600" b="1" dirty="0" smtClean="0"/>
              <a:t>字数</a:t>
            </a:r>
            <a:r>
              <a:rPr lang="en-US" altLang="zh-CN" sz="1600" b="1" dirty="0" smtClean="0"/>
              <a:t>:</a:t>
            </a:r>
          </a:p>
          <a:p>
            <a:r>
              <a:rPr lang="en-US" altLang="zh-CN" sz="1600" b="1" dirty="0"/>
              <a:t> </a:t>
            </a:r>
            <a:r>
              <a:rPr lang="en-US" altLang="zh-CN" sz="1600" b="1" dirty="0" smtClean="0"/>
              <a:t>     </a:t>
            </a:r>
            <a:r>
              <a:rPr lang="zh-CN" altLang="en-US" sz="1400" dirty="0">
                <a:latin typeface="Times New Roman" panose="02020603050405020304" pitchFamily="18" charset="0"/>
                <a:ea typeface="仿宋_GB2312"/>
                <a:cs typeface="Times New Roman" panose="02020603050405020304" pitchFamily="18" charset="0"/>
              </a:rPr>
              <a:t>由设定的页边距、字号决定。</a:t>
            </a:r>
            <a:endParaRPr lang="en-US" altLang="zh-CN" sz="1400" dirty="0">
              <a:latin typeface="Times New Roman" panose="02020603050405020304" pitchFamily="18" charset="0"/>
              <a:ea typeface="仿宋_GB2312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600" b="1" dirty="0">
                <a:solidFill>
                  <a:srgbClr val="FF0000"/>
                </a:solidFill>
              </a:rPr>
              <a:t>行距</a:t>
            </a:r>
            <a:r>
              <a:rPr lang="zh-CN" altLang="en-US" sz="1600" b="1" dirty="0"/>
              <a:t>字距：</a:t>
            </a:r>
            <a:endParaRPr lang="en-US" altLang="zh-CN" sz="1600" b="1" dirty="0"/>
          </a:p>
          <a:p>
            <a:r>
              <a:rPr lang="en-US" altLang="zh-CN" sz="1600" b="1" dirty="0">
                <a:latin typeface="Times New Roman" panose="02020603050405020304" pitchFamily="18" charset="0"/>
                <a:ea typeface="仿宋_GB2312"/>
                <a:cs typeface="Times New Roman" panose="02020603050405020304" pitchFamily="18" charset="0"/>
              </a:rPr>
              <a:t>      </a:t>
            </a:r>
            <a:r>
              <a:rPr lang="zh-CN" altLang="zh-CN" sz="1600" dirty="0">
                <a:latin typeface="Times New Roman" panose="02020603050405020304" pitchFamily="18" charset="0"/>
                <a:ea typeface="仿宋_GB2312"/>
                <a:cs typeface="Times New Roman" panose="02020603050405020304" pitchFamily="18" charset="0"/>
              </a:rPr>
              <a:t>行间距：</a:t>
            </a:r>
            <a:r>
              <a:rPr lang="en-US" altLang="zh-CN" sz="1600" dirty="0">
                <a:latin typeface="Times New Roman" panose="02020603050405020304" pitchFamily="18" charset="0"/>
                <a:ea typeface="仿宋_GB2312"/>
                <a:cs typeface="Times New Roman" panose="02020603050405020304" pitchFamily="18" charset="0"/>
              </a:rPr>
              <a:t>1.5</a:t>
            </a:r>
            <a:r>
              <a:rPr lang="zh-CN" altLang="zh-CN" sz="1600" dirty="0">
                <a:latin typeface="Times New Roman" panose="02020603050405020304" pitchFamily="18" charset="0"/>
                <a:ea typeface="仿宋_GB2312"/>
                <a:cs typeface="Times New Roman" panose="02020603050405020304" pitchFamily="18" charset="0"/>
              </a:rPr>
              <a:t>倍</a:t>
            </a:r>
            <a:r>
              <a:rPr lang="zh-CN" altLang="en-US" sz="1600" dirty="0">
                <a:latin typeface="Times New Roman" panose="02020603050405020304" pitchFamily="18" charset="0"/>
                <a:ea typeface="仿宋_GB2312"/>
                <a:cs typeface="Times New Roman" panose="02020603050405020304" pitchFamily="18" charset="0"/>
              </a:rPr>
              <a:t>，字距默认。</a:t>
            </a:r>
            <a:endParaRPr lang="en-US" altLang="zh-CN" sz="1600" dirty="0">
              <a:latin typeface="Times New Roman" panose="02020603050405020304" pitchFamily="18" charset="0"/>
              <a:ea typeface="仿宋_GB2312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600" b="1" dirty="0">
                <a:solidFill>
                  <a:srgbClr val="FF0000"/>
                </a:solidFill>
              </a:rPr>
              <a:t>字体字号</a:t>
            </a:r>
            <a:r>
              <a:rPr lang="zh-CN" altLang="en-US" sz="1600" b="1" dirty="0"/>
              <a:t>：</a:t>
            </a:r>
            <a:endParaRPr lang="en-US" altLang="zh-CN" sz="1600" b="1" dirty="0"/>
          </a:p>
          <a:p>
            <a:r>
              <a:rPr lang="en-US" altLang="zh-CN" sz="1600" b="1" dirty="0"/>
              <a:t>      </a:t>
            </a:r>
            <a:r>
              <a:rPr lang="zh-CN" altLang="en-US" sz="1400" dirty="0">
                <a:latin typeface="Times New Roman" panose="02020603050405020304" pitchFamily="18" charset="0"/>
                <a:ea typeface="仿宋_GB2312"/>
                <a:cs typeface="Times New Roman" panose="02020603050405020304" pitchFamily="18" charset="0"/>
              </a:rPr>
              <a:t>每一部分有具体研究，按要求设置，参见后面各部分设置</a:t>
            </a:r>
            <a:r>
              <a:rPr lang="zh-CN" altLang="en-US" sz="1400" dirty="0" smtClean="0">
                <a:latin typeface="Times New Roman" panose="02020603050405020304" pitchFamily="18" charset="0"/>
                <a:ea typeface="仿宋_GB2312"/>
                <a:cs typeface="Times New Roman" panose="02020603050405020304" pitchFamily="18" charset="0"/>
              </a:rPr>
              <a:t>。没有特定规定的，按整体规范来。</a:t>
            </a:r>
            <a:endParaRPr lang="en-US" altLang="zh-CN" sz="1400" dirty="0" smtClean="0">
              <a:latin typeface="Times New Roman" panose="02020603050405020304" pitchFamily="18" charset="0"/>
              <a:ea typeface="仿宋_GB2312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600" b="1" dirty="0" smtClean="0"/>
              <a:t>奇偶页不同：</a:t>
            </a:r>
            <a:endParaRPr lang="en-US" altLang="zh-CN" sz="1600" b="1" dirty="0"/>
          </a:p>
          <a:p>
            <a:r>
              <a:rPr lang="zh-CN" altLang="en-US" sz="1400" dirty="0">
                <a:latin typeface="Times New Roman" panose="02020603050405020304" pitchFamily="18" charset="0"/>
                <a:ea typeface="仿宋_GB2312"/>
                <a:cs typeface="Times New Roman" panose="02020603050405020304" pitchFamily="18" charset="0"/>
              </a:rPr>
              <a:t> </a:t>
            </a:r>
            <a:r>
              <a:rPr lang="zh-CN" altLang="en-US" sz="1400" dirty="0" smtClean="0">
                <a:latin typeface="Times New Roman" panose="02020603050405020304" pitchFamily="18" charset="0"/>
                <a:ea typeface="仿宋_GB2312"/>
                <a:cs typeface="Times New Roman" panose="02020603050405020304" pitchFamily="18" charset="0"/>
              </a:rPr>
              <a:t>     部分</a:t>
            </a:r>
            <a:r>
              <a:rPr lang="zh-CN" altLang="en-US" sz="1400" dirty="0">
                <a:latin typeface="Times New Roman" panose="02020603050405020304" pitchFamily="18" charset="0"/>
                <a:ea typeface="仿宋_GB2312"/>
                <a:cs typeface="Times New Roman" panose="02020603050405020304" pitchFamily="18" charset="0"/>
              </a:rPr>
              <a:t>学校有</a:t>
            </a:r>
            <a:r>
              <a:rPr lang="zh-CN" altLang="en-US" sz="1400" dirty="0" smtClean="0">
                <a:latin typeface="Times New Roman" panose="02020603050405020304" pitchFamily="18" charset="0"/>
                <a:ea typeface="仿宋_GB2312"/>
                <a:cs typeface="Times New Roman" panose="02020603050405020304" pitchFamily="18" charset="0"/>
              </a:rPr>
              <a:t>规定，奇数页眉写章节数，偶数页眉写机构名称。</a:t>
            </a:r>
            <a:r>
              <a:rPr lang="en-US" altLang="zh-CN" sz="1600" b="1" dirty="0" smtClean="0">
                <a:latin typeface="Times New Roman" panose="02020603050405020304" pitchFamily="18" charset="0"/>
                <a:ea typeface="仿宋_GB2312"/>
                <a:cs typeface="Times New Roman" panose="02020603050405020304" pitchFamily="18" charset="0"/>
              </a:rPr>
              <a:t>      </a:t>
            </a:r>
            <a:r>
              <a:rPr lang="en-US" altLang="zh-CN" dirty="0" smtClean="0"/>
              <a:t>    </a:t>
            </a:r>
            <a:endParaRPr lang="zh-CN" altLang="en-US" dirty="0"/>
          </a:p>
        </p:txBody>
      </p:sp>
      <p:pic>
        <p:nvPicPr>
          <p:cNvPr id="45" name="图片 4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45758" y="1130300"/>
            <a:ext cx="4703142" cy="4493412"/>
          </a:xfrm>
          <a:prstGeom prst="rect">
            <a:avLst/>
          </a:prstGeom>
        </p:spPr>
      </p:pic>
      <p:sp>
        <p:nvSpPr>
          <p:cNvPr id="48" name="文本框 47"/>
          <p:cNvSpPr txBox="1"/>
          <p:nvPr/>
        </p:nvSpPr>
        <p:spPr>
          <a:xfrm>
            <a:off x="4876800" y="2047663"/>
            <a:ext cx="2247899" cy="1754326"/>
          </a:xfrm>
          <a:prstGeom prst="rect">
            <a:avLst/>
          </a:prstGeom>
          <a:solidFill>
            <a:srgbClr val="66B5C9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chemeClr val="bg1"/>
                </a:solidFill>
              </a:rPr>
              <a:t>备注：</a:t>
            </a:r>
            <a:endParaRPr lang="en-US" altLang="zh-CN" b="1" dirty="0" smtClean="0">
              <a:solidFill>
                <a:schemeClr val="bg1"/>
              </a:solidFill>
            </a:endParaRPr>
          </a:p>
          <a:p>
            <a:r>
              <a:rPr lang="zh-CN" altLang="en-US" b="1" dirty="0" smtClean="0">
                <a:solidFill>
                  <a:schemeClr val="bg1"/>
                </a:solidFill>
              </a:rPr>
              <a:t>    页边距设置决定着每栏的字符数，也决定着文字位置设置（左对齐，居中，右对齐）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7198325" y="6137275"/>
            <a:ext cx="49519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 smtClean="0">
                <a:solidFill>
                  <a:srgbClr val="66B5C9"/>
                </a:solidFill>
              </a:rPr>
              <a:t>一</a:t>
            </a:r>
            <a:r>
              <a:rPr lang="en-US" altLang="zh-CN" sz="2800" b="1" dirty="0" smtClean="0">
                <a:solidFill>
                  <a:srgbClr val="66B5C9"/>
                </a:solidFill>
              </a:rPr>
              <a:t> </a:t>
            </a:r>
            <a:r>
              <a:rPr lang="zh-CN" altLang="en-US" sz="2800" b="1" dirty="0" smtClean="0">
                <a:solidFill>
                  <a:srgbClr val="66B5C9"/>
                </a:solidFill>
              </a:rPr>
              <a:t>国家</a:t>
            </a:r>
            <a:r>
              <a:rPr lang="zh-CN" altLang="en-US" sz="2800" b="1" dirty="0">
                <a:solidFill>
                  <a:srgbClr val="66B5C9"/>
                </a:solidFill>
              </a:rPr>
              <a:t>、机构要求及整体规范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109113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ïṧļiďé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îṣļídé"/>
          <p:cNvSpPr>
            <a:spLocks noGrp="1"/>
          </p:cNvSpPr>
          <p:nvPr>
            <p:ph type="title"/>
          </p:nvPr>
        </p:nvSpPr>
        <p:spPr>
          <a:xfrm>
            <a:off x="5440162" y="2195435"/>
            <a:ext cx="5419185" cy="895350"/>
          </a:xfrm>
        </p:spPr>
        <p:txBody>
          <a:bodyPr/>
          <a:lstStyle/>
          <a:p>
            <a:r>
              <a:rPr lang="zh-CN" altLang="en-US" dirty="0" smtClean="0"/>
              <a:t>重点排版环节</a:t>
            </a:r>
            <a:endParaRPr lang="zh-CN" altLang="en-US" dirty="0"/>
          </a:p>
        </p:txBody>
      </p:sp>
      <p:sp>
        <p:nvSpPr>
          <p:cNvPr id="6" name="îŝļïḓé"/>
          <p:cNvSpPr>
            <a:spLocks noGrp="1"/>
          </p:cNvSpPr>
          <p:nvPr>
            <p:ph type="body" idx="1"/>
          </p:nvPr>
        </p:nvSpPr>
        <p:spPr>
          <a:xfrm>
            <a:off x="5440162" y="3254506"/>
            <a:ext cx="5419185" cy="1438275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en-US" altLang="zh-CN" dirty="0" smtClean="0"/>
              <a:t>1.</a:t>
            </a:r>
            <a:r>
              <a:rPr lang="zh-CN" altLang="en-US" dirty="0" smtClean="0"/>
              <a:t>各级标题格式</a:t>
            </a:r>
            <a:endParaRPr lang="en-US" altLang="zh-CN" dirty="0" smtClean="0"/>
          </a:p>
          <a:p>
            <a:pPr lvl="0"/>
            <a:r>
              <a:rPr lang="en-US" altLang="zh-CN" dirty="0" smtClean="0"/>
              <a:t>2.</a:t>
            </a:r>
            <a:r>
              <a:rPr lang="zh-CN" altLang="en-US" dirty="0" smtClean="0"/>
              <a:t>多级列表</a:t>
            </a:r>
            <a:endParaRPr lang="en-US" altLang="zh-CN" dirty="0" smtClean="0"/>
          </a:p>
          <a:p>
            <a:pPr lvl="0"/>
            <a:r>
              <a:rPr lang="en-US" altLang="zh-CN" dirty="0" smtClean="0"/>
              <a:t>3. </a:t>
            </a:r>
            <a:r>
              <a:rPr lang="zh-CN" altLang="en-US" dirty="0" smtClean="0"/>
              <a:t>正文格式</a:t>
            </a:r>
            <a:endParaRPr lang="en-US" altLang="zh-CN" dirty="0" smtClean="0"/>
          </a:p>
          <a:p>
            <a:pPr lvl="0"/>
            <a:r>
              <a:rPr lang="en-US" altLang="zh-CN" dirty="0" smtClean="0"/>
              <a:t>4. </a:t>
            </a:r>
            <a:r>
              <a:rPr lang="zh-CN" altLang="en-US" dirty="0" smtClean="0"/>
              <a:t>图、表、公式格式、标注及交叉引用</a:t>
            </a:r>
            <a:endParaRPr lang="en-US" altLang="zh-CN" dirty="0" smtClean="0"/>
          </a:p>
          <a:p>
            <a:pPr lvl="0"/>
            <a:r>
              <a:rPr lang="en-US" altLang="zh-CN" dirty="0" smtClean="0"/>
              <a:t>5. </a:t>
            </a:r>
            <a:r>
              <a:rPr lang="zh-CN" altLang="en-US" dirty="0" smtClean="0"/>
              <a:t>页码</a:t>
            </a:r>
            <a:endParaRPr lang="en-US" altLang="zh-CN" dirty="0" smtClean="0"/>
          </a:p>
          <a:p>
            <a:pPr lvl="0"/>
            <a:r>
              <a:rPr lang="en-US" altLang="zh-CN" dirty="0" smtClean="0"/>
              <a:t>6. </a:t>
            </a:r>
            <a:r>
              <a:rPr lang="zh-CN" altLang="en-US" dirty="0" smtClean="0"/>
              <a:t>目录</a:t>
            </a:r>
            <a:endParaRPr lang="en-US" altLang="zh-CN" dirty="0" smtClean="0"/>
          </a:p>
          <a:p>
            <a:pPr lvl="0"/>
            <a:r>
              <a:rPr lang="en-US" altLang="zh-CN" dirty="0" smtClean="0"/>
              <a:t>7. </a:t>
            </a:r>
            <a:r>
              <a:rPr lang="zh-CN" altLang="en-US" dirty="0" smtClean="0"/>
              <a:t>参考</a:t>
            </a:r>
            <a:r>
              <a:rPr lang="zh-CN" altLang="en-US" dirty="0" smtClean="0"/>
              <a:t>文献</a:t>
            </a:r>
            <a:endParaRPr lang="en-US" altLang="zh-CN" dirty="0"/>
          </a:p>
          <a:p>
            <a:pPr lvl="0"/>
            <a:r>
              <a:rPr lang="en-US" altLang="zh-CN" dirty="0" smtClean="0"/>
              <a:t>8</a:t>
            </a:r>
            <a:r>
              <a:rPr lang="en-US" altLang="zh-CN" dirty="0" smtClean="0"/>
              <a:t>. </a:t>
            </a:r>
            <a:r>
              <a:rPr lang="zh-CN" altLang="en-US" dirty="0" smtClean="0"/>
              <a:t>其他</a:t>
            </a:r>
            <a:endParaRPr lang="zh-CN" altLang="en-US" dirty="0"/>
          </a:p>
        </p:txBody>
      </p:sp>
      <p:sp>
        <p:nvSpPr>
          <p:cNvPr id="7" name="iṩľiḓê">
            <a:extLst>
              <a:ext uri="{FF2B5EF4-FFF2-40B4-BE49-F238E27FC236}">
                <a16:creationId xmlns:a16="http://schemas.microsoft.com/office/drawing/2014/main" id="{3B2695F9-836E-4BAB-9C63-A30282033AEB}"/>
              </a:ext>
            </a:extLst>
          </p:cNvPr>
          <p:cNvSpPr txBox="1"/>
          <p:nvPr/>
        </p:nvSpPr>
        <p:spPr>
          <a:xfrm>
            <a:off x="3104283" y="2195435"/>
            <a:ext cx="174230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000" dirty="0" smtClean="0">
                <a:solidFill>
                  <a:schemeClr val="accent1">
                    <a:lumMod val="75000"/>
                  </a:schemeClr>
                </a:solidFill>
                <a:latin typeface="Impact" panose="020B0806030902050204" pitchFamily="34" charset="0"/>
              </a:rPr>
              <a:t>二</a:t>
            </a:r>
            <a:endParaRPr lang="zh-CN" altLang="en-US" sz="8000" dirty="0">
              <a:solidFill>
                <a:schemeClr val="accent1">
                  <a:lumMod val="75000"/>
                </a:schemeClr>
              </a:solidFill>
              <a:latin typeface="Impact" panose="020B0806030902050204" pitchFamily="34" charset="0"/>
            </a:endParaRPr>
          </a:p>
        </p:txBody>
      </p:sp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id="{2187040F-6795-44CE-A4B9-7D4BCA928CC2}"/>
              </a:ext>
            </a:extLst>
          </p:cNvPr>
          <p:cNvCxnSpPr>
            <a:cxnSpLocks/>
          </p:cNvCxnSpPr>
          <p:nvPr/>
        </p:nvCxnSpPr>
        <p:spPr>
          <a:xfrm flipH="1">
            <a:off x="4969400" y="2280211"/>
            <a:ext cx="1116" cy="10704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2"/>
    </p:custDataLst>
    <p:extLst>
      <p:ext uri="{BB962C8B-B14F-4D97-AF65-F5344CB8AC3E}">
        <p14:creationId xmlns:p14="http://schemas.microsoft.com/office/powerpoint/2010/main" val="4034805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SHOWCASE" val="96aadfbd-581b-4fb1-9ef4-df89057edb68"/>
  <p:tag name="ISLIDE.TEMPLATE" val="#36276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TEMPLATE" val="https://www.islide.cc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TEMPLATE" val="https://www.islide.cc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TEMPLATE" val="https://www.islide.cc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TEMPLATE" val="https://www.islide.cc;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TEMPLATE" val="https://www.islide.cc;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TEMPLATE" val="https://www.islide.cc;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TEMPLATE" val="https://www.islide.cc;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TEMPLATE" val="https://www.islide.cc;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TEMPLATE" val="https://www.islide.cc;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TEMPLATE" val="https://www.islide.cc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TEMPLATE" val="https://www.islide.cc;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TEMPLATE" val="https://www.islide.cc;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TEMPLATE" val="https://www.islide.cc;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TEMPLATE" val="https://www.islide.cc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TEMPLATE" val="https://www.islide.cc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TEMPLATE" val="https://www.islide.cc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TEMPLATE" val="https://www.islide.cc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TEMPLATE" val="https://www.islide.cc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TEMPLATE" val="https://www.islide.cc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TEMPLATE" val="https://www.islide.cc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TEMPLATE" val="https://www.islide.cc;"/>
</p:tagLst>
</file>

<file path=ppt/theme/theme1.xml><?xml version="1.0" encoding="utf-8"?>
<a:theme xmlns:a="http://schemas.openxmlformats.org/drawingml/2006/main" name="主题5">
  <a:themeElements>
    <a:clrScheme name="红橙色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发光边缘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主题5" id="{B8EDB911-D765-4A7B-BBC7-40DBB672FBA6}" vid="{AECAB1C0-5DF6-436C-85E8-20094DBE11C0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红橙色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自定义 1">
      <a:majorFont>
        <a:latin typeface="Cambria"/>
        <a:ea typeface="黑体"/>
        <a:cs typeface=""/>
      </a:majorFont>
      <a:minorFont>
        <a:latin typeface="等线"/>
        <a:ea typeface="等线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房利美">
    <a:dk1>
      <a:srgbClr val="000000"/>
    </a:dk1>
    <a:lt1>
      <a:srgbClr val="FFFFFF"/>
    </a:lt1>
    <a:dk2>
      <a:srgbClr val="768394"/>
    </a:dk2>
    <a:lt2>
      <a:srgbClr val="F0F0F0"/>
    </a:lt2>
    <a:accent1>
      <a:srgbClr val="1185C5"/>
    </a:accent1>
    <a:accent2>
      <a:srgbClr val="05AC9C"/>
    </a:accent2>
    <a:accent3>
      <a:srgbClr val="A3CC63"/>
    </a:accent3>
    <a:accent4>
      <a:srgbClr val="F8BA3A"/>
    </a:accent4>
    <a:accent5>
      <a:srgbClr val="FFE586"/>
    </a:accent5>
    <a:accent6>
      <a:srgbClr val="768394"/>
    </a:accent6>
    <a:hlink>
      <a:srgbClr val="4276AA"/>
    </a:hlink>
    <a:folHlink>
      <a:srgbClr val="BFBFBF"/>
    </a:folHlink>
  </a:clrScheme>
</a:themeOverride>
</file>

<file path=ppt/theme/themeOverride10.xml><?xml version="1.0" encoding="utf-8"?>
<a:themeOverride xmlns:a="http://schemas.openxmlformats.org/drawingml/2006/main">
  <a:clrScheme name="房利美">
    <a:dk1>
      <a:srgbClr val="000000"/>
    </a:dk1>
    <a:lt1>
      <a:srgbClr val="FFFFFF"/>
    </a:lt1>
    <a:dk2>
      <a:srgbClr val="768394"/>
    </a:dk2>
    <a:lt2>
      <a:srgbClr val="F0F0F0"/>
    </a:lt2>
    <a:accent1>
      <a:srgbClr val="1185C5"/>
    </a:accent1>
    <a:accent2>
      <a:srgbClr val="05AC9C"/>
    </a:accent2>
    <a:accent3>
      <a:srgbClr val="A3CC63"/>
    </a:accent3>
    <a:accent4>
      <a:srgbClr val="F8BA3A"/>
    </a:accent4>
    <a:accent5>
      <a:srgbClr val="FFE586"/>
    </a:accent5>
    <a:accent6>
      <a:srgbClr val="768394"/>
    </a:accent6>
    <a:hlink>
      <a:srgbClr val="4276AA"/>
    </a:hlink>
    <a:folHlink>
      <a:srgbClr val="BFBFBF"/>
    </a:folHlink>
  </a:clrScheme>
</a:themeOverride>
</file>

<file path=ppt/theme/themeOverride11.xml><?xml version="1.0" encoding="utf-8"?>
<a:themeOverride xmlns:a="http://schemas.openxmlformats.org/drawingml/2006/main">
  <a:clrScheme name="房利美">
    <a:dk1>
      <a:srgbClr val="000000"/>
    </a:dk1>
    <a:lt1>
      <a:srgbClr val="FFFFFF"/>
    </a:lt1>
    <a:dk2>
      <a:srgbClr val="768394"/>
    </a:dk2>
    <a:lt2>
      <a:srgbClr val="F0F0F0"/>
    </a:lt2>
    <a:accent1>
      <a:srgbClr val="1185C5"/>
    </a:accent1>
    <a:accent2>
      <a:srgbClr val="05AC9C"/>
    </a:accent2>
    <a:accent3>
      <a:srgbClr val="A3CC63"/>
    </a:accent3>
    <a:accent4>
      <a:srgbClr val="F8BA3A"/>
    </a:accent4>
    <a:accent5>
      <a:srgbClr val="FFE586"/>
    </a:accent5>
    <a:accent6>
      <a:srgbClr val="768394"/>
    </a:accent6>
    <a:hlink>
      <a:srgbClr val="4276AA"/>
    </a:hlink>
    <a:folHlink>
      <a:srgbClr val="BFBFBF"/>
    </a:folHlink>
  </a:clrScheme>
</a:themeOverride>
</file>

<file path=ppt/theme/themeOverride12.xml><?xml version="1.0" encoding="utf-8"?>
<a:themeOverride xmlns:a="http://schemas.openxmlformats.org/drawingml/2006/main">
  <a:clrScheme name="房利美">
    <a:dk1>
      <a:srgbClr val="000000"/>
    </a:dk1>
    <a:lt1>
      <a:srgbClr val="FFFFFF"/>
    </a:lt1>
    <a:dk2>
      <a:srgbClr val="768394"/>
    </a:dk2>
    <a:lt2>
      <a:srgbClr val="F0F0F0"/>
    </a:lt2>
    <a:accent1>
      <a:srgbClr val="1185C5"/>
    </a:accent1>
    <a:accent2>
      <a:srgbClr val="05AC9C"/>
    </a:accent2>
    <a:accent3>
      <a:srgbClr val="A3CC63"/>
    </a:accent3>
    <a:accent4>
      <a:srgbClr val="F8BA3A"/>
    </a:accent4>
    <a:accent5>
      <a:srgbClr val="FFE586"/>
    </a:accent5>
    <a:accent6>
      <a:srgbClr val="768394"/>
    </a:accent6>
    <a:hlink>
      <a:srgbClr val="4276AA"/>
    </a:hlink>
    <a:folHlink>
      <a:srgbClr val="BFBFBF"/>
    </a:folHlink>
  </a:clrScheme>
</a:themeOverride>
</file>

<file path=ppt/theme/themeOverride13.xml><?xml version="1.0" encoding="utf-8"?>
<a:themeOverride xmlns:a="http://schemas.openxmlformats.org/drawingml/2006/main">
  <a:clrScheme name="房利美">
    <a:dk1>
      <a:srgbClr val="000000"/>
    </a:dk1>
    <a:lt1>
      <a:srgbClr val="FFFFFF"/>
    </a:lt1>
    <a:dk2>
      <a:srgbClr val="768394"/>
    </a:dk2>
    <a:lt2>
      <a:srgbClr val="F0F0F0"/>
    </a:lt2>
    <a:accent1>
      <a:srgbClr val="1185C5"/>
    </a:accent1>
    <a:accent2>
      <a:srgbClr val="05AC9C"/>
    </a:accent2>
    <a:accent3>
      <a:srgbClr val="A3CC63"/>
    </a:accent3>
    <a:accent4>
      <a:srgbClr val="F8BA3A"/>
    </a:accent4>
    <a:accent5>
      <a:srgbClr val="FFE586"/>
    </a:accent5>
    <a:accent6>
      <a:srgbClr val="768394"/>
    </a:accent6>
    <a:hlink>
      <a:srgbClr val="4276AA"/>
    </a:hlink>
    <a:folHlink>
      <a:srgbClr val="BFBFBF"/>
    </a:folHlink>
  </a:clrScheme>
</a:themeOverride>
</file>

<file path=ppt/theme/themeOverride14.xml><?xml version="1.0" encoding="utf-8"?>
<a:themeOverride xmlns:a="http://schemas.openxmlformats.org/drawingml/2006/main">
  <a:clrScheme name="房利美">
    <a:dk1>
      <a:srgbClr val="000000"/>
    </a:dk1>
    <a:lt1>
      <a:srgbClr val="FFFFFF"/>
    </a:lt1>
    <a:dk2>
      <a:srgbClr val="768394"/>
    </a:dk2>
    <a:lt2>
      <a:srgbClr val="F0F0F0"/>
    </a:lt2>
    <a:accent1>
      <a:srgbClr val="1185C5"/>
    </a:accent1>
    <a:accent2>
      <a:srgbClr val="05AC9C"/>
    </a:accent2>
    <a:accent3>
      <a:srgbClr val="A3CC63"/>
    </a:accent3>
    <a:accent4>
      <a:srgbClr val="F8BA3A"/>
    </a:accent4>
    <a:accent5>
      <a:srgbClr val="FFE586"/>
    </a:accent5>
    <a:accent6>
      <a:srgbClr val="768394"/>
    </a:accent6>
    <a:hlink>
      <a:srgbClr val="4276AA"/>
    </a:hlink>
    <a:folHlink>
      <a:srgbClr val="BFBFBF"/>
    </a:folHlink>
  </a:clrScheme>
</a:themeOverride>
</file>

<file path=ppt/theme/themeOverride15.xml><?xml version="1.0" encoding="utf-8"?>
<a:themeOverride xmlns:a="http://schemas.openxmlformats.org/drawingml/2006/main">
  <a:clrScheme name="房利美">
    <a:dk1>
      <a:srgbClr val="000000"/>
    </a:dk1>
    <a:lt1>
      <a:srgbClr val="FFFFFF"/>
    </a:lt1>
    <a:dk2>
      <a:srgbClr val="768394"/>
    </a:dk2>
    <a:lt2>
      <a:srgbClr val="F0F0F0"/>
    </a:lt2>
    <a:accent1>
      <a:srgbClr val="1185C5"/>
    </a:accent1>
    <a:accent2>
      <a:srgbClr val="05AC9C"/>
    </a:accent2>
    <a:accent3>
      <a:srgbClr val="A3CC63"/>
    </a:accent3>
    <a:accent4>
      <a:srgbClr val="F8BA3A"/>
    </a:accent4>
    <a:accent5>
      <a:srgbClr val="FFE586"/>
    </a:accent5>
    <a:accent6>
      <a:srgbClr val="768394"/>
    </a:accent6>
    <a:hlink>
      <a:srgbClr val="4276AA"/>
    </a:hlink>
    <a:folHlink>
      <a:srgbClr val="BFBFBF"/>
    </a:folHlink>
  </a:clrScheme>
</a:themeOverride>
</file>

<file path=ppt/theme/themeOverride16.xml><?xml version="1.0" encoding="utf-8"?>
<a:themeOverride xmlns:a="http://schemas.openxmlformats.org/drawingml/2006/main">
  <a:clrScheme name="房利美">
    <a:dk1>
      <a:srgbClr val="000000"/>
    </a:dk1>
    <a:lt1>
      <a:srgbClr val="FFFFFF"/>
    </a:lt1>
    <a:dk2>
      <a:srgbClr val="768394"/>
    </a:dk2>
    <a:lt2>
      <a:srgbClr val="F0F0F0"/>
    </a:lt2>
    <a:accent1>
      <a:srgbClr val="1185C5"/>
    </a:accent1>
    <a:accent2>
      <a:srgbClr val="05AC9C"/>
    </a:accent2>
    <a:accent3>
      <a:srgbClr val="A3CC63"/>
    </a:accent3>
    <a:accent4>
      <a:srgbClr val="F8BA3A"/>
    </a:accent4>
    <a:accent5>
      <a:srgbClr val="FFE586"/>
    </a:accent5>
    <a:accent6>
      <a:srgbClr val="768394"/>
    </a:accent6>
    <a:hlink>
      <a:srgbClr val="4276AA"/>
    </a:hlink>
    <a:folHlink>
      <a:srgbClr val="BFBFBF"/>
    </a:folHlink>
  </a:clrScheme>
</a:themeOverride>
</file>

<file path=ppt/theme/themeOverride17.xml><?xml version="1.0" encoding="utf-8"?>
<a:themeOverride xmlns:a="http://schemas.openxmlformats.org/drawingml/2006/main">
  <a:clrScheme name="房利美">
    <a:dk1>
      <a:srgbClr val="000000"/>
    </a:dk1>
    <a:lt1>
      <a:srgbClr val="FFFFFF"/>
    </a:lt1>
    <a:dk2>
      <a:srgbClr val="768394"/>
    </a:dk2>
    <a:lt2>
      <a:srgbClr val="F0F0F0"/>
    </a:lt2>
    <a:accent1>
      <a:srgbClr val="1185C5"/>
    </a:accent1>
    <a:accent2>
      <a:srgbClr val="05AC9C"/>
    </a:accent2>
    <a:accent3>
      <a:srgbClr val="A3CC63"/>
    </a:accent3>
    <a:accent4>
      <a:srgbClr val="F8BA3A"/>
    </a:accent4>
    <a:accent5>
      <a:srgbClr val="FFE586"/>
    </a:accent5>
    <a:accent6>
      <a:srgbClr val="768394"/>
    </a:accent6>
    <a:hlink>
      <a:srgbClr val="4276AA"/>
    </a:hlink>
    <a:folHlink>
      <a:srgbClr val="BFBFBF"/>
    </a:folHlink>
  </a:clrScheme>
</a:themeOverride>
</file>

<file path=ppt/theme/themeOverride18.xml><?xml version="1.0" encoding="utf-8"?>
<a:themeOverride xmlns:a="http://schemas.openxmlformats.org/drawingml/2006/main">
  <a:clrScheme name="房利美">
    <a:dk1>
      <a:srgbClr val="000000"/>
    </a:dk1>
    <a:lt1>
      <a:srgbClr val="FFFFFF"/>
    </a:lt1>
    <a:dk2>
      <a:srgbClr val="768394"/>
    </a:dk2>
    <a:lt2>
      <a:srgbClr val="F0F0F0"/>
    </a:lt2>
    <a:accent1>
      <a:srgbClr val="1185C5"/>
    </a:accent1>
    <a:accent2>
      <a:srgbClr val="05AC9C"/>
    </a:accent2>
    <a:accent3>
      <a:srgbClr val="A3CC63"/>
    </a:accent3>
    <a:accent4>
      <a:srgbClr val="F8BA3A"/>
    </a:accent4>
    <a:accent5>
      <a:srgbClr val="FFE586"/>
    </a:accent5>
    <a:accent6>
      <a:srgbClr val="768394"/>
    </a:accent6>
    <a:hlink>
      <a:srgbClr val="4276AA"/>
    </a:hlink>
    <a:folHlink>
      <a:srgbClr val="BFBFBF"/>
    </a:folHlink>
  </a:clrScheme>
</a:themeOverride>
</file>

<file path=ppt/theme/themeOverride19.xml><?xml version="1.0" encoding="utf-8"?>
<a:themeOverride xmlns:a="http://schemas.openxmlformats.org/drawingml/2006/main">
  <a:clrScheme name="房利美">
    <a:dk1>
      <a:srgbClr val="000000"/>
    </a:dk1>
    <a:lt1>
      <a:srgbClr val="FFFFFF"/>
    </a:lt1>
    <a:dk2>
      <a:srgbClr val="768394"/>
    </a:dk2>
    <a:lt2>
      <a:srgbClr val="F0F0F0"/>
    </a:lt2>
    <a:accent1>
      <a:srgbClr val="1185C5"/>
    </a:accent1>
    <a:accent2>
      <a:srgbClr val="05AC9C"/>
    </a:accent2>
    <a:accent3>
      <a:srgbClr val="A3CC63"/>
    </a:accent3>
    <a:accent4>
      <a:srgbClr val="F8BA3A"/>
    </a:accent4>
    <a:accent5>
      <a:srgbClr val="FFE586"/>
    </a:accent5>
    <a:accent6>
      <a:srgbClr val="768394"/>
    </a:accent6>
    <a:hlink>
      <a:srgbClr val="4276AA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房利美">
    <a:dk1>
      <a:srgbClr val="000000"/>
    </a:dk1>
    <a:lt1>
      <a:srgbClr val="FFFFFF"/>
    </a:lt1>
    <a:dk2>
      <a:srgbClr val="768394"/>
    </a:dk2>
    <a:lt2>
      <a:srgbClr val="F0F0F0"/>
    </a:lt2>
    <a:accent1>
      <a:srgbClr val="1185C5"/>
    </a:accent1>
    <a:accent2>
      <a:srgbClr val="05AC9C"/>
    </a:accent2>
    <a:accent3>
      <a:srgbClr val="A3CC63"/>
    </a:accent3>
    <a:accent4>
      <a:srgbClr val="F8BA3A"/>
    </a:accent4>
    <a:accent5>
      <a:srgbClr val="FFE586"/>
    </a:accent5>
    <a:accent6>
      <a:srgbClr val="768394"/>
    </a:accent6>
    <a:hlink>
      <a:srgbClr val="4276AA"/>
    </a:hlink>
    <a:folHlink>
      <a:srgbClr val="BFBFBF"/>
    </a:folHlink>
  </a:clrScheme>
</a:themeOverride>
</file>

<file path=ppt/theme/themeOverride20.xml><?xml version="1.0" encoding="utf-8"?>
<a:themeOverride xmlns:a="http://schemas.openxmlformats.org/drawingml/2006/main">
  <a:clrScheme name="房利美">
    <a:dk1>
      <a:srgbClr val="000000"/>
    </a:dk1>
    <a:lt1>
      <a:srgbClr val="FFFFFF"/>
    </a:lt1>
    <a:dk2>
      <a:srgbClr val="768394"/>
    </a:dk2>
    <a:lt2>
      <a:srgbClr val="F0F0F0"/>
    </a:lt2>
    <a:accent1>
      <a:srgbClr val="1185C5"/>
    </a:accent1>
    <a:accent2>
      <a:srgbClr val="05AC9C"/>
    </a:accent2>
    <a:accent3>
      <a:srgbClr val="A3CC63"/>
    </a:accent3>
    <a:accent4>
      <a:srgbClr val="F8BA3A"/>
    </a:accent4>
    <a:accent5>
      <a:srgbClr val="FFE586"/>
    </a:accent5>
    <a:accent6>
      <a:srgbClr val="768394"/>
    </a:accent6>
    <a:hlink>
      <a:srgbClr val="4276AA"/>
    </a:hlink>
    <a:folHlink>
      <a:srgbClr val="BFBFBF"/>
    </a:folHlink>
  </a:clrScheme>
</a:themeOverride>
</file>

<file path=ppt/theme/themeOverride21.xml><?xml version="1.0" encoding="utf-8"?>
<a:themeOverride xmlns:a="http://schemas.openxmlformats.org/drawingml/2006/main">
  <a:clrScheme name="房利美">
    <a:dk1>
      <a:srgbClr val="000000"/>
    </a:dk1>
    <a:lt1>
      <a:srgbClr val="FFFFFF"/>
    </a:lt1>
    <a:dk2>
      <a:srgbClr val="768394"/>
    </a:dk2>
    <a:lt2>
      <a:srgbClr val="F0F0F0"/>
    </a:lt2>
    <a:accent1>
      <a:srgbClr val="1185C5"/>
    </a:accent1>
    <a:accent2>
      <a:srgbClr val="05AC9C"/>
    </a:accent2>
    <a:accent3>
      <a:srgbClr val="A3CC63"/>
    </a:accent3>
    <a:accent4>
      <a:srgbClr val="F8BA3A"/>
    </a:accent4>
    <a:accent5>
      <a:srgbClr val="FFE586"/>
    </a:accent5>
    <a:accent6>
      <a:srgbClr val="768394"/>
    </a:accent6>
    <a:hlink>
      <a:srgbClr val="4276AA"/>
    </a:hlink>
    <a:folHlink>
      <a:srgbClr val="BFBFBF"/>
    </a:folHlink>
  </a:clrScheme>
</a:themeOverride>
</file>

<file path=ppt/theme/themeOverride3.xml><?xml version="1.0" encoding="utf-8"?>
<a:themeOverride xmlns:a="http://schemas.openxmlformats.org/drawingml/2006/main">
  <a:clrScheme name="房利美">
    <a:dk1>
      <a:srgbClr val="000000"/>
    </a:dk1>
    <a:lt1>
      <a:srgbClr val="FFFFFF"/>
    </a:lt1>
    <a:dk2>
      <a:srgbClr val="768394"/>
    </a:dk2>
    <a:lt2>
      <a:srgbClr val="F0F0F0"/>
    </a:lt2>
    <a:accent1>
      <a:srgbClr val="1185C5"/>
    </a:accent1>
    <a:accent2>
      <a:srgbClr val="05AC9C"/>
    </a:accent2>
    <a:accent3>
      <a:srgbClr val="A3CC63"/>
    </a:accent3>
    <a:accent4>
      <a:srgbClr val="F8BA3A"/>
    </a:accent4>
    <a:accent5>
      <a:srgbClr val="FFE586"/>
    </a:accent5>
    <a:accent6>
      <a:srgbClr val="768394"/>
    </a:accent6>
    <a:hlink>
      <a:srgbClr val="4276AA"/>
    </a:hlink>
    <a:folHlink>
      <a:srgbClr val="BFBFBF"/>
    </a:folHlink>
  </a:clrScheme>
</a:themeOverride>
</file>

<file path=ppt/theme/themeOverride4.xml><?xml version="1.0" encoding="utf-8"?>
<a:themeOverride xmlns:a="http://schemas.openxmlformats.org/drawingml/2006/main">
  <a:clrScheme name="房利美">
    <a:dk1>
      <a:srgbClr val="000000"/>
    </a:dk1>
    <a:lt1>
      <a:srgbClr val="FFFFFF"/>
    </a:lt1>
    <a:dk2>
      <a:srgbClr val="768394"/>
    </a:dk2>
    <a:lt2>
      <a:srgbClr val="F0F0F0"/>
    </a:lt2>
    <a:accent1>
      <a:srgbClr val="1185C5"/>
    </a:accent1>
    <a:accent2>
      <a:srgbClr val="05AC9C"/>
    </a:accent2>
    <a:accent3>
      <a:srgbClr val="A3CC63"/>
    </a:accent3>
    <a:accent4>
      <a:srgbClr val="F8BA3A"/>
    </a:accent4>
    <a:accent5>
      <a:srgbClr val="FFE586"/>
    </a:accent5>
    <a:accent6>
      <a:srgbClr val="768394"/>
    </a:accent6>
    <a:hlink>
      <a:srgbClr val="4276AA"/>
    </a:hlink>
    <a:folHlink>
      <a:srgbClr val="BFBFBF"/>
    </a:folHlink>
  </a:clrScheme>
</a:themeOverride>
</file>

<file path=ppt/theme/themeOverride5.xml><?xml version="1.0" encoding="utf-8"?>
<a:themeOverride xmlns:a="http://schemas.openxmlformats.org/drawingml/2006/main">
  <a:clrScheme name="房利美">
    <a:dk1>
      <a:srgbClr val="000000"/>
    </a:dk1>
    <a:lt1>
      <a:srgbClr val="FFFFFF"/>
    </a:lt1>
    <a:dk2>
      <a:srgbClr val="768394"/>
    </a:dk2>
    <a:lt2>
      <a:srgbClr val="F0F0F0"/>
    </a:lt2>
    <a:accent1>
      <a:srgbClr val="1185C5"/>
    </a:accent1>
    <a:accent2>
      <a:srgbClr val="05AC9C"/>
    </a:accent2>
    <a:accent3>
      <a:srgbClr val="A3CC63"/>
    </a:accent3>
    <a:accent4>
      <a:srgbClr val="F8BA3A"/>
    </a:accent4>
    <a:accent5>
      <a:srgbClr val="FFE586"/>
    </a:accent5>
    <a:accent6>
      <a:srgbClr val="768394"/>
    </a:accent6>
    <a:hlink>
      <a:srgbClr val="4276AA"/>
    </a:hlink>
    <a:folHlink>
      <a:srgbClr val="BFBFBF"/>
    </a:folHlink>
  </a:clrScheme>
</a:themeOverride>
</file>

<file path=ppt/theme/themeOverride6.xml><?xml version="1.0" encoding="utf-8"?>
<a:themeOverride xmlns:a="http://schemas.openxmlformats.org/drawingml/2006/main">
  <a:clrScheme name="房利美">
    <a:dk1>
      <a:srgbClr val="000000"/>
    </a:dk1>
    <a:lt1>
      <a:srgbClr val="FFFFFF"/>
    </a:lt1>
    <a:dk2>
      <a:srgbClr val="768394"/>
    </a:dk2>
    <a:lt2>
      <a:srgbClr val="F0F0F0"/>
    </a:lt2>
    <a:accent1>
      <a:srgbClr val="1185C5"/>
    </a:accent1>
    <a:accent2>
      <a:srgbClr val="05AC9C"/>
    </a:accent2>
    <a:accent3>
      <a:srgbClr val="A3CC63"/>
    </a:accent3>
    <a:accent4>
      <a:srgbClr val="F8BA3A"/>
    </a:accent4>
    <a:accent5>
      <a:srgbClr val="FFE586"/>
    </a:accent5>
    <a:accent6>
      <a:srgbClr val="768394"/>
    </a:accent6>
    <a:hlink>
      <a:srgbClr val="4276AA"/>
    </a:hlink>
    <a:folHlink>
      <a:srgbClr val="BFBFBF"/>
    </a:folHlink>
  </a:clrScheme>
</a:themeOverride>
</file>

<file path=ppt/theme/themeOverride7.xml><?xml version="1.0" encoding="utf-8"?>
<a:themeOverride xmlns:a="http://schemas.openxmlformats.org/drawingml/2006/main">
  <a:clrScheme name="房利美">
    <a:dk1>
      <a:srgbClr val="000000"/>
    </a:dk1>
    <a:lt1>
      <a:srgbClr val="FFFFFF"/>
    </a:lt1>
    <a:dk2>
      <a:srgbClr val="768394"/>
    </a:dk2>
    <a:lt2>
      <a:srgbClr val="F0F0F0"/>
    </a:lt2>
    <a:accent1>
      <a:srgbClr val="1185C5"/>
    </a:accent1>
    <a:accent2>
      <a:srgbClr val="05AC9C"/>
    </a:accent2>
    <a:accent3>
      <a:srgbClr val="A3CC63"/>
    </a:accent3>
    <a:accent4>
      <a:srgbClr val="F8BA3A"/>
    </a:accent4>
    <a:accent5>
      <a:srgbClr val="FFE586"/>
    </a:accent5>
    <a:accent6>
      <a:srgbClr val="768394"/>
    </a:accent6>
    <a:hlink>
      <a:srgbClr val="4276AA"/>
    </a:hlink>
    <a:folHlink>
      <a:srgbClr val="BFBFBF"/>
    </a:folHlink>
  </a:clrScheme>
</a:themeOverride>
</file>

<file path=ppt/theme/themeOverride8.xml><?xml version="1.0" encoding="utf-8"?>
<a:themeOverride xmlns:a="http://schemas.openxmlformats.org/drawingml/2006/main">
  <a:clrScheme name="房利美">
    <a:dk1>
      <a:srgbClr val="000000"/>
    </a:dk1>
    <a:lt1>
      <a:srgbClr val="FFFFFF"/>
    </a:lt1>
    <a:dk2>
      <a:srgbClr val="768394"/>
    </a:dk2>
    <a:lt2>
      <a:srgbClr val="F0F0F0"/>
    </a:lt2>
    <a:accent1>
      <a:srgbClr val="1185C5"/>
    </a:accent1>
    <a:accent2>
      <a:srgbClr val="05AC9C"/>
    </a:accent2>
    <a:accent3>
      <a:srgbClr val="A3CC63"/>
    </a:accent3>
    <a:accent4>
      <a:srgbClr val="F8BA3A"/>
    </a:accent4>
    <a:accent5>
      <a:srgbClr val="FFE586"/>
    </a:accent5>
    <a:accent6>
      <a:srgbClr val="768394"/>
    </a:accent6>
    <a:hlink>
      <a:srgbClr val="4276AA"/>
    </a:hlink>
    <a:folHlink>
      <a:srgbClr val="BFBFBF"/>
    </a:folHlink>
  </a:clrScheme>
</a:themeOverride>
</file>

<file path=ppt/theme/themeOverride9.xml><?xml version="1.0" encoding="utf-8"?>
<a:themeOverride xmlns:a="http://schemas.openxmlformats.org/drawingml/2006/main">
  <a:clrScheme name="房利美">
    <a:dk1>
      <a:srgbClr val="000000"/>
    </a:dk1>
    <a:lt1>
      <a:srgbClr val="FFFFFF"/>
    </a:lt1>
    <a:dk2>
      <a:srgbClr val="768394"/>
    </a:dk2>
    <a:lt2>
      <a:srgbClr val="F0F0F0"/>
    </a:lt2>
    <a:accent1>
      <a:srgbClr val="1185C5"/>
    </a:accent1>
    <a:accent2>
      <a:srgbClr val="05AC9C"/>
    </a:accent2>
    <a:accent3>
      <a:srgbClr val="A3CC63"/>
    </a:accent3>
    <a:accent4>
      <a:srgbClr val="F8BA3A"/>
    </a:accent4>
    <a:accent5>
      <a:srgbClr val="FFE586"/>
    </a:accent5>
    <a:accent6>
      <a:srgbClr val="768394"/>
    </a:accent6>
    <a:hlink>
      <a:srgbClr val="4276AA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iSlide</Template>
  <TotalTime>1362</TotalTime>
  <Words>5165</Words>
  <Application>Microsoft Office PowerPoint</Application>
  <PresentationFormat>宽屏</PresentationFormat>
  <Paragraphs>415</Paragraphs>
  <Slides>52</Slides>
  <Notes>22</Notes>
  <HiddenSlides>0</HiddenSlides>
  <MMClips>0</MMClips>
  <ScaleCrop>false</ScaleCrop>
  <HeadingPairs>
    <vt:vector size="8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52</vt:i4>
      </vt:variant>
    </vt:vector>
  </HeadingPairs>
  <TitlesOfParts>
    <vt:vector size="66" baseType="lpstr">
      <vt:lpstr>-apple-system</vt:lpstr>
      <vt:lpstr>PingFang SC</vt:lpstr>
      <vt:lpstr>等线</vt:lpstr>
      <vt:lpstr>仿宋_GB2312</vt:lpstr>
      <vt:lpstr>楷体</vt:lpstr>
      <vt:lpstr>宋体</vt:lpstr>
      <vt:lpstr>微软雅黑</vt:lpstr>
      <vt:lpstr>Arial</vt:lpstr>
      <vt:lpstr>Calibri</vt:lpstr>
      <vt:lpstr>Impact</vt:lpstr>
      <vt:lpstr>Times New Roman</vt:lpstr>
      <vt:lpstr>Wingdings</vt:lpstr>
      <vt:lpstr>主题5</vt:lpstr>
      <vt:lpstr>think-cell Slide</vt:lpstr>
      <vt:lpstr>基于         的论文智能排版   ——以学位（毕业）论文为例</vt:lpstr>
      <vt:lpstr>PowerPoint 演示文稿</vt:lpstr>
      <vt:lpstr>国家、机构要求及整体规范</vt:lpstr>
      <vt:lpstr>1.1 国家标准： GB/T 7713.2-2022学术论文编写规则</vt:lpstr>
      <vt:lpstr>1.2  机构要求：</vt:lpstr>
      <vt:lpstr>PowerPoint 演示文稿</vt:lpstr>
      <vt:lpstr>PowerPoint 演示文稿</vt:lpstr>
      <vt:lpstr>1.3 机构整体规范要求：首选一张合适的“纸”</vt:lpstr>
      <vt:lpstr>重点排版环节</vt:lpstr>
      <vt:lpstr>PowerPoint 演示文稿</vt:lpstr>
      <vt:lpstr>2.1 各级标题样式</vt:lpstr>
      <vt:lpstr>PowerPoint 演示文稿</vt:lpstr>
      <vt:lpstr>2.2 多级列表：章节的符号格式</vt:lpstr>
      <vt:lpstr>2.2 多级列表：章节符号的格式</vt:lpstr>
      <vt:lpstr>2.2 多级列表：章节符号的格式</vt:lpstr>
      <vt:lpstr>PowerPoint 演示文稿</vt:lpstr>
      <vt:lpstr>2.2 多级列表：章节符号的格式</vt:lpstr>
      <vt:lpstr>PowerPoint 演示文稿</vt:lpstr>
      <vt:lpstr>2.3 正文格式</vt:lpstr>
      <vt:lpstr>2.4 论文题注和交叉引用</vt:lpstr>
      <vt:lpstr>2.4 论文题注和交叉引用</vt:lpstr>
      <vt:lpstr>2.4.1 题注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参考文献自动生成和规范</vt:lpstr>
      <vt:lpstr>3.1参考文献引用要求</vt:lpstr>
      <vt:lpstr>PowerPoint 演示文稿</vt:lpstr>
      <vt:lpstr>问1：NE引文的备选模板怎么用？</vt:lpstr>
      <vt:lpstr>问2：NE引文生成在正文中央？（症结：多个文献管理软件不兼容）</vt:lpstr>
      <vt:lpstr>    NE引文生成在正文中央？（症结：多个文献管理软件不兼容）</vt:lpstr>
      <vt:lpstr>问3：参考文献排序混乱？语言标识不清楚</vt:lpstr>
      <vt:lpstr>讨论：什么时候开始论文排版？</vt:lpstr>
      <vt:lpstr>图书馆更多的讲座，欢迎参与学习：</vt:lpstr>
      <vt:lpstr>PowerPoint 演示文稿</vt:lpstr>
    </vt:vector>
  </TitlesOfParts>
  <Manager>iSlide</Manager>
  <Company>iSlide</Company>
  <LinksUpToDate>false</LinksUpToDate>
  <SharedDoc>false</SharedDoc>
  <HyperlinkBase>https://www.islide.cc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iSlide</dc:creator>
  <cp:lastModifiedBy>deng</cp:lastModifiedBy>
  <cp:revision>179</cp:revision>
  <cp:lastPrinted>2020-02-12T16:00:00Z</cp:lastPrinted>
  <dcterms:created xsi:type="dcterms:W3CDTF">2020-02-12T16:00:00Z</dcterms:created>
  <dcterms:modified xsi:type="dcterms:W3CDTF">2024-05-09T03:24:06Z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lide.Theme">
    <vt:lpwstr>48706f29-9ca0-418e-876d-de7b156ca083</vt:lpwstr>
  </property>
</Properties>
</file>