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0" r:id="rId3"/>
    <p:sldId id="257" r:id="rId4"/>
    <p:sldId id="258" r:id="rId5"/>
    <p:sldId id="276" r:id="rId6"/>
    <p:sldId id="275" r:id="rId7"/>
    <p:sldId id="262" r:id="rId8"/>
    <p:sldId id="263" r:id="rId9"/>
    <p:sldId id="264" r:id="rId10"/>
    <p:sldId id="277" r:id="rId11"/>
    <p:sldId id="265" r:id="rId12"/>
    <p:sldId id="259" r:id="rId13"/>
    <p:sldId id="260" r:id="rId14"/>
    <p:sldId id="261" r:id="rId15"/>
    <p:sldId id="266" r:id="rId16"/>
    <p:sldId id="267" r:id="rId17"/>
    <p:sldId id="268" r:id="rId18"/>
    <p:sldId id="269" r:id="rId19"/>
    <p:sldId id="278" r:id="rId20"/>
    <p:sldId id="271" r:id="rId21"/>
    <p:sldId id="272" r:id="rId22"/>
    <p:sldId id="279" r:id="rId23"/>
    <p:sldId id="280" r:id="rId24"/>
    <p:sldId id="282" r:id="rId25"/>
    <p:sldId id="291" r:id="rId26"/>
    <p:sldId id="281" r:id="rId27"/>
    <p:sldId id="273" r:id="rId28"/>
    <p:sldId id="292" r:id="rId29"/>
    <p:sldId id="307" r:id="rId30"/>
    <p:sldId id="308" r:id="rId31"/>
    <p:sldId id="309" r:id="rId32"/>
    <p:sldId id="310" r:id="rId33"/>
    <p:sldId id="312" r:id="rId34"/>
    <p:sldId id="311" r:id="rId35"/>
    <p:sldId id="313" r:id="rId36"/>
    <p:sldId id="314" r:id="rId37"/>
    <p:sldId id="315" r:id="rId38"/>
    <p:sldId id="316" r:id="rId39"/>
    <p:sldId id="283" r:id="rId40"/>
    <p:sldId id="284" r:id="rId41"/>
    <p:sldId id="285" r:id="rId42"/>
    <p:sldId id="286" r:id="rId43"/>
    <p:sldId id="287" r:id="rId44"/>
    <p:sldId id="288" r:id="rId45"/>
    <p:sldId id="300" r:id="rId46"/>
    <p:sldId id="293" r:id="rId47"/>
    <p:sldId id="294" r:id="rId48"/>
    <p:sldId id="295" r:id="rId49"/>
    <p:sldId id="296" r:id="rId50"/>
    <p:sldId id="297" r:id="rId51"/>
    <p:sldId id="298" r:id="rId52"/>
    <p:sldId id="299" r:id="rId53"/>
    <p:sldId id="301" r:id="rId54"/>
    <p:sldId id="302" r:id="rId55"/>
    <p:sldId id="303" r:id="rId56"/>
    <p:sldId id="306" r:id="rId57"/>
    <p:sldId id="319" r:id="rId58"/>
    <p:sldId id="320" r:id="rId59"/>
    <p:sldId id="317" r:id="rId60"/>
    <p:sldId id="321" r:id="rId61"/>
    <p:sldId id="318" r:id="rId62"/>
    <p:sldId id="322" r:id="rId63"/>
    <p:sldId id="323" r:id="rId64"/>
    <p:sldId id="324" r:id="rId65"/>
    <p:sldId id="325" r:id="rId66"/>
    <p:sldId id="326" r:id="rId67"/>
    <p:sldId id="327" r:id="rId68"/>
    <p:sldId id="328" r:id="rId69"/>
    <p:sldId id="329" r:id="rId70"/>
    <p:sldId id="330" r:id="rId71"/>
    <p:sldId id="274" r:id="rId7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020"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t>2021/12/16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530820CF-B880-4189-942D-D702A7CBA730}" type="datetimeFigureOut">
              <a:rPr lang="zh-CN" altLang="en-US" smtClean="0"/>
              <a:t>2021/12/16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30820CF-B880-4189-942D-D702A7CBA730}" type="datetimeFigureOut">
              <a:rPr lang="zh-CN" altLang="en-US" smtClean="0"/>
              <a:t>2021/12/16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530820CF-B880-4189-942D-D702A7CBA730}" type="datetimeFigureOut">
              <a:rPr lang="zh-CN" altLang="en-US" smtClean="0"/>
              <a:t>2021/12/16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Title 6"/>
          <p:cNvSpPr>
            <a:spLocks noGrp="1"/>
          </p:cNvSpPr>
          <p:nvPr>
            <p:ph type="title"/>
          </p:nvPr>
        </p:nvSpPr>
        <p:spPr/>
        <p:txBody>
          <a:bodyPr/>
          <a:lstStyle/>
          <a:p>
            <a:r>
              <a:rPr lang="zh-CN" altLang="en-US" smtClean="0"/>
              <a:t>单击此处编辑母版标题样式</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530820CF-B880-4189-942D-D702A7CBA730}" type="datetimeFigureOut">
              <a:rPr lang="zh-CN" altLang="en-US" smtClean="0"/>
              <a:t>2021/12/16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5" name="Date Placeholder 4"/>
          <p:cNvSpPr>
            <a:spLocks noGrp="1"/>
          </p:cNvSpPr>
          <p:nvPr>
            <p:ph type="dt" sz="half" idx="10"/>
          </p:nvPr>
        </p:nvSpPr>
        <p:spPr/>
        <p:txBody>
          <a:bodyPr/>
          <a:lstStyle/>
          <a:p>
            <a:fld id="{530820CF-B880-4189-942D-D702A7CBA730}" type="datetimeFigureOut">
              <a:rPr lang="zh-CN" altLang="en-US" smtClean="0"/>
              <a:t>2021/12/16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9" name="Content Placeholder 8"/>
          <p:cNvSpPr>
            <a:spLocks noGrp="1"/>
          </p:cNvSpPr>
          <p:nvPr>
            <p:ph sz="quarter" idx="13"/>
          </p:nvPr>
        </p:nvSpPr>
        <p:spPr>
          <a:xfrm>
            <a:off x="676655" y="2679192"/>
            <a:ext cx="3822192" cy="34472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530820CF-B880-4189-942D-D702A7CBA730}" type="datetimeFigureOut">
              <a:rPr lang="zh-CN" altLang="en-US" smtClean="0"/>
              <a:t>2021/12/16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530820CF-B880-4189-942D-D702A7CBA730}" type="datetimeFigureOut">
              <a:rPr lang="zh-CN" altLang="en-US" smtClean="0"/>
              <a:t>2021/12/16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30820CF-B880-4189-942D-D702A7CBA730}" type="datetimeFigureOut">
              <a:rPr lang="zh-CN" altLang="en-US" smtClean="0"/>
              <a:t>2021/12/16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30820CF-B880-4189-942D-D702A7CBA730}" type="datetimeFigureOut">
              <a:rPr lang="zh-CN" altLang="en-US" smtClean="0"/>
              <a:t>2021/12/16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530820CF-B880-4189-942D-D702A7CBA730}" type="datetimeFigureOut">
              <a:rPr lang="zh-CN" altLang="en-US" smtClean="0"/>
              <a:t>2021/12/16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530820CF-B880-4189-942D-D702A7CBA730}" type="datetimeFigureOut">
              <a:rPr lang="zh-CN" altLang="en-US" smtClean="0"/>
              <a:t>2021/12/16</a:t>
            </a:fld>
            <a:endParaRPr lang="zh-CN"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zh-CN"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C913308-F349-4B6D-A68A-DD1791B4A57B}" type="slidenum">
              <a:rPr lang="zh-CN" altLang="en-US" smtClean="0"/>
              <a:t>‹#›</a:t>
            </a:fld>
            <a:endParaRPr lang="zh-CN"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uketang.c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duxiu.com/" TargetMode="External"/><Relationship Id="rId2" Type="http://schemas.openxmlformats.org/officeDocument/2006/relationships/hyperlink" Target="http://www.cnki.ne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www.duxiu.co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99592" y="1268760"/>
            <a:ext cx="7772400" cy="1470025"/>
          </a:xfrm>
        </p:spPr>
        <p:txBody>
          <a:bodyPr>
            <a:normAutofit/>
          </a:bodyPr>
          <a:lstStyle/>
          <a:p>
            <a:r>
              <a:rPr lang="en-US" altLang="zh-CN" sz="3600" dirty="0" smtClean="0">
                <a:solidFill>
                  <a:srgbClr val="000000"/>
                </a:solidFill>
              </a:rPr>
              <a:t>2021</a:t>
            </a:r>
            <a:r>
              <a:rPr lang="zh-CN" altLang="en-US" sz="3600" dirty="0" smtClean="0">
                <a:solidFill>
                  <a:srgbClr val="000000"/>
                </a:solidFill>
              </a:rPr>
              <a:t>级研究生新生信息素养培训</a:t>
            </a:r>
            <a:r>
              <a:rPr lang="en-US" altLang="zh-CN" sz="3600" dirty="0" smtClean="0">
                <a:solidFill>
                  <a:srgbClr val="000000"/>
                </a:solidFill>
              </a:rPr>
              <a:t/>
            </a:r>
            <a:br>
              <a:rPr lang="en-US" altLang="zh-CN" sz="3600" dirty="0" smtClean="0">
                <a:solidFill>
                  <a:srgbClr val="000000"/>
                </a:solidFill>
              </a:rPr>
            </a:br>
            <a:r>
              <a:rPr lang="zh-CN" altLang="en-US" sz="3600" dirty="0" smtClean="0">
                <a:solidFill>
                  <a:srgbClr val="000000"/>
                </a:solidFill>
              </a:rPr>
              <a:t>（数信学院）</a:t>
            </a:r>
            <a:endParaRPr lang="zh-CN" altLang="en-US" sz="3600" dirty="0">
              <a:solidFill>
                <a:srgbClr val="000000"/>
              </a:solidFill>
            </a:endParaRPr>
          </a:p>
        </p:txBody>
      </p:sp>
      <p:sp>
        <p:nvSpPr>
          <p:cNvPr id="3" name="副标题 2"/>
          <p:cNvSpPr>
            <a:spLocks noGrp="1"/>
          </p:cNvSpPr>
          <p:nvPr>
            <p:ph type="subTitle" idx="1"/>
          </p:nvPr>
        </p:nvSpPr>
        <p:spPr/>
        <p:txBody>
          <a:bodyPr>
            <a:normAutofit/>
          </a:bodyPr>
          <a:lstStyle/>
          <a:p>
            <a:r>
              <a:rPr lang="zh-CN" altLang="en-US" sz="2000" dirty="0" smtClean="0"/>
              <a:t>吴贤奇</a:t>
            </a:r>
            <a:endParaRPr lang="en-US" altLang="zh-CN" sz="2000" dirty="0" smtClean="0"/>
          </a:p>
          <a:p>
            <a:r>
              <a:rPr lang="zh-CN" altLang="en-US" sz="2000" dirty="0" smtClean="0"/>
              <a:t>图书馆信息咨询部  </a:t>
            </a:r>
            <a:endParaRPr lang="en-US" altLang="zh-CN" sz="2000" dirty="0" smtClean="0"/>
          </a:p>
          <a:p>
            <a:r>
              <a:rPr lang="en-US" altLang="zh-CN" sz="2000" dirty="0" smtClean="0"/>
              <a:t>020-85283201</a:t>
            </a:r>
            <a:endParaRPr lang="zh-CN" altLang="en-US" sz="2000" dirty="0"/>
          </a:p>
        </p:txBody>
      </p:sp>
    </p:spTree>
    <p:extLst>
      <p:ext uri="{BB962C8B-B14F-4D97-AF65-F5344CB8AC3E}">
        <p14:creationId xmlns:p14="http://schemas.microsoft.com/office/powerpoint/2010/main" val="2328314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469565"/>
            <a:ext cx="6599758" cy="531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6381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725" y="620688"/>
            <a:ext cx="6432550" cy="526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655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r>
              <a:rPr lang="zh-CN" altLang="en-US" dirty="0"/>
              <a:t>图书馆秉持读者第一、服务至上的理念，不断完善服务功能，提升服务质量。采用借、阅、藏合一的借阅管理模式，周开馆时间</a:t>
            </a:r>
            <a:r>
              <a:rPr lang="en-US" altLang="zh-CN" dirty="0"/>
              <a:t>104</a:t>
            </a:r>
            <a:r>
              <a:rPr lang="zh-CN" altLang="en-US" dirty="0"/>
              <a:t>小时，一周七天全开放，全天</a:t>
            </a:r>
            <a:r>
              <a:rPr lang="en-US" altLang="zh-CN" dirty="0"/>
              <a:t>24</a:t>
            </a:r>
            <a:r>
              <a:rPr lang="zh-CN" altLang="en-US" dirty="0"/>
              <a:t>小时开放图书馆电子资源。除提供常规的书刊借阅服务外，还开展参考咨询、馆际互借与文献传递、信息素养教育、阅读推广、学科服务、科技查新、定题情报分析、学科竞争力分析、决策支持服务和知识产权信息服务等特色服务</a:t>
            </a:r>
            <a:r>
              <a:rPr lang="zh-CN" altLang="en-US" dirty="0" smtClean="0"/>
              <a:t>。</a:t>
            </a:r>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630886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25" y="1079500"/>
            <a:ext cx="785495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057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635000"/>
            <a:ext cx="9099550" cy="558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6428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38175"/>
            <a:ext cx="8856984"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856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604448"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椭圆 4"/>
          <p:cNvSpPr/>
          <p:nvPr/>
        </p:nvSpPr>
        <p:spPr>
          <a:xfrm>
            <a:off x="251520" y="5373216"/>
            <a:ext cx="792088"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9619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smtClean="0"/>
              <a:t>根据索书号到相应书库查找所需图书，找到后，到图书馆一楼大厅办理借阅手续。大厅有自助办理借书机，可自助办理。还书也可自助办理，图书馆大门外西侧有自动还书机，可</a:t>
            </a:r>
            <a:r>
              <a:rPr lang="en-US" altLang="zh-CN" dirty="0" smtClean="0"/>
              <a:t>24</a:t>
            </a:r>
            <a:r>
              <a:rPr lang="zh-CN" altLang="en-US" dirty="0" smtClean="0"/>
              <a:t>小时还书。中文图书外借册数不限。</a:t>
            </a:r>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9892099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r>
              <a:rPr lang="zh-CN" altLang="en-US" dirty="0" smtClean="0"/>
              <a:t>与数学、计算机科学、信息学等学科有关的文献信息数据库有：</a:t>
            </a:r>
            <a:endParaRPr lang="en-US" altLang="zh-CN" dirty="0" smtClean="0"/>
          </a:p>
          <a:p>
            <a:r>
              <a:rPr lang="en-US" altLang="zh-CN" dirty="0" smtClean="0"/>
              <a:t>SCI</a:t>
            </a:r>
          </a:p>
          <a:p>
            <a:r>
              <a:rPr lang="en-US" altLang="zh-CN" dirty="0" smtClean="0"/>
              <a:t>SSCI</a:t>
            </a:r>
          </a:p>
          <a:p>
            <a:r>
              <a:rPr lang="en-US" altLang="zh-CN" dirty="0" smtClean="0"/>
              <a:t>PQDT</a:t>
            </a:r>
          </a:p>
          <a:p>
            <a:r>
              <a:rPr lang="en-US" altLang="zh-CN" dirty="0" smtClean="0"/>
              <a:t>EI</a:t>
            </a:r>
          </a:p>
          <a:p>
            <a:r>
              <a:rPr lang="en-US" altLang="zh-CN" dirty="0" smtClean="0"/>
              <a:t>CNKI</a:t>
            </a:r>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944293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1187624" y="764704"/>
            <a:ext cx="6777345" cy="59766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zh-CN" sz="2000" dirty="0" smtClean="0">
                <a:solidFill>
                  <a:srgbClr val="FF0000"/>
                </a:solidFill>
              </a:rPr>
              <a:t>课程</a:t>
            </a:r>
            <a:r>
              <a:rPr lang="zh-CN" altLang="zh-CN" sz="2000" dirty="0">
                <a:solidFill>
                  <a:srgbClr val="FF0000"/>
                </a:solidFill>
              </a:rPr>
              <a:t>编码</a:t>
            </a:r>
            <a:r>
              <a:rPr lang="zh-CN" altLang="zh-CN" sz="2000" dirty="0">
                <a:solidFill>
                  <a:srgbClr val="0070C0"/>
                </a:solidFill>
              </a:rPr>
              <a:t>：</a:t>
            </a:r>
            <a:r>
              <a:rPr lang="en-US" altLang="zh-CN" sz="2000" dirty="0">
                <a:solidFill>
                  <a:srgbClr val="0070C0"/>
                </a:solidFill>
              </a:rPr>
              <a:t>22022000000001</a:t>
            </a:r>
            <a:endParaRPr lang="zh-CN" altLang="zh-CN" sz="2000" dirty="0">
              <a:solidFill>
                <a:srgbClr val="0070C0"/>
              </a:solidFill>
            </a:endParaRPr>
          </a:p>
          <a:p>
            <a:pPr>
              <a:lnSpc>
                <a:spcPct val="150000"/>
              </a:lnSpc>
            </a:pPr>
            <a:r>
              <a:rPr lang="zh-CN" altLang="zh-CN" sz="2000" dirty="0" smtClean="0">
                <a:solidFill>
                  <a:srgbClr val="FF0000"/>
                </a:solidFill>
              </a:rPr>
              <a:t>课程</a:t>
            </a:r>
            <a:r>
              <a:rPr lang="zh-CN" altLang="zh-CN" sz="2000" dirty="0">
                <a:solidFill>
                  <a:srgbClr val="FF0000"/>
                </a:solidFill>
              </a:rPr>
              <a:t>特点</a:t>
            </a:r>
            <a:r>
              <a:rPr lang="zh-CN" altLang="zh-CN" sz="2000" dirty="0">
                <a:solidFill>
                  <a:srgbClr val="0070C0"/>
                </a:solidFill>
              </a:rPr>
              <a:t>：以具体科研或课题项目为载体的实操性工具课。</a:t>
            </a:r>
          </a:p>
          <a:p>
            <a:pPr>
              <a:lnSpc>
                <a:spcPct val="150000"/>
              </a:lnSpc>
            </a:pPr>
            <a:r>
              <a:rPr lang="zh-CN" altLang="zh-CN" sz="2000" dirty="0" smtClean="0">
                <a:solidFill>
                  <a:srgbClr val="FF0000"/>
                </a:solidFill>
              </a:rPr>
              <a:t>课程</a:t>
            </a:r>
            <a:r>
              <a:rPr lang="zh-CN" altLang="zh-CN" sz="2000" dirty="0">
                <a:solidFill>
                  <a:srgbClr val="FF0000"/>
                </a:solidFill>
              </a:rPr>
              <a:t>主要内容</a:t>
            </a:r>
            <a:r>
              <a:rPr lang="zh-CN" altLang="zh-CN" sz="2000" dirty="0">
                <a:solidFill>
                  <a:srgbClr val="0070C0"/>
                </a:solidFill>
              </a:rPr>
              <a:t>：文献检索的基本知识与学术规范、常用国内外数据库、搜索引擎、专利文献数据库的检索、分析与利用以及文献管理软件的使用等。</a:t>
            </a:r>
          </a:p>
          <a:p>
            <a:pPr>
              <a:lnSpc>
                <a:spcPct val="150000"/>
              </a:lnSpc>
            </a:pPr>
            <a:r>
              <a:rPr lang="zh-CN" altLang="zh-CN" sz="2000" dirty="0" smtClean="0">
                <a:solidFill>
                  <a:srgbClr val="FF0000"/>
                </a:solidFill>
              </a:rPr>
              <a:t>课程</a:t>
            </a:r>
            <a:r>
              <a:rPr lang="zh-CN" altLang="zh-CN" sz="2000" dirty="0">
                <a:solidFill>
                  <a:srgbClr val="FF0000"/>
                </a:solidFill>
              </a:rPr>
              <a:t>实用性</a:t>
            </a:r>
            <a:r>
              <a:rPr lang="zh-CN" altLang="zh-CN" sz="2000" dirty="0">
                <a:solidFill>
                  <a:srgbClr val="0070C0"/>
                </a:solidFill>
              </a:rPr>
              <a:t>：满足研究生整个科研阶段对文献的检索、分析、应用的需求，提升科研效率。</a:t>
            </a:r>
          </a:p>
        </p:txBody>
      </p:sp>
      <p:sp>
        <p:nvSpPr>
          <p:cNvPr id="5" name="圆角矩形 4"/>
          <p:cNvSpPr/>
          <p:nvPr/>
        </p:nvSpPr>
        <p:spPr>
          <a:xfrm>
            <a:off x="611560" y="645428"/>
            <a:ext cx="6831188" cy="11993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2800" b="1" dirty="0" smtClean="0">
                <a:solidFill>
                  <a:srgbClr val="0070C0"/>
                </a:solidFill>
              </a:rPr>
              <a:t>研究生选修课</a:t>
            </a:r>
            <a:endParaRPr lang="en-US" altLang="zh-CN" sz="2800" b="1" dirty="0" smtClean="0">
              <a:solidFill>
                <a:srgbClr val="0070C0"/>
              </a:solidFill>
            </a:endParaRPr>
          </a:p>
          <a:p>
            <a:pPr algn="ctr"/>
            <a:r>
              <a:rPr lang="zh-CN" altLang="zh-CN" sz="2800" b="1" dirty="0" smtClean="0">
                <a:solidFill>
                  <a:srgbClr val="0070C0"/>
                </a:solidFill>
              </a:rPr>
              <a:t>《网络信息资源的检索与利用》</a:t>
            </a:r>
            <a:r>
              <a:rPr lang="en-US" altLang="zh-CN" b="1" dirty="0" smtClean="0">
                <a:solidFill>
                  <a:srgbClr val="0070C0"/>
                </a:solidFill>
              </a:rPr>
              <a:t> </a:t>
            </a:r>
            <a:endParaRPr lang="zh-CN" altLang="en-US" b="1" dirty="0"/>
          </a:p>
        </p:txBody>
      </p:sp>
      <p:sp>
        <p:nvSpPr>
          <p:cNvPr id="7" name="圆角矩形 6"/>
          <p:cNvSpPr/>
          <p:nvPr/>
        </p:nvSpPr>
        <p:spPr>
          <a:xfrm>
            <a:off x="537834" y="1385392"/>
            <a:ext cx="484100" cy="49685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4800" b="1" dirty="0" smtClean="0">
                <a:solidFill>
                  <a:srgbClr val="0070C0"/>
                </a:solidFill>
                <a:latin typeface="华文行楷" pitchFamily="2" charset="-122"/>
                <a:ea typeface="华文行楷" pitchFamily="2" charset="-122"/>
              </a:rPr>
              <a:t>欢迎大家选修！</a:t>
            </a:r>
            <a:r>
              <a:rPr lang="zh-CN" altLang="en-US" sz="4800" b="1" dirty="0" smtClean="0">
                <a:latin typeface="华文行楷" pitchFamily="2" charset="-122"/>
                <a:ea typeface="华文行楷" pitchFamily="2" charset="-122"/>
              </a:rPr>
              <a:t>！</a:t>
            </a:r>
            <a:endParaRPr lang="zh-CN" altLang="en-US" sz="4800" b="1" dirty="0">
              <a:latin typeface="华文行楷" pitchFamily="2" charset="-122"/>
              <a:ea typeface="华文行楷" pitchFamily="2" charset="-122"/>
            </a:endParaRPr>
          </a:p>
        </p:txBody>
      </p:sp>
    </p:spTree>
    <p:extLst>
      <p:ext uri="{BB962C8B-B14F-4D97-AF65-F5344CB8AC3E}">
        <p14:creationId xmlns:p14="http://schemas.microsoft.com/office/powerpoint/2010/main" val="1655708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67833" y="2564904"/>
            <a:ext cx="7408333" cy="3450696"/>
          </a:xfrm>
        </p:spPr>
        <p:txBody>
          <a:bodyPr/>
          <a:lstStyle/>
          <a:p>
            <a:r>
              <a:rPr lang="zh-CN" altLang="en-US" dirty="0" smtClean="0"/>
              <a:t>了解并掌握文献管理知识，可有效地了解国内外的科技发展现状，了解中外差距，掌握科技发展方向；实现科学地有效地管理科研活动，科学评估科研及科技，科学评估学科和高等教育！</a:t>
            </a:r>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792853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971600" y="2420888"/>
            <a:ext cx="7408333" cy="3450696"/>
          </a:xfrm>
        </p:spPr>
        <p:txBody>
          <a:bodyPr/>
          <a:lstStyle/>
          <a:p>
            <a:r>
              <a:rPr lang="zh-CN" altLang="en-US" dirty="0" smtClean="0"/>
              <a:t>图书馆的读者培训：</a:t>
            </a:r>
            <a:endParaRPr lang="en-US" altLang="zh-CN" dirty="0" smtClean="0"/>
          </a:p>
          <a:p>
            <a:r>
              <a:rPr lang="en-US" altLang="zh-CN" dirty="0"/>
              <a:t> </a:t>
            </a:r>
            <a:r>
              <a:rPr lang="en-US" altLang="zh-CN" dirty="0" smtClean="0"/>
              <a:t>        </a:t>
            </a:r>
            <a:r>
              <a:rPr lang="zh-CN" altLang="en-US" dirty="0" smtClean="0"/>
              <a:t>今年的读者培训计划即可推出。请同学们注意图书馆的通知。一般通过网站、微信公众号、公告栏公告等媒介通知同学们。欢迎同学们来听课！</a:t>
            </a:r>
            <a:endParaRPr lang="en-US" altLang="zh-CN" dirty="0" smtClean="0"/>
          </a:p>
          <a:p>
            <a:r>
              <a:rPr lang="en-US" altLang="zh-CN" dirty="0"/>
              <a:t> </a:t>
            </a:r>
            <a:r>
              <a:rPr lang="en-US" altLang="zh-CN" dirty="0" smtClean="0"/>
              <a:t>       </a:t>
            </a:r>
            <a:r>
              <a:rPr lang="zh-CN" altLang="en-US" dirty="0" smtClean="0"/>
              <a:t>时间为周二周四晚上</a:t>
            </a:r>
            <a:r>
              <a:rPr lang="en-US" altLang="zh-CN" dirty="0" smtClean="0"/>
              <a:t>19:00-20:30.</a:t>
            </a:r>
            <a:r>
              <a:rPr lang="zh-CN" altLang="en-US" dirty="0" smtClean="0"/>
              <a:t>地点在图书馆信息楼三楼读者培训室。</a:t>
            </a:r>
            <a:endParaRPr lang="en-US" altLang="zh-CN" dirty="0" smtClean="0"/>
          </a:p>
          <a:p>
            <a:r>
              <a:rPr lang="en-US" altLang="zh-CN" dirty="0"/>
              <a:t> </a:t>
            </a:r>
            <a:r>
              <a:rPr lang="en-US" altLang="zh-CN" dirty="0" smtClean="0"/>
              <a:t>       </a:t>
            </a:r>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472280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755576" y="2636912"/>
            <a:ext cx="7408333" cy="3450696"/>
          </a:xfrm>
        </p:spPr>
        <p:txBody>
          <a:bodyPr/>
          <a:lstStyle/>
          <a:p>
            <a:r>
              <a:rPr lang="zh-CN" altLang="en-US" dirty="0" smtClean="0"/>
              <a:t>图书馆为学生提供的文献检索类课程，以及读者培训均利用“雨课堂”进行授课。</a:t>
            </a:r>
            <a:endParaRPr lang="en-US" altLang="zh-CN" dirty="0" smtClean="0"/>
          </a:p>
          <a:p>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792212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7834" y="1797705"/>
            <a:ext cx="8229600" cy="1257295"/>
          </a:xfrm>
        </p:spPr>
        <p:txBody>
          <a:bodyPr>
            <a:normAutofit/>
          </a:bodyPr>
          <a:lstStyle/>
          <a:p>
            <a:pPr marL="0" indent="0">
              <a:buNone/>
            </a:pPr>
            <a:r>
              <a:rPr lang="en-US" altLang="zh-CN" sz="2800" b="1" dirty="0">
                <a:solidFill>
                  <a:srgbClr val="0000FF"/>
                </a:solidFill>
                <a:cs typeface="+mn-ea"/>
                <a:sym typeface="+mn-lt"/>
                <a:hlinkClick r:id="rId2"/>
              </a:rPr>
              <a:t>https://www.yuketang.cn</a:t>
            </a:r>
            <a:r>
              <a:rPr lang="en-US" altLang="zh-CN" sz="2800" b="1" dirty="0" smtClean="0">
                <a:solidFill>
                  <a:srgbClr val="0000FF"/>
                </a:solidFill>
                <a:cs typeface="+mn-ea"/>
                <a:sym typeface="+mn-lt"/>
                <a:hlinkClick r:id="rId2"/>
              </a:rPr>
              <a:t>/</a:t>
            </a:r>
            <a:endParaRPr lang="en-US" altLang="zh-CN" sz="2800" b="1" dirty="0" smtClean="0">
              <a:solidFill>
                <a:srgbClr val="0000FF"/>
              </a:solidFill>
              <a:cs typeface="+mn-ea"/>
              <a:sym typeface="+mn-lt"/>
            </a:endParaRPr>
          </a:p>
          <a:p>
            <a:pPr marL="0" indent="0">
              <a:buNone/>
            </a:pPr>
            <a:endParaRPr lang="zh-CN" altLang="en-US" sz="2800" b="1" dirty="0">
              <a:solidFill>
                <a:srgbClr val="0000FF"/>
              </a:solidFill>
              <a:cs typeface="+mn-ea"/>
              <a:sym typeface="+mn-lt"/>
            </a:endParaRPr>
          </a:p>
        </p:txBody>
      </p:sp>
      <p:sp>
        <p:nvSpPr>
          <p:cNvPr id="5" name="副标题 2"/>
          <p:cNvSpPr>
            <a:spLocks/>
          </p:cNvSpPr>
          <p:nvPr/>
        </p:nvSpPr>
        <p:spPr bwMode="auto">
          <a:xfrm>
            <a:off x="107504" y="332656"/>
            <a:ext cx="9144000" cy="792088"/>
          </a:xfrm>
          <a:prstGeom prst="rect">
            <a:avLst/>
          </a:prstGeom>
          <a:solidFill>
            <a:srgbClr val="057EBB"/>
          </a:solidFill>
          <a:ln w="9525">
            <a:noFill/>
            <a:miter lim="800000"/>
            <a:headEnd/>
            <a:tailEnd/>
          </a:ln>
        </p:spPr>
        <p:txBody>
          <a:bodyPr/>
          <a:lstStyle/>
          <a:p>
            <a:pPr algn="ctr"/>
            <a:r>
              <a:rPr lang="zh-CN" altLang="en-US" sz="2800" b="1" dirty="0" smtClean="0">
                <a:solidFill>
                  <a:schemeClr val="bg1"/>
                </a:solidFill>
                <a:cs typeface="+mn-ea"/>
                <a:sym typeface="+mn-lt"/>
              </a:rPr>
              <a:t>雨课堂</a:t>
            </a:r>
            <a:r>
              <a:rPr lang="en-US" altLang="zh-CN" sz="2800" b="1" dirty="0" smtClean="0">
                <a:solidFill>
                  <a:schemeClr val="bg1"/>
                </a:solidFill>
                <a:cs typeface="+mn-ea"/>
                <a:sym typeface="+mn-lt"/>
              </a:rPr>
              <a:t>--</a:t>
            </a:r>
            <a:r>
              <a:rPr lang="zh-CN" altLang="en-US" sz="2800" b="1" dirty="0" smtClean="0">
                <a:solidFill>
                  <a:schemeClr val="bg1"/>
                </a:solidFill>
                <a:cs typeface="+mn-ea"/>
                <a:sym typeface="+mn-lt"/>
              </a:rPr>
              <a:t>下载、安装</a:t>
            </a:r>
            <a:endParaRPr lang="zh-CN" altLang="en-US" sz="2800" b="1" dirty="0">
              <a:solidFill>
                <a:schemeClr val="bg1"/>
              </a:solidFill>
              <a:cs typeface="+mn-ea"/>
              <a:sym typeface="+mn-lt"/>
            </a:endParaRPr>
          </a:p>
        </p:txBody>
      </p:sp>
      <p:sp>
        <p:nvSpPr>
          <p:cNvPr id="4" name="文本框 3"/>
          <p:cNvSpPr txBox="1"/>
          <p:nvPr/>
        </p:nvSpPr>
        <p:spPr>
          <a:xfrm rot="19477723">
            <a:off x="4784239" y="4489770"/>
            <a:ext cx="4339650" cy="646331"/>
          </a:xfrm>
          <a:prstGeom prst="rect">
            <a:avLst/>
          </a:prstGeom>
          <a:noFill/>
        </p:spPr>
        <p:txBody>
          <a:bodyPr wrap="none" rtlCol="0">
            <a:spAutoFit/>
          </a:bodyPr>
          <a:lstStyle/>
          <a:p>
            <a:r>
              <a:rPr lang="zh-CN" altLang="en-US" sz="3600" dirty="0" smtClean="0">
                <a:solidFill>
                  <a:schemeClr val="bg1">
                    <a:lumMod val="85000"/>
                  </a:schemeClr>
                </a:solidFill>
              </a:rPr>
              <a:t>华南农业大学图书馆</a:t>
            </a:r>
            <a:endParaRPr lang="zh-CN" altLang="en-US" sz="3600" dirty="0">
              <a:solidFill>
                <a:schemeClr val="bg1">
                  <a:lumMod val="85000"/>
                </a:schemeClr>
              </a:solidFill>
            </a:endParaRPr>
          </a:p>
        </p:txBody>
      </p:sp>
      <p:sp>
        <p:nvSpPr>
          <p:cNvPr id="6" name="TextBox 3"/>
          <p:cNvSpPr txBox="1"/>
          <p:nvPr/>
        </p:nvSpPr>
        <p:spPr>
          <a:xfrm>
            <a:off x="591623" y="2852937"/>
            <a:ext cx="6803452" cy="1569660"/>
          </a:xfrm>
          <a:prstGeom prst="rect">
            <a:avLst/>
          </a:prstGeom>
          <a:noFill/>
        </p:spPr>
        <p:txBody>
          <a:bodyPr wrap="square">
            <a:spAutoFit/>
          </a:bodyPr>
          <a:lstStyle/>
          <a:p>
            <a:pPr>
              <a:defRPr/>
            </a:pPr>
            <a:r>
              <a:rPr lang="zh-CN" altLang="en-US" sz="2400" b="1" dirty="0" smtClean="0">
                <a:highlight>
                  <a:srgbClr val="FFFF00"/>
                </a:highlight>
                <a:cs typeface="+mn-ea"/>
                <a:sym typeface="+mn-lt"/>
              </a:rPr>
              <a:t>备注：</a:t>
            </a:r>
            <a:endParaRPr lang="en-US" altLang="zh-CN" sz="2400" b="1" dirty="0" smtClean="0">
              <a:highlight>
                <a:srgbClr val="FFFF00"/>
              </a:highlight>
              <a:cs typeface="+mn-ea"/>
              <a:sym typeface="+mn-lt"/>
            </a:endParaRPr>
          </a:p>
          <a:p>
            <a:pPr>
              <a:defRPr/>
            </a:pPr>
            <a:r>
              <a:rPr lang="en-US" altLang="zh-CN" sz="2400" b="1" dirty="0" smtClean="0">
                <a:highlight>
                  <a:srgbClr val="FFFF00"/>
                </a:highlight>
                <a:cs typeface="+mn-ea"/>
                <a:sym typeface="+mn-lt"/>
              </a:rPr>
              <a:t>1.</a:t>
            </a:r>
            <a:r>
              <a:rPr lang="zh-CN" altLang="en-US" sz="2400" b="1" dirty="0" smtClean="0">
                <a:highlight>
                  <a:srgbClr val="FFFF00"/>
                </a:highlight>
                <a:cs typeface="+mn-ea"/>
                <a:sym typeface="+mn-lt"/>
              </a:rPr>
              <a:t>安装时要注意个人机的操作系统类型，选择合适的版本；</a:t>
            </a:r>
            <a:endParaRPr lang="en-US" altLang="zh-CN" sz="2400" b="1" dirty="0" smtClean="0">
              <a:highlight>
                <a:srgbClr val="FFFF00"/>
              </a:highlight>
              <a:cs typeface="+mn-ea"/>
              <a:sym typeface="+mn-lt"/>
            </a:endParaRPr>
          </a:p>
          <a:p>
            <a:pPr>
              <a:defRPr/>
            </a:pPr>
            <a:r>
              <a:rPr lang="en-US" altLang="zh-CN" sz="2400" b="1" dirty="0" smtClean="0">
                <a:highlight>
                  <a:srgbClr val="FFFF00"/>
                </a:highlight>
                <a:cs typeface="+mn-ea"/>
                <a:sym typeface="+mn-lt"/>
              </a:rPr>
              <a:t>2.</a:t>
            </a:r>
            <a:r>
              <a:rPr lang="zh-CN" altLang="en-US" sz="2400" b="1" dirty="0" smtClean="0">
                <a:highlight>
                  <a:srgbClr val="FFFF00"/>
                </a:highlight>
                <a:cs typeface="+mn-ea"/>
                <a:sym typeface="+mn-lt"/>
              </a:rPr>
              <a:t>安装时注意首先关闭</a:t>
            </a:r>
            <a:r>
              <a:rPr lang="en-US" altLang="zh-CN" sz="2400" b="1" dirty="0" smtClean="0">
                <a:highlight>
                  <a:srgbClr val="FFFF00"/>
                </a:highlight>
                <a:cs typeface="+mn-ea"/>
                <a:sym typeface="+mn-lt"/>
              </a:rPr>
              <a:t>PPT</a:t>
            </a:r>
            <a:r>
              <a:rPr lang="zh-CN" altLang="en-US" sz="2400" b="1" dirty="0" smtClean="0">
                <a:highlight>
                  <a:srgbClr val="FFFF00"/>
                </a:highlight>
                <a:cs typeface="+mn-ea"/>
                <a:sym typeface="+mn-lt"/>
              </a:rPr>
              <a:t>。</a:t>
            </a:r>
            <a:endParaRPr lang="zh-CN" altLang="en-US" sz="2400" b="1" dirty="0">
              <a:solidFill>
                <a:srgbClr val="FF0000"/>
              </a:solidFill>
              <a:cs typeface="+mn-ea"/>
              <a:sym typeface="+mn-lt"/>
            </a:endParaRPr>
          </a:p>
        </p:txBody>
      </p:sp>
    </p:spTree>
    <p:extLst>
      <p:ext uri="{BB962C8B-B14F-4D97-AF65-F5344CB8AC3E}">
        <p14:creationId xmlns:p14="http://schemas.microsoft.com/office/powerpoint/2010/main" val="841736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副标题 2"/>
          <p:cNvSpPr>
            <a:spLocks/>
          </p:cNvSpPr>
          <p:nvPr/>
        </p:nvSpPr>
        <p:spPr bwMode="auto">
          <a:xfrm>
            <a:off x="0" y="22225"/>
            <a:ext cx="9144000" cy="670471"/>
          </a:xfrm>
          <a:prstGeom prst="rect">
            <a:avLst/>
          </a:prstGeom>
          <a:solidFill>
            <a:srgbClr val="057EBB"/>
          </a:solidFill>
          <a:ln w="9525">
            <a:noFill/>
            <a:miter lim="800000"/>
            <a:headEnd/>
            <a:tailEnd/>
          </a:ln>
        </p:spPr>
        <p:txBody>
          <a:bodyPr/>
          <a:lstStyle/>
          <a:p>
            <a:pPr algn="ctr"/>
            <a:r>
              <a:rPr lang="zh-CN" altLang="en-US" sz="2800" b="1" dirty="0" smtClean="0">
                <a:solidFill>
                  <a:schemeClr val="bg1"/>
                </a:solidFill>
                <a:cs typeface="+mn-ea"/>
                <a:sym typeface="+mn-lt"/>
              </a:rPr>
              <a:t>雨课堂</a:t>
            </a:r>
            <a:r>
              <a:rPr lang="en-US" altLang="zh-CN" sz="2800" b="1" dirty="0" smtClean="0">
                <a:solidFill>
                  <a:schemeClr val="bg1"/>
                </a:solidFill>
                <a:cs typeface="+mn-ea"/>
                <a:sym typeface="+mn-lt"/>
              </a:rPr>
              <a:t>--</a:t>
            </a:r>
            <a:r>
              <a:rPr lang="zh-CN" altLang="en-US" sz="2800" b="1" dirty="0" smtClean="0">
                <a:solidFill>
                  <a:schemeClr val="bg1"/>
                </a:solidFill>
                <a:cs typeface="+mn-ea"/>
                <a:sym typeface="+mn-lt"/>
              </a:rPr>
              <a:t>功能设置</a:t>
            </a:r>
            <a:endParaRPr lang="zh-CN" altLang="en-US" sz="2800" b="1" dirty="0">
              <a:solidFill>
                <a:schemeClr val="bg1"/>
              </a:solidFill>
              <a:cs typeface="+mn-ea"/>
              <a:sym typeface="+mn-lt"/>
            </a:endParaRPr>
          </a:p>
        </p:txBody>
      </p:sp>
      <p:sp>
        <p:nvSpPr>
          <p:cNvPr id="4" name="内容占位符 2"/>
          <p:cNvSpPr txBox="1">
            <a:spLocks/>
          </p:cNvSpPr>
          <p:nvPr/>
        </p:nvSpPr>
        <p:spPr>
          <a:xfrm>
            <a:off x="376467" y="1652242"/>
            <a:ext cx="8283488" cy="3864990"/>
          </a:xfrm>
          <a:prstGeom prst="rect">
            <a:avLst/>
          </a:prstGeom>
        </p:spPr>
        <p:txBody>
          <a:bodyPr>
            <a:normAutofit fontScale="40000" lnSpcReduction="20000"/>
          </a:bodyPr>
          <a:lstStyle/>
          <a:p>
            <a:pPr marR="0" lvl="0" algn="l" defTabSz="914400" rtl="0" eaLnBrk="1" fontAlgn="auto" latinLnBrk="0" hangingPunct="1">
              <a:lnSpc>
                <a:spcPct val="170000"/>
              </a:lnSpc>
              <a:spcBef>
                <a:spcPct val="20000"/>
              </a:spcBef>
              <a:spcAft>
                <a:spcPts val="0"/>
              </a:spcAft>
              <a:buClrTx/>
              <a:buSzTx/>
              <a:tabLst/>
              <a:defRPr/>
            </a:pPr>
            <a:r>
              <a:rPr kumimoji="0" lang="en-US" altLang="zh-CN" sz="5400" b="1" i="0" u="none" strike="noStrike" kern="1200" cap="none" spc="0" normalizeH="0" baseline="0" noProof="0" dirty="0" smtClean="0">
                <a:ln>
                  <a:noFill/>
                </a:ln>
                <a:solidFill>
                  <a:srgbClr val="0000FF"/>
                </a:solidFill>
                <a:effectLst/>
                <a:uLnTx/>
                <a:uFillTx/>
                <a:cs typeface="+mn-ea"/>
                <a:sym typeface="+mn-lt"/>
              </a:rPr>
              <a:t>1.</a:t>
            </a:r>
            <a:r>
              <a:rPr kumimoji="0" lang="zh-CN" altLang="en-US" sz="5400" b="1" i="0" u="none" strike="noStrike" kern="1200" cap="none" spc="0" normalizeH="0" baseline="0" noProof="0" dirty="0" smtClean="0">
                <a:ln>
                  <a:noFill/>
                </a:ln>
                <a:solidFill>
                  <a:srgbClr val="0000FF"/>
                </a:solidFill>
                <a:effectLst/>
                <a:uLnTx/>
                <a:uFillTx/>
                <a:cs typeface="+mn-ea"/>
                <a:sym typeface="+mn-lt"/>
              </a:rPr>
              <a:t>雨课堂可以声音、视频直播，前提条件：注册成会员。</a:t>
            </a:r>
            <a:endParaRPr kumimoji="0" lang="en-US" altLang="zh-CN" sz="5400" b="1" i="0" u="none" strike="noStrike" kern="1200" cap="none" spc="0" normalizeH="0" baseline="0" noProof="0" dirty="0" smtClean="0">
              <a:ln>
                <a:noFill/>
              </a:ln>
              <a:solidFill>
                <a:srgbClr val="0000FF"/>
              </a:solidFill>
              <a:effectLst/>
              <a:uLnTx/>
              <a:uFillTx/>
              <a:cs typeface="+mn-ea"/>
              <a:sym typeface="+mn-lt"/>
            </a:endParaRPr>
          </a:p>
          <a:p>
            <a:pPr marR="0" lvl="0" algn="l" defTabSz="914400" rtl="0" eaLnBrk="1" fontAlgn="auto" latinLnBrk="0" hangingPunct="1">
              <a:lnSpc>
                <a:spcPct val="170000"/>
              </a:lnSpc>
              <a:spcBef>
                <a:spcPct val="20000"/>
              </a:spcBef>
              <a:spcAft>
                <a:spcPts val="0"/>
              </a:spcAft>
              <a:buClrTx/>
              <a:buSzTx/>
              <a:tabLst/>
              <a:defRPr/>
            </a:pPr>
            <a:r>
              <a:rPr lang="en-US" altLang="zh-CN" sz="5400" b="1" dirty="0" smtClean="0">
                <a:solidFill>
                  <a:srgbClr val="0000FF"/>
                </a:solidFill>
                <a:cs typeface="+mn-ea"/>
                <a:sym typeface="+mn-lt"/>
              </a:rPr>
              <a:t>2. </a:t>
            </a:r>
            <a:r>
              <a:rPr lang="zh-CN" altLang="en-US" sz="5400" b="1" dirty="0" smtClean="0">
                <a:solidFill>
                  <a:srgbClr val="0000FF"/>
                </a:solidFill>
                <a:cs typeface="+mn-ea"/>
                <a:sym typeface="+mn-lt"/>
              </a:rPr>
              <a:t>雨课堂可以通过单选、多选、投票、填空等形式实现老师和学生的良好沟通，并可以快速反馈沟通效果。</a:t>
            </a:r>
            <a:endParaRPr lang="en-US" altLang="zh-CN" sz="5400" b="1" dirty="0" smtClean="0">
              <a:solidFill>
                <a:srgbClr val="0000FF"/>
              </a:solidFill>
              <a:cs typeface="+mn-ea"/>
              <a:sym typeface="+mn-lt"/>
            </a:endParaRPr>
          </a:p>
          <a:p>
            <a:pPr marR="0" lvl="0" algn="l" defTabSz="914400" rtl="0" eaLnBrk="1" fontAlgn="auto" latinLnBrk="0" hangingPunct="1">
              <a:lnSpc>
                <a:spcPct val="170000"/>
              </a:lnSpc>
              <a:spcBef>
                <a:spcPct val="20000"/>
              </a:spcBef>
              <a:spcAft>
                <a:spcPts val="0"/>
              </a:spcAft>
              <a:buClrTx/>
              <a:buSzTx/>
              <a:tabLst/>
              <a:defRPr/>
            </a:pPr>
            <a:r>
              <a:rPr kumimoji="0" lang="en-US" altLang="zh-CN" sz="5400" b="1" i="0" u="none" strike="noStrike" kern="1200" cap="none" spc="0" normalizeH="0" baseline="0" noProof="0" dirty="0" smtClean="0">
                <a:ln>
                  <a:noFill/>
                </a:ln>
                <a:solidFill>
                  <a:srgbClr val="0000FF"/>
                </a:solidFill>
                <a:effectLst/>
                <a:uLnTx/>
                <a:uFillTx/>
                <a:cs typeface="+mn-ea"/>
                <a:sym typeface="+mn-lt"/>
              </a:rPr>
              <a:t>3. </a:t>
            </a:r>
            <a:r>
              <a:rPr kumimoji="0" lang="zh-CN" altLang="en-US" sz="5400" b="1" i="0" u="none" strike="noStrike" kern="1200" cap="none" spc="0" normalizeH="0" baseline="0" noProof="0" dirty="0" smtClean="0">
                <a:ln>
                  <a:noFill/>
                </a:ln>
                <a:solidFill>
                  <a:srgbClr val="0000FF"/>
                </a:solidFill>
                <a:effectLst/>
                <a:uLnTx/>
                <a:uFillTx/>
                <a:cs typeface="+mn-ea"/>
                <a:sym typeface="+mn-lt"/>
              </a:rPr>
              <a:t>做好</a:t>
            </a:r>
            <a:r>
              <a:rPr kumimoji="0" lang="en-US" altLang="zh-CN" sz="5400" b="1" i="0" u="none" strike="noStrike" kern="1200" cap="none" spc="0" normalizeH="0" baseline="0" noProof="0" dirty="0" smtClean="0">
                <a:ln>
                  <a:noFill/>
                </a:ln>
                <a:solidFill>
                  <a:srgbClr val="0000FF"/>
                </a:solidFill>
                <a:effectLst/>
                <a:uLnTx/>
                <a:uFillTx/>
                <a:cs typeface="+mn-ea"/>
                <a:sym typeface="+mn-lt"/>
              </a:rPr>
              <a:t>PPT</a:t>
            </a:r>
            <a:r>
              <a:rPr kumimoji="0" lang="zh-CN" altLang="en-US" sz="5400" b="1" i="0" u="none" strike="noStrike" kern="1200" cap="none" spc="0" normalizeH="0" baseline="0" noProof="0" dirty="0" smtClean="0">
                <a:ln>
                  <a:noFill/>
                </a:ln>
                <a:solidFill>
                  <a:srgbClr val="0000FF"/>
                </a:solidFill>
                <a:effectLst/>
                <a:uLnTx/>
                <a:uFillTx/>
                <a:cs typeface="+mn-ea"/>
                <a:sym typeface="+mn-lt"/>
              </a:rPr>
              <a:t>之后，直接在已有的</a:t>
            </a:r>
            <a:r>
              <a:rPr kumimoji="0" lang="en-US" altLang="zh-CN" sz="5400" b="1" i="0" u="none" strike="noStrike" kern="1200" cap="none" spc="0" normalizeH="0" baseline="0" noProof="0" dirty="0" smtClean="0">
                <a:ln>
                  <a:noFill/>
                </a:ln>
                <a:solidFill>
                  <a:srgbClr val="0000FF"/>
                </a:solidFill>
                <a:effectLst/>
                <a:uLnTx/>
                <a:uFillTx/>
                <a:cs typeface="+mn-ea"/>
                <a:sym typeface="+mn-lt"/>
              </a:rPr>
              <a:t>PPT</a:t>
            </a:r>
            <a:r>
              <a:rPr kumimoji="0" lang="zh-CN" altLang="en-US" sz="5400" b="1" i="0" u="none" strike="noStrike" kern="1200" cap="none" spc="0" normalizeH="0" baseline="0" noProof="0" dirty="0" smtClean="0">
                <a:ln>
                  <a:noFill/>
                </a:ln>
                <a:solidFill>
                  <a:srgbClr val="0000FF"/>
                </a:solidFill>
                <a:effectLst/>
                <a:uLnTx/>
                <a:uFillTx/>
                <a:cs typeface="+mn-ea"/>
                <a:sym typeface="+mn-lt"/>
              </a:rPr>
              <a:t>基础上进行各项功能设置。</a:t>
            </a:r>
            <a:endParaRPr kumimoji="0" lang="en-US" altLang="zh-CN" sz="5400" b="1" i="0" u="none" strike="noStrike" kern="1200" cap="none" spc="0" normalizeH="0" baseline="0" noProof="0" dirty="0" smtClean="0">
              <a:ln>
                <a:noFill/>
              </a:ln>
              <a:solidFill>
                <a:srgbClr val="0000FF"/>
              </a:solidFill>
              <a:effectLst/>
              <a:uLnTx/>
              <a:uFillTx/>
              <a:cs typeface="+mn-ea"/>
              <a:sym typeface="+mn-lt"/>
            </a:endParaRPr>
          </a:p>
          <a:p>
            <a:pPr marR="0" lvl="0" algn="l" defTabSz="914400" rtl="0" eaLnBrk="1" fontAlgn="auto" latinLnBrk="0" hangingPunct="1">
              <a:lnSpc>
                <a:spcPct val="170000"/>
              </a:lnSpc>
              <a:spcBef>
                <a:spcPct val="20000"/>
              </a:spcBef>
              <a:spcAft>
                <a:spcPts val="0"/>
              </a:spcAft>
              <a:buClrTx/>
              <a:buSzTx/>
              <a:tabLst/>
              <a:defRPr/>
            </a:pPr>
            <a:r>
              <a:rPr lang="en-US" altLang="zh-CN" sz="5400" b="1" dirty="0" smtClean="0">
                <a:solidFill>
                  <a:srgbClr val="0000FF"/>
                </a:solidFill>
                <a:cs typeface="+mn-ea"/>
                <a:sym typeface="+mn-lt"/>
              </a:rPr>
              <a:t>4.</a:t>
            </a:r>
            <a:r>
              <a:rPr lang="zh-CN" altLang="en-US" sz="5400" b="1" dirty="0" smtClean="0">
                <a:solidFill>
                  <a:srgbClr val="0000FF"/>
                </a:solidFill>
                <a:cs typeface="+mn-ea"/>
                <a:sym typeface="+mn-lt"/>
              </a:rPr>
              <a:t>其他：根据实际需要选择。</a:t>
            </a:r>
            <a:endParaRPr kumimoji="0" lang="zh-CN" altLang="en-US" sz="5400" b="1" i="0" u="none" strike="noStrike" kern="1200" cap="none" spc="0" normalizeH="0" baseline="0" noProof="0" dirty="0">
              <a:ln>
                <a:noFill/>
              </a:ln>
              <a:solidFill>
                <a:srgbClr val="0000FF"/>
              </a:solidFill>
              <a:effectLst/>
              <a:uLnTx/>
              <a:uFillTx/>
              <a:cs typeface="+mn-ea"/>
              <a:sym typeface="+mn-lt"/>
            </a:endParaRPr>
          </a:p>
        </p:txBody>
      </p:sp>
      <p:sp>
        <p:nvSpPr>
          <p:cNvPr id="5" name="文本框 4"/>
          <p:cNvSpPr txBox="1"/>
          <p:nvPr/>
        </p:nvSpPr>
        <p:spPr>
          <a:xfrm rot="19477723">
            <a:off x="4784239" y="4489770"/>
            <a:ext cx="4339650" cy="646331"/>
          </a:xfrm>
          <a:prstGeom prst="rect">
            <a:avLst/>
          </a:prstGeom>
          <a:noFill/>
        </p:spPr>
        <p:txBody>
          <a:bodyPr wrap="none" rtlCol="0">
            <a:spAutoFit/>
          </a:bodyPr>
          <a:lstStyle/>
          <a:p>
            <a:r>
              <a:rPr lang="zh-CN" altLang="en-US" sz="3600" dirty="0" smtClean="0">
                <a:solidFill>
                  <a:schemeClr val="bg1">
                    <a:lumMod val="85000"/>
                  </a:schemeClr>
                </a:solidFill>
              </a:rPr>
              <a:t>华南农业大学图书馆</a:t>
            </a:r>
            <a:endParaRPr lang="zh-CN" altLang="en-US" sz="3600" dirty="0">
              <a:solidFill>
                <a:schemeClr val="bg1">
                  <a:lumMod val="85000"/>
                </a:schemeClr>
              </a:solidFill>
            </a:endParaRPr>
          </a:p>
        </p:txBody>
      </p:sp>
    </p:spTree>
    <p:extLst>
      <p:ext uri="{BB962C8B-B14F-4D97-AF65-F5344CB8AC3E}">
        <p14:creationId xmlns:p14="http://schemas.microsoft.com/office/powerpoint/2010/main" val="3682154052"/>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a:xfrm>
            <a:off x="457200" y="338328"/>
            <a:ext cx="3466728" cy="714408"/>
          </a:xfrm>
        </p:spPr>
        <p:txBody>
          <a:bodyPr>
            <a:normAutofit fontScale="90000"/>
          </a:bodyPr>
          <a:lstStyle/>
          <a:p>
            <a:r>
              <a:rPr lang="zh-CN" altLang="en-US" sz="2400" dirty="0" smtClean="0"/>
              <a:t>数信学院学科馆员咨询群</a:t>
            </a:r>
            <a:endParaRPr lang="zh-CN" altLang="en-US"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47" y="1191189"/>
            <a:ext cx="773430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137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871538"/>
            <a:ext cx="68961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030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847725"/>
            <a:ext cx="85471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7289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971600" y="1844824"/>
            <a:ext cx="7408333" cy="3450696"/>
          </a:xfrm>
        </p:spPr>
        <p:txBody>
          <a:bodyPr/>
          <a:lstStyle/>
          <a:p>
            <a:r>
              <a:rPr lang="zh-CN" altLang="en-US" dirty="0" smtClean="0"/>
              <a:t>图书馆相关咨询</a:t>
            </a:r>
            <a:r>
              <a:rPr lang="en-US" altLang="zh-CN" dirty="0" smtClean="0"/>
              <a:t>QQ</a:t>
            </a:r>
            <a:r>
              <a:rPr lang="zh-CN" altLang="en-US" dirty="0" smtClean="0"/>
              <a:t>群，网站上有二维码，请扫码加入！</a:t>
            </a:r>
            <a:endParaRPr lang="en-US" altLang="zh-CN" dirty="0" smtClean="0"/>
          </a:p>
          <a:p>
            <a:r>
              <a:rPr lang="zh-CN" altLang="en-US" dirty="0"/>
              <a:t>图书馆电子资源访问咨询</a:t>
            </a:r>
            <a:r>
              <a:rPr lang="zh-CN" altLang="en-US" dirty="0" smtClean="0"/>
              <a:t>群：</a:t>
            </a:r>
            <a:r>
              <a:rPr lang="en-US" altLang="zh-CN" dirty="0"/>
              <a:t> Q </a:t>
            </a:r>
            <a:r>
              <a:rPr lang="en-US" altLang="zh-CN" dirty="0" err="1" smtClean="0"/>
              <a:t>Q</a:t>
            </a:r>
            <a:r>
              <a:rPr lang="zh-CN" altLang="en-US" dirty="0"/>
              <a:t>群</a:t>
            </a:r>
            <a:r>
              <a:rPr lang="zh-CN" altLang="en-US" dirty="0" smtClean="0"/>
              <a:t>号 </a:t>
            </a:r>
            <a:r>
              <a:rPr lang="en-US" altLang="zh-CN" dirty="0" smtClean="0"/>
              <a:t>598259720</a:t>
            </a:r>
          </a:p>
          <a:p>
            <a:endParaRPr lang="en-US" altLang="zh-CN" dirty="0"/>
          </a:p>
          <a:p>
            <a:r>
              <a:rPr lang="zh-CN" altLang="en-US" dirty="0" smtClean="0"/>
              <a:t>图书借还及座位咨询：</a:t>
            </a:r>
            <a:r>
              <a:rPr lang="en-US" altLang="zh-CN" dirty="0" smtClean="0"/>
              <a:t>Q </a:t>
            </a:r>
            <a:r>
              <a:rPr lang="en-US" altLang="zh-CN" dirty="0" err="1" smtClean="0"/>
              <a:t>Q</a:t>
            </a:r>
            <a:r>
              <a:rPr lang="zh-CN" altLang="en-US" dirty="0"/>
              <a:t>群</a:t>
            </a:r>
            <a:r>
              <a:rPr lang="zh-CN" altLang="en-US" dirty="0" smtClean="0"/>
              <a:t>号 </a:t>
            </a:r>
            <a:r>
              <a:rPr lang="en-US" altLang="zh-CN" dirty="0" smtClean="0"/>
              <a:t>618505183</a:t>
            </a:r>
            <a:endParaRPr lang="en-US" altLang="zh-CN" dirty="0"/>
          </a:p>
          <a:p>
            <a:endParaRPr lang="en-US" altLang="zh-CN" dirty="0"/>
          </a:p>
          <a:p>
            <a:r>
              <a:rPr lang="zh-CN" altLang="en-US" dirty="0" smtClean="0"/>
              <a:t>研究生论文提交咨询：</a:t>
            </a:r>
            <a:r>
              <a:rPr lang="en-US" altLang="zh-CN" dirty="0" smtClean="0"/>
              <a:t>Q </a:t>
            </a:r>
            <a:r>
              <a:rPr lang="en-US" altLang="zh-CN" dirty="0" err="1" smtClean="0"/>
              <a:t>Q</a:t>
            </a:r>
            <a:r>
              <a:rPr lang="zh-CN" altLang="en-US" dirty="0"/>
              <a:t>群</a:t>
            </a:r>
            <a:r>
              <a:rPr lang="zh-CN" altLang="en-US" dirty="0" smtClean="0"/>
              <a:t>号  </a:t>
            </a:r>
            <a:r>
              <a:rPr lang="en-US" altLang="zh-CN" dirty="0" smtClean="0"/>
              <a:t>851396770</a:t>
            </a:r>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9309760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971600" y="1916832"/>
            <a:ext cx="7408333" cy="3450696"/>
          </a:xfrm>
        </p:spPr>
        <p:txBody>
          <a:bodyPr/>
          <a:lstStyle/>
          <a:p>
            <a:r>
              <a:rPr lang="zh-CN" altLang="en-US" dirty="0" smtClean="0"/>
              <a:t>科技文献主要有：</a:t>
            </a:r>
            <a:r>
              <a:rPr lang="zh-CN" altLang="en-US" dirty="0"/>
              <a:t>期刊；</a:t>
            </a:r>
            <a:r>
              <a:rPr lang="zh-CN" altLang="en-US" dirty="0" smtClean="0"/>
              <a:t>图书（专著）；学位论文；专利；</a:t>
            </a:r>
            <a:endParaRPr lang="en-US" altLang="zh-CN" dirty="0" smtClean="0"/>
          </a:p>
          <a:p>
            <a:r>
              <a:rPr lang="zh-CN" altLang="en-US" dirty="0" smtClean="0"/>
              <a:t>图书：国内出版图书同学们可以通过图书馆芸荐购推荐采购。</a:t>
            </a:r>
            <a:endParaRPr lang="en-US" altLang="zh-CN" dirty="0" smtClean="0"/>
          </a:p>
          <a:p>
            <a:r>
              <a:rPr lang="zh-CN" altLang="en-US" dirty="0" smtClean="0"/>
              <a:t>国外的图书对同学们难以满足，很难得到国外的专业性图书，而图书是一类很重要科技文献，国外很多重要的科技成果系统性的论述往往以专著图书的形式出版。</a:t>
            </a:r>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697973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smtClean="0"/>
              <a:t>图书主要通过图书馆的馆藏检索系统检索。检索得到图书的目录和馆藏地址。校外图书馆的图书在得到目录后，可以向本馆荐购。</a:t>
            </a:r>
            <a:endParaRPr lang="en-US" altLang="zh-CN" dirty="0" smtClean="0"/>
          </a:p>
          <a:p>
            <a:r>
              <a:rPr lang="zh-CN" altLang="en-US" dirty="0" smtClean="0"/>
              <a:t>国外的图书也可以通过国外大学图书馆和公共图书馆的馆藏检索系统检索得到目录，然后采购或向本馆荐购。</a:t>
            </a:r>
            <a:endParaRPr lang="en-US" altLang="zh-CN" dirty="0" smtClean="0"/>
          </a:p>
          <a:p>
            <a:r>
              <a:rPr lang="zh-CN" altLang="en-US" dirty="0" smtClean="0"/>
              <a:t>国内外出版的图书近三年内一般没有电子版，只有纸质。</a:t>
            </a:r>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14015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971600" y="2996952"/>
            <a:ext cx="7408333" cy="3450696"/>
          </a:xfrm>
        </p:spPr>
        <p:txBody>
          <a:bodyPr/>
          <a:lstStyle/>
          <a:p>
            <a:r>
              <a:rPr lang="zh-CN" altLang="en-US" dirty="0"/>
              <a:t>华南农业大学图书馆起源于</a:t>
            </a:r>
            <a:r>
              <a:rPr lang="en-US" altLang="zh-CN" dirty="0"/>
              <a:t>1909</a:t>
            </a:r>
            <a:r>
              <a:rPr lang="zh-CN" altLang="en-US" dirty="0"/>
              <a:t>年设立的广东公立农业专门学校图书室。</a:t>
            </a:r>
            <a:r>
              <a:rPr lang="en-US" altLang="zh-CN" dirty="0"/>
              <a:t>1953</a:t>
            </a:r>
            <a:r>
              <a:rPr lang="zh-CN" altLang="en-US" dirty="0"/>
              <a:t>年原中山大学图书馆、岭南大学农学院图书馆合并分流，并接纳广西大学农学院畜牧兽医系的藏书和设备成立华南农学院图书馆。</a:t>
            </a:r>
            <a:r>
              <a:rPr lang="en-US" altLang="zh-CN" dirty="0"/>
              <a:t>1984</a:t>
            </a:r>
            <a:r>
              <a:rPr lang="zh-CN" altLang="en-US" dirty="0"/>
              <a:t>年更名为华南农业大学图书馆。馆舍建筑面积</a:t>
            </a:r>
            <a:r>
              <a:rPr lang="en-US" altLang="zh-CN" dirty="0"/>
              <a:t>3.37</a:t>
            </a:r>
            <a:r>
              <a:rPr lang="zh-CN" altLang="en-US" dirty="0"/>
              <a:t>万平方米。</a:t>
            </a:r>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856690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1323975"/>
            <a:ext cx="729615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610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8820472"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03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7350"/>
            <a:ext cx="8820472"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4545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1900"/>
            <a:ext cx="889248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937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smtClean="0"/>
              <a:t>查中文期刊论文：</a:t>
            </a:r>
            <a:endParaRPr lang="en-US" altLang="zh-CN" dirty="0" smtClean="0"/>
          </a:p>
          <a:p>
            <a:r>
              <a:rPr lang="en-US" altLang="zh-CN" dirty="0"/>
              <a:t> </a:t>
            </a:r>
            <a:r>
              <a:rPr lang="en-US" altLang="zh-CN" dirty="0" smtClean="0">
                <a:hlinkClick r:id="rId2"/>
              </a:rPr>
              <a:t>www.cnki.net</a:t>
            </a:r>
            <a:endParaRPr lang="en-US" altLang="zh-CN" dirty="0" smtClean="0"/>
          </a:p>
          <a:p>
            <a:r>
              <a:rPr lang="en-US" altLang="zh-CN" dirty="0" smtClean="0">
                <a:hlinkClick r:id="rId3"/>
              </a:rPr>
              <a:t>www.duxiu.com</a:t>
            </a:r>
            <a:endParaRPr lang="en-US" altLang="zh-CN" dirty="0" smtClean="0"/>
          </a:p>
          <a:p>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1231646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0950"/>
            <a:ext cx="8892480" cy="435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216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171575"/>
            <a:ext cx="85979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641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8964488"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341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7400"/>
            <a:ext cx="889248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004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72067" y="1772816"/>
            <a:ext cx="7408333" cy="4353347"/>
          </a:xfrm>
        </p:spPr>
        <p:txBody>
          <a:bodyPr/>
          <a:lstStyle/>
          <a:p>
            <a:endParaRPr lang="en-US" altLang="zh-CN" dirty="0" smtClean="0"/>
          </a:p>
          <a:p>
            <a:endParaRPr lang="zh-CN" altLang="en-US" dirty="0"/>
          </a:p>
        </p:txBody>
      </p:sp>
      <p:sp>
        <p:nvSpPr>
          <p:cNvPr id="3" name="标题 2"/>
          <p:cNvSpPr>
            <a:spLocks noGrp="1"/>
          </p:cNvSpPr>
          <p:nvPr>
            <p:ph type="title"/>
          </p:nvPr>
        </p:nvSpPr>
        <p:spPr>
          <a:xfrm>
            <a:off x="457200" y="338328"/>
            <a:ext cx="8229600" cy="714408"/>
          </a:xfrm>
        </p:spPr>
        <p:txBody>
          <a:bodyPr>
            <a:normAutofit fontScale="90000"/>
          </a:bodyPr>
          <a:lstStyle/>
          <a:p>
            <a:r>
              <a:rPr lang="zh-CN" altLang="en-US" sz="2400" dirty="0"/>
              <a:t>数学与计算机相关的</a:t>
            </a:r>
            <a:r>
              <a:rPr lang="en-US" altLang="zh-CN" sz="2400" dirty="0"/>
              <a:t>SCI</a:t>
            </a:r>
            <a:r>
              <a:rPr lang="zh-CN" altLang="en-US" sz="2400" dirty="0"/>
              <a:t>收录期刊</a:t>
            </a:r>
            <a:r>
              <a:rPr lang="zh-CN" altLang="en-US" dirty="0" smtClean="0"/>
              <a:t>：</a:t>
            </a:r>
            <a:endParaRPr lang="zh-CN"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96752"/>
            <a:ext cx="7967866" cy="442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2134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a:t>截至</a:t>
            </a:r>
            <a:r>
              <a:rPr lang="en-US" altLang="zh-CN" dirty="0"/>
              <a:t>2020</a:t>
            </a:r>
            <a:r>
              <a:rPr lang="zh-CN" altLang="en-US" dirty="0"/>
              <a:t>年底，馆藏总量达到</a:t>
            </a:r>
            <a:r>
              <a:rPr lang="en-US" altLang="zh-CN" dirty="0"/>
              <a:t>927.1</a:t>
            </a:r>
            <a:r>
              <a:rPr lang="zh-CN" altLang="en-US" dirty="0"/>
              <a:t>万册（纸本文献</a:t>
            </a:r>
            <a:r>
              <a:rPr lang="en-US" altLang="zh-CN" dirty="0"/>
              <a:t>269.5</a:t>
            </a:r>
            <a:r>
              <a:rPr lang="zh-CN" altLang="en-US" dirty="0"/>
              <a:t>万册，电子资源折合馆藏</a:t>
            </a:r>
            <a:r>
              <a:rPr lang="en-US" altLang="zh-CN" dirty="0"/>
              <a:t>657.6</a:t>
            </a:r>
            <a:r>
              <a:rPr lang="zh-CN" altLang="en-US" dirty="0"/>
              <a:t>万册）</a:t>
            </a:r>
            <a:r>
              <a:rPr lang="zh-CN" altLang="en-US" dirty="0" smtClean="0"/>
              <a:t>。</a:t>
            </a:r>
            <a:endParaRPr lang="en-US" altLang="zh-CN" dirty="0" smtClean="0"/>
          </a:p>
          <a:p>
            <a:r>
              <a:rPr lang="zh-CN" altLang="en-US" dirty="0" smtClean="0"/>
              <a:t>文献</a:t>
            </a:r>
            <a:r>
              <a:rPr lang="zh-CN" altLang="en-US" dirty="0"/>
              <a:t>信息资源覆盖学校全部学科，已形成多学科、多载体，以热带、南亚热带农业科学、生命科学文献为特色和优势的文献保障体系</a:t>
            </a:r>
            <a:r>
              <a:rPr lang="zh-CN" altLang="en-US" dirty="0" smtClean="0"/>
              <a:t>。</a:t>
            </a:r>
            <a:r>
              <a:rPr lang="zh-CN" altLang="en-US" dirty="0"/>
              <a:t> </a:t>
            </a:r>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720616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069975"/>
            <a:ext cx="6985000" cy="471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800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692696"/>
            <a:ext cx="888365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7155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2124075"/>
            <a:ext cx="870585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322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977900"/>
            <a:ext cx="8788400"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0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a:xfrm>
            <a:off x="457200" y="338328"/>
            <a:ext cx="8229600" cy="714408"/>
          </a:xfrm>
        </p:spPr>
        <p:txBody>
          <a:bodyPr>
            <a:normAutofit/>
          </a:bodyPr>
          <a:lstStyle/>
          <a:p>
            <a:r>
              <a:rPr lang="zh-CN" altLang="en-US" sz="2400" dirty="0" smtClean="0"/>
              <a:t>中国大陆期刊（一般为英语出版）</a:t>
            </a:r>
            <a:endParaRPr lang="zh-CN" altLang="en-US"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47" y="1484784"/>
            <a:ext cx="8820150" cy="484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986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768350"/>
            <a:ext cx="9124950"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852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0875"/>
            <a:ext cx="9144000"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396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22" y="764704"/>
            <a:ext cx="88392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193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 y="1054100"/>
            <a:ext cx="887095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8392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977900"/>
            <a:ext cx="8902700"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899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8350"/>
            <a:ext cx="8642350"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727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smtClean="0"/>
              <a:t>论文查重系统：</a:t>
            </a:r>
            <a:endParaRPr lang="en-US" altLang="zh-CN" dirty="0" smtClean="0"/>
          </a:p>
          <a:p>
            <a:r>
              <a:rPr lang="en-US" altLang="zh-CN" dirty="0"/>
              <a:t> </a:t>
            </a:r>
            <a:r>
              <a:rPr lang="en-US" altLang="zh-CN" dirty="0" smtClean="0"/>
              <a:t>    </a:t>
            </a:r>
            <a:r>
              <a:rPr lang="en-US" altLang="zh-CN" dirty="0" smtClean="0">
                <a:hlinkClick r:id="rId2"/>
              </a:rPr>
              <a:t>www.duxiu.com</a:t>
            </a:r>
            <a:r>
              <a:rPr lang="en-US" altLang="zh-CN" dirty="0" smtClean="0"/>
              <a:t> </a:t>
            </a:r>
            <a:r>
              <a:rPr lang="zh-CN" altLang="en-US" dirty="0" smtClean="0"/>
              <a:t>大雅查重系统</a:t>
            </a:r>
            <a:endParaRPr lang="en-US" altLang="zh-CN" dirty="0" smtClean="0"/>
          </a:p>
          <a:p>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141126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438275"/>
            <a:ext cx="911860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138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768350"/>
            <a:ext cx="8890000"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391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71550"/>
            <a:ext cx="907415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172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768350"/>
            <a:ext cx="9042400"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481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786815"/>
            <a:ext cx="9093200" cy="5232400"/>
          </a:xfrm>
          <a:prstGeom prst="rect">
            <a:avLst/>
          </a:prstGeom>
          <a:solidFill>
            <a:srgbClr val="002060"/>
          </a:solidFill>
          <a:ln>
            <a:noFill/>
          </a:ln>
          <a:effectLst/>
        </p:spPr>
      </p:pic>
      <p:sp>
        <p:nvSpPr>
          <p:cNvPr id="5" name="TextBox 4"/>
          <p:cNvSpPr txBox="1"/>
          <p:nvPr/>
        </p:nvSpPr>
        <p:spPr>
          <a:xfrm>
            <a:off x="3491880" y="4293096"/>
            <a:ext cx="461665" cy="1726119"/>
          </a:xfrm>
          <a:prstGeom prst="rect">
            <a:avLst/>
          </a:prstGeom>
          <a:solidFill>
            <a:schemeClr val="tx1"/>
          </a:solidFill>
        </p:spPr>
        <p:txBody>
          <a:bodyPr vert="eaVert" wrap="square" rtlCol="0">
            <a:spAutoFit/>
          </a:bodyPr>
          <a:lstStyle/>
          <a:p>
            <a:endParaRPr lang="zh-CN" altLang="en-US" dirty="0"/>
          </a:p>
        </p:txBody>
      </p:sp>
    </p:spTree>
    <p:extLst>
      <p:ext uri="{BB962C8B-B14F-4D97-AF65-F5344CB8AC3E}">
        <p14:creationId xmlns:p14="http://schemas.microsoft.com/office/powerpoint/2010/main" val="34174986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911225"/>
            <a:ext cx="88011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9345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smtClean="0"/>
              <a:t>查国内学位论文：各大学学位论文数据库（一般位于图书馆网站上）；</a:t>
            </a:r>
            <a:r>
              <a:rPr lang="en-US" altLang="zh-CN" dirty="0" smtClean="0"/>
              <a:t>CNKI</a:t>
            </a:r>
            <a:r>
              <a:rPr lang="zh-CN" altLang="en-US" dirty="0" smtClean="0"/>
              <a:t>学位论文数据库；读秀学位论文数据库；万方学位论文数据库等</a:t>
            </a:r>
            <a:endParaRPr lang="en-US" altLang="zh-CN" dirty="0" smtClean="0"/>
          </a:p>
          <a:p>
            <a:r>
              <a:rPr lang="zh-CN" altLang="en-US" dirty="0" smtClean="0"/>
              <a:t>查国外学位论文：</a:t>
            </a:r>
            <a:r>
              <a:rPr lang="en-US" altLang="zh-CN" dirty="0" smtClean="0"/>
              <a:t>PQDT</a:t>
            </a:r>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838495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1117600"/>
            <a:ext cx="8394700"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723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597025"/>
            <a:ext cx="83312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2833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692696"/>
            <a:ext cx="842645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5328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8525"/>
            <a:ext cx="8748464" cy="506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57273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835275"/>
            <a:ext cx="853244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137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8566"/>
            <a:ext cx="8604448"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7612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2850"/>
            <a:ext cx="8964488"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832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87500"/>
            <a:ext cx="7734300" cy="368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998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smtClean="0"/>
              <a:t>图书馆周二周四晚上培训</a:t>
            </a:r>
            <a:endParaRPr lang="en-US" altLang="zh-CN" dirty="0" smtClean="0"/>
          </a:p>
          <a:p>
            <a:r>
              <a:rPr lang="en-US" altLang="zh-CN" dirty="0" smtClean="0"/>
              <a:t>19</a:t>
            </a:r>
            <a:r>
              <a:rPr lang="zh-CN" altLang="en-US" dirty="0" smtClean="0"/>
              <a:t>：</a:t>
            </a:r>
            <a:r>
              <a:rPr lang="en-US" altLang="zh-CN" dirty="0" smtClean="0"/>
              <a:t>-20:30</a:t>
            </a:r>
          </a:p>
          <a:p>
            <a:r>
              <a:rPr lang="zh-CN" altLang="en-US" dirty="0" smtClean="0"/>
              <a:t>地点：图书馆信息楼三楼读者培训室</a:t>
            </a:r>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19410052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1123950"/>
            <a:ext cx="780415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3983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1320800"/>
            <a:ext cx="7454900"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9535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460500"/>
            <a:ext cx="77978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970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5" y="1060450"/>
            <a:ext cx="7778750"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984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50" y="158750"/>
            <a:ext cx="7148513" cy="653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655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1285875"/>
            <a:ext cx="73914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0443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27584" y="1844824"/>
            <a:ext cx="7408333" cy="3450696"/>
          </a:xfrm>
        </p:spPr>
        <p:txBody>
          <a:bodyPr/>
          <a:lstStyle/>
          <a:p>
            <a:r>
              <a:rPr lang="zh-CN" altLang="en-US" dirty="0" smtClean="0"/>
              <a:t>祝同学们学业有成！</a:t>
            </a:r>
            <a:endParaRPr lang="zh-CN" altLang="en-US" dirty="0"/>
          </a:p>
        </p:txBody>
      </p:sp>
      <p:sp>
        <p:nvSpPr>
          <p:cNvPr id="3" name="标题 2"/>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64446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82599"/>
            <a:ext cx="8047037" cy="589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12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lstStyle/>
          <a:p>
            <a:endParaRPr lang="zh-CN"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1211263"/>
            <a:ext cx="6661150" cy="443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7857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104</TotalTime>
  <Words>982</Words>
  <Application>Microsoft Office PowerPoint</Application>
  <PresentationFormat>全屏显示(4:3)</PresentationFormat>
  <Paragraphs>66</Paragraphs>
  <Slides>71</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71</vt:i4>
      </vt:variant>
    </vt:vector>
  </HeadingPairs>
  <TitlesOfParts>
    <vt:vector size="77" baseType="lpstr">
      <vt:lpstr>华文楷体</vt:lpstr>
      <vt:lpstr>华文新魏</vt:lpstr>
      <vt:lpstr>华文行楷</vt:lpstr>
      <vt:lpstr>Candara</vt:lpstr>
      <vt:lpstr>Symbol</vt:lpstr>
      <vt:lpstr>波形</vt:lpstr>
      <vt:lpstr>2021级研究生新生信息素养培训 （数信学院）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数信学院学科馆员咨询群</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数学与计算机相关的SCI收录期刊：</vt:lpstr>
      <vt:lpstr>PowerPoint 演示文稿</vt:lpstr>
      <vt:lpstr>PowerPoint 演示文稿</vt:lpstr>
      <vt:lpstr>PowerPoint 演示文稿</vt:lpstr>
      <vt:lpstr>PowerPoint 演示文稿</vt:lpstr>
      <vt:lpstr>中国大陆期刊（一般为英语出版）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2021级研究生新生信息素养培训（数信学院）</dc:title>
  <dc:creator>xianqi wu</dc:creator>
  <cp:lastModifiedBy>deng</cp:lastModifiedBy>
  <cp:revision>77</cp:revision>
  <dcterms:created xsi:type="dcterms:W3CDTF">2021-09-05T15:39:31Z</dcterms:created>
  <dcterms:modified xsi:type="dcterms:W3CDTF">2021-12-16T06:59:34Z</dcterms:modified>
</cp:coreProperties>
</file>