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2" r:id="rId1"/>
  </p:sldMasterIdLst>
  <p:notesMasterIdLst>
    <p:notesMasterId r:id="rId11"/>
  </p:notesMasterIdLst>
  <p:handoutMasterIdLst>
    <p:handoutMasterId r:id="rId12"/>
  </p:handoutMasterIdLst>
  <p:sldIdLst>
    <p:sldId id="258" r:id="rId2"/>
    <p:sldId id="431" r:id="rId3"/>
    <p:sldId id="335" r:id="rId4"/>
    <p:sldId id="264" r:id="rId5"/>
    <p:sldId id="414" r:id="rId6"/>
    <p:sldId id="432" r:id="rId7"/>
    <p:sldId id="433" r:id="rId8"/>
    <p:sldId id="434" r:id="rId9"/>
    <p:sldId id="319" r:id="rId10"/>
  </p:sldIdLst>
  <p:sldSz cx="9144000" cy="5143500" type="screen16x9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g" initials="d" lastIdx="1" clrIdx="0">
    <p:extLst>
      <p:ext uri="{19B8F6BF-5375-455C-9EA6-DF929625EA0E}">
        <p15:presenceInfo xmlns:p15="http://schemas.microsoft.com/office/powerpoint/2012/main" userId="de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81A06"/>
    <a:srgbClr val="FF9900"/>
    <a:srgbClr val="E6E6E6"/>
    <a:srgbClr val="9DBEE7"/>
    <a:srgbClr val="FFFFFF"/>
    <a:srgbClr val="000000"/>
    <a:srgbClr val="38ABC9"/>
    <a:srgbClr val="2097E8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39" d="100"/>
          <a:sy n="139" d="100"/>
        </p:scale>
        <p:origin x="120" y="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F320C-66AA-4C00-9723-6DB7FF475E3F}" type="datetimeFigureOut">
              <a:rPr lang="zh-CN" altLang="en-US" smtClean="0"/>
              <a:t>2021/12/21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7043C-8C50-4DAD-91D6-C8B3F6F40D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7043C-8C50-4DAD-91D6-C8B3F6F40DF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7043C-8C50-4DAD-91D6-C8B3F6F40DF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285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7043C-8C50-4DAD-91D6-C8B3F6F40DF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7043C-8C50-4DAD-91D6-C8B3F6F40DF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417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7043C-8C50-4DAD-91D6-C8B3F6F40DF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5913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7043C-8C50-4DAD-91D6-C8B3F6F40DF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6830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7043C-8C50-4DAD-91D6-C8B3F6F40DF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225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7043C-8C50-4DAD-91D6-C8B3F6F40DF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EA6C-C7B8-4FCA-B1FB-734C1D59BA3D}" type="datetimeFigureOut">
              <a:rPr lang="zh-CN" altLang="en-US" smtClean="0"/>
              <a:t>2021/12/21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919-C957-434A-A0F5-3CE78A577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986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EA6C-C7B8-4FCA-B1FB-734C1D59BA3D}" type="datetimeFigureOut">
              <a:rPr lang="zh-CN" altLang="en-US" smtClean="0"/>
              <a:t>2021/12/21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919-C957-434A-A0F5-3CE78A577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534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EA6C-C7B8-4FCA-B1FB-734C1D59BA3D}" type="datetimeFigureOut">
              <a:rPr lang="zh-CN" altLang="en-US" smtClean="0"/>
              <a:t>2021/12/21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919-C957-434A-A0F5-3CE78A577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902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327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EA6C-C7B8-4FCA-B1FB-734C1D59BA3D}" type="datetimeFigureOut">
              <a:rPr lang="zh-CN" altLang="en-US" smtClean="0"/>
              <a:t>2021/12/21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919-C957-434A-A0F5-3CE78A577C6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文本框 5"/>
          <p:cNvSpPr txBox="1"/>
          <p:nvPr userDrawn="1"/>
        </p:nvSpPr>
        <p:spPr>
          <a:xfrm>
            <a:off x="1379567" y="1452213"/>
            <a:ext cx="6768211" cy="2237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版权声明</a:t>
            </a:r>
          </a:p>
          <a:p>
            <a:pPr algn="just">
              <a:lnSpc>
                <a:spcPct val="150000"/>
              </a:lnSpc>
            </a:pPr>
            <a:endParaRPr lang="zh-CN" altLang="en-US" sz="9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感谢您下载芒果派平台上提供的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作品，为了您和芒果派以及原创作者的利益，请勿复制、传播、销售，否则将承担法律责任！芒果派将对作品进行维权，按照传播下载次数进行十倍的索取赔偿！</a:t>
            </a:r>
            <a:endParaRPr lang="en-US" altLang="zh-CN" sz="9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9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在芒果派出售的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模板是免版税类（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RF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Royalty-Free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）正版受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中国人民共和国著作法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世界版权公约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的保护，作品的所有权、版权和著作权归芒果派所有，您下载的是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模板素材的使用权。</a:t>
            </a:r>
          </a:p>
          <a:p>
            <a:pPr algn="just">
              <a:lnSpc>
                <a:spcPct val="150000"/>
              </a:lnSpc>
            </a:pPr>
            <a:r>
              <a: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不得将芒果派的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模板、</a:t>
            </a:r>
            <a:r>
              <a:rPr lang="en-US" altLang="zh-CN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素材，本身用于再出售，或者出租、出借、转让、分销、发布或者作为礼物供他人使用，不得转授权、出卖、转让本协议或者本协议中的权利。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EA6C-C7B8-4FCA-B1FB-734C1D59BA3D}" type="datetimeFigureOut">
              <a:rPr lang="zh-CN" altLang="en-US" smtClean="0"/>
              <a:t>2021/12/21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919-C957-434A-A0F5-3CE78A577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82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EA6C-C7B8-4FCA-B1FB-734C1D59BA3D}" type="datetimeFigureOut">
              <a:rPr lang="zh-CN" altLang="en-US" smtClean="0"/>
              <a:t>2021/12/21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919-C957-434A-A0F5-3CE78A577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531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EA6C-C7B8-4FCA-B1FB-734C1D59BA3D}" type="datetimeFigureOut">
              <a:rPr lang="zh-CN" altLang="en-US" smtClean="0"/>
              <a:t>2021/12/21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919-C957-434A-A0F5-3CE78A577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07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EA6C-C7B8-4FCA-B1FB-734C1D59BA3D}" type="datetimeFigureOut">
              <a:rPr lang="zh-CN" altLang="en-US" smtClean="0"/>
              <a:t>2021/12/21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919-C957-434A-A0F5-3CE78A577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638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EA6C-C7B8-4FCA-B1FB-734C1D59BA3D}" type="datetimeFigureOut">
              <a:rPr lang="zh-CN" altLang="en-US" smtClean="0"/>
              <a:t>2021/12/21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919-C957-434A-A0F5-3CE78A577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08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EA6C-C7B8-4FCA-B1FB-734C1D59BA3D}" type="datetimeFigureOut">
              <a:rPr lang="zh-CN" altLang="en-US" smtClean="0"/>
              <a:t>2021/12/21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919-C957-434A-A0F5-3CE78A577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221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EA6C-C7B8-4FCA-B1FB-734C1D59BA3D}" type="datetimeFigureOut">
              <a:rPr lang="zh-CN" altLang="en-US" smtClean="0"/>
              <a:t>2021/12/21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919-C957-434A-A0F5-3CE78A577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770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EA6C-C7B8-4FCA-B1FB-734C1D59BA3D}" type="datetimeFigureOut">
              <a:rPr lang="zh-CN" altLang="en-US" smtClean="0"/>
              <a:t>2021/12/21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7919-C957-434A-A0F5-3CE78A577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81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7EA6C-C7B8-4FCA-B1FB-734C1D59BA3D}" type="datetimeFigureOut">
              <a:rPr lang="zh-CN" altLang="en-US" smtClean="0"/>
              <a:t>2021/12/21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7919-C957-434A-A0F5-3CE78A577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20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5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aike.baidu.com/item/%E5%A4%8D%E5%88%86%E8%A1%A8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1013626"/>
            <a:ext cx="9144000" cy="31161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923642" y="1521705"/>
            <a:ext cx="548383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中图法分类号的查找</a:t>
            </a:r>
            <a:endParaRPr lang="zh-CN" altLang="en-US" sz="45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PA_矩形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4470" y="2582044"/>
            <a:ext cx="4452234" cy="3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7" rIns="91395" bIns="45697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华南</a:t>
            </a:r>
            <a:r>
              <a:rPr lang="zh-CN" altLang="en-US" sz="16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农业大学图书馆信息部</a:t>
            </a:r>
            <a:r>
              <a:rPr lang="en-US" altLang="zh-CN" sz="16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信息素养培训团队</a:t>
            </a:r>
            <a:endParaRPr lang="zh-CN" altLang="en-US" sz="1600" b="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: 圆角 7"/>
          <p:cNvSpPr/>
          <p:nvPr/>
        </p:nvSpPr>
        <p:spPr>
          <a:xfrm>
            <a:off x="1732614" y="3103479"/>
            <a:ext cx="1055072" cy="342100"/>
          </a:xfrm>
          <a:prstGeom prst="roundRect">
            <a:avLst/>
          </a:prstGeom>
          <a:solidFill>
            <a:srgbClr val="38AB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/>
              <a:t>邓智心</a:t>
            </a:r>
            <a:endParaRPr lang="zh-CN" altLang="en-US" sz="1400" b="1" dirty="0"/>
          </a:p>
        </p:txBody>
      </p:sp>
      <p:sp>
        <p:nvSpPr>
          <p:cNvPr id="9" name="矩形: 圆角 8"/>
          <p:cNvSpPr/>
          <p:nvPr/>
        </p:nvSpPr>
        <p:spPr>
          <a:xfrm>
            <a:off x="3290148" y="3099273"/>
            <a:ext cx="1230151" cy="342100"/>
          </a:xfrm>
          <a:prstGeom prst="roundRect">
            <a:avLst/>
          </a:prstGeom>
          <a:solidFill>
            <a:srgbClr val="38AB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/>
              <a:t>2021</a:t>
            </a:r>
            <a:r>
              <a:rPr lang="zh-CN" altLang="en-US" sz="1400" b="1" dirty="0" smtClean="0"/>
              <a:t>年</a:t>
            </a:r>
            <a:r>
              <a:rPr lang="en-US" altLang="zh-CN" sz="1400" b="1" dirty="0" smtClean="0"/>
              <a:t>4</a:t>
            </a:r>
            <a:r>
              <a:rPr lang="zh-CN" altLang="en-US" sz="1400" b="1" dirty="0" smtClean="0"/>
              <a:t>月</a:t>
            </a:r>
            <a:endParaRPr lang="zh-CN" altLang="en-US" sz="1400" b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5569" y="2184889"/>
            <a:ext cx="2667498" cy="20195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4209524" cy="7428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3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6" grpId="0"/>
      <p:bldP spid="16" grpId="1"/>
      <p:bldP spid="7" grpId="0" bldLvl="0" animBg="1"/>
      <p:bldP spid="8" grpId="0" bldLvl="0" animBg="1"/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965835"/>
            <a:ext cx="9144000" cy="3212465"/>
          </a:xfrm>
          <a:prstGeom prst="rect">
            <a:avLst/>
          </a:prstGeom>
          <a:gradFill>
            <a:gsLst>
              <a:gs pos="0">
                <a:srgbClr val="38ABC9"/>
              </a:gs>
              <a:gs pos="100000">
                <a:schemeClr val="tx2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033780" y="318135"/>
            <a:ext cx="2100580" cy="4507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7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endParaRPr lang="zh-CN" altLang="en-US" sz="28700" b="1" i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43784" y="2106435"/>
            <a:ext cx="53828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认识中图法</a:t>
            </a:r>
            <a:endParaRPr lang="zh-CN" altLang="en-US" sz="8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113"/>
            <a:ext cx="3854303" cy="6801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1605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453863" y="1085599"/>
            <a:ext cx="8022692" cy="27392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中国图书馆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分类法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    简称</a:t>
            </a:r>
            <a:r>
              <a:rPr lang="en-US" altLang="zh-CN" dirty="0"/>
              <a:t>《</a:t>
            </a:r>
            <a:r>
              <a:rPr lang="zh-CN" altLang="en-US" dirty="0"/>
              <a:t>中图法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，是</a:t>
            </a:r>
            <a:r>
              <a:rPr lang="zh-CN" altLang="en-US" dirty="0"/>
              <a:t>我国建国后编制出版的一部具有代表性的大型综合性分类法，是当今国内图书馆使用最广泛的分类法</a:t>
            </a:r>
            <a:r>
              <a:rPr lang="zh-CN" altLang="en-US" dirty="0" smtClean="0"/>
              <a:t>体系。</a:t>
            </a:r>
            <a:r>
              <a:rPr lang="en-US" altLang="zh-CN" dirty="0"/>
              <a:t>《</a:t>
            </a:r>
            <a:r>
              <a:rPr lang="zh-CN" altLang="en-US" dirty="0"/>
              <a:t>中图法</a:t>
            </a:r>
            <a:r>
              <a:rPr lang="en-US" altLang="zh-CN" dirty="0"/>
              <a:t>》</a:t>
            </a:r>
            <a:r>
              <a:rPr lang="zh-CN" altLang="en-US" dirty="0"/>
              <a:t>初版于</a:t>
            </a:r>
            <a:r>
              <a:rPr lang="en-US" altLang="zh-CN" dirty="0"/>
              <a:t>1975</a:t>
            </a:r>
            <a:r>
              <a:rPr lang="zh-CN" altLang="en-US" dirty="0"/>
              <a:t>年，</a:t>
            </a:r>
            <a:r>
              <a:rPr lang="en-US" altLang="zh-CN" dirty="0"/>
              <a:t>1999</a:t>
            </a:r>
            <a:r>
              <a:rPr lang="zh-CN" altLang="en-US" dirty="0"/>
              <a:t>年出版了第四版。修订后的</a:t>
            </a:r>
            <a:r>
              <a:rPr lang="en-US" altLang="zh-CN" dirty="0"/>
              <a:t>《</a:t>
            </a:r>
            <a:r>
              <a:rPr lang="zh-CN" altLang="en-US" dirty="0"/>
              <a:t>中图法</a:t>
            </a:r>
            <a:r>
              <a:rPr lang="en-US" altLang="zh-CN" dirty="0"/>
              <a:t>》</a:t>
            </a:r>
            <a:r>
              <a:rPr lang="zh-CN" altLang="en-US" dirty="0"/>
              <a:t>第四版增加了类分资料的类目，并与类分图书的类目以“</a:t>
            </a:r>
            <a:r>
              <a:rPr lang="en-US" altLang="zh-CN" dirty="0"/>
              <a:t>+”</a:t>
            </a:r>
            <a:r>
              <a:rPr lang="zh-CN" altLang="en-US" dirty="0"/>
              <a:t>标识进行了区分，因此正式改名为</a:t>
            </a:r>
            <a:r>
              <a:rPr lang="en-US" altLang="zh-CN" dirty="0"/>
              <a:t>《</a:t>
            </a:r>
            <a:r>
              <a:rPr lang="zh-CN" altLang="en-US" dirty="0"/>
              <a:t>中国图书馆分类法</a:t>
            </a:r>
            <a:r>
              <a:rPr lang="en-US" altLang="zh-CN" dirty="0"/>
              <a:t>》</a:t>
            </a:r>
            <a:r>
              <a:rPr lang="zh-CN" altLang="en-US" dirty="0"/>
              <a:t>，简称不变。</a:t>
            </a:r>
            <a:r>
              <a:rPr lang="en-US" altLang="zh-CN" dirty="0"/>
              <a:t>《</a:t>
            </a:r>
            <a:r>
              <a:rPr lang="zh-CN" altLang="en-US" dirty="0"/>
              <a:t>中图法</a:t>
            </a:r>
            <a:r>
              <a:rPr lang="en-US" altLang="zh-CN" dirty="0"/>
              <a:t>》</a:t>
            </a:r>
            <a:r>
              <a:rPr lang="zh-CN" altLang="en-US" dirty="0"/>
              <a:t>第四版全面补充新主题、扩充类目体系，使分类法跟上科学技术发展的步伐。同时规范类目，完善参照系统、注释系统，调整类目体系，增修</a:t>
            </a:r>
            <a:r>
              <a:rPr lang="zh-CN" altLang="en-US" dirty="0">
                <a:hlinkClick r:id="rId2"/>
              </a:rPr>
              <a:t>复分表</a:t>
            </a:r>
            <a:r>
              <a:rPr lang="zh-CN" altLang="en-US" dirty="0"/>
              <a:t>，明显加强类目的扩容性和分类的准确性。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en-US" altLang="zh-CN" b="1" dirty="0"/>
              <a:t> </a:t>
            </a:r>
            <a:r>
              <a:rPr lang="en-US" altLang="zh-CN" b="1" dirty="0" smtClean="0"/>
              <a:t>   </a:t>
            </a:r>
            <a:endParaRPr lang="zh-CN" altLang="en-US" b="1" dirty="0"/>
          </a:p>
        </p:txBody>
      </p:sp>
      <p:sp>
        <p:nvSpPr>
          <p:cNvPr id="8" name="矩形 7"/>
          <p:cNvSpPr/>
          <p:nvPr/>
        </p:nvSpPr>
        <p:spPr>
          <a:xfrm>
            <a:off x="794" y="306870"/>
            <a:ext cx="9143206" cy="360947"/>
          </a:xfrm>
          <a:prstGeom prst="rect">
            <a:avLst/>
          </a:prstGeom>
          <a:solidFill>
            <a:srgbClr val="38AB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99125" y="148905"/>
            <a:ext cx="1583655" cy="627911"/>
            <a:chOff x="1414686" y="1817209"/>
            <a:chExt cx="2962555" cy="841092"/>
          </a:xfrm>
        </p:grpSpPr>
        <p:sp>
          <p:nvSpPr>
            <p:cNvPr id="10" name="圆角矩形 8"/>
            <p:cNvSpPr/>
            <p:nvPr/>
          </p:nvSpPr>
          <p:spPr>
            <a:xfrm>
              <a:off x="1416235" y="1971556"/>
              <a:ext cx="2560971" cy="686745"/>
            </a:xfrm>
            <a:custGeom>
              <a:avLst/>
              <a:gdLst>
                <a:gd name="connsiteX0" fmla="*/ 0 w 4267033"/>
                <a:gd name="connsiteY0" fmla="*/ 578410 h 1588167"/>
                <a:gd name="connsiteX1" fmla="*/ 578410 w 4267033"/>
                <a:gd name="connsiteY1" fmla="*/ 0 h 1588167"/>
                <a:gd name="connsiteX2" fmla="*/ 3688623 w 4267033"/>
                <a:gd name="connsiteY2" fmla="*/ 0 h 1588167"/>
                <a:gd name="connsiteX3" fmla="*/ 4267033 w 4267033"/>
                <a:gd name="connsiteY3" fmla="*/ 578410 h 1588167"/>
                <a:gd name="connsiteX4" fmla="*/ 4267033 w 4267033"/>
                <a:gd name="connsiteY4" fmla="*/ 1009757 h 1588167"/>
                <a:gd name="connsiteX5" fmla="*/ 3688623 w 4267033"/>
                <a:gd name="connsiteY5" fmla="*/ 1588167 h 1588167"/>
                <a:gd name="connsiteX6" fmla="*/ 578410 w 4267033"/>
                <a:gd name="connsiteY6" fmla="*/ 1588167 h 1588167"/>
                <a:gd name="connsiteX7" fmla="*/ 0 w 4267033"/>
                <a:gd name="connsiteY7" fmla="*/ 1009757 h 1588167"/>
                <a:gd name="connsiteX8" fmla="*/ 0 w 4267033"/>
                <a:gd name="connsiteY8" fmla="*/ 578410 h 1588167"/>
                <a:gd name="connsiteX0-1" fmla="*/ 0 w 4267033"/>
                <a:gd name="connsiteY0-2" fmla="*/ 578410 h 1588167"/>
                <a:gd name="connsiteX1-3" fmla="*/ 578410 w 4267033"/>
                <a:gd name="connsiteY1-4" fmla="*/ 0 h 1588167"/>
                <a:gd name="connsiteX2-5" fmla="*/ 4267033 w 4267033"/>
                <a:gd name="connsiteY2-6" fmla="*/ 578410 h 1588167"/>
                <a:gd name="connsiteX3-7" fmla="*/ 4267033 w 4267033"/>
                <a:gd name="connsiteY3-8" fmla="*/ 1009757 h 1588167"/>
                <a:gd name="connsiteX4-9" fmla="*/ 3688623 w 4267033"/>
                <a:gd name="connsiteY4-10" fmla="*/ 1588167 h 1588167"/>
                <a:gd name="connsiteX5-11" fmla="*/ 578410 w 4267033"/>
                <a:gd name="connsiteY5-12" fmla="*/ 1588167 h 1588167"/>
                <a:gd name="connsiteX6-13" fmla="*/ 0 w 4267033"/>
                <a:gd name="connsiteY6-14" fmla="*/ 1009757 h 1588167"/>
                <a:gd name="connsiteX7-15" fmla="*/ 0 w 4267033"/>
                <a:gd name="connsiteY7-16" fmla="*/ 578410 h 1588167"/>
                <a:gd name="connsiteX0-17" fmla="*/ 0 w 4267033"/>
                <a:gd name="connsiteY0-18" fmla="*/ 578410 h 1588167"/>
                <a:gd name="connsiteX1-19" fmla="*/ 578410 w 4267033"/>
                <a:gd name="connsiteY1-20" fmla="*/ 0 h 1588167"/>
                <a:gd name="connsiteX2-21" fmla="*/ 4267033 w 4267033"/>
                <a:gd name="connsiteY2-22" fmla="*/ 1009757 h 1588167"/>
                <a:gd name="connsiteX3-23" fmla="*/ 3688623 w 4267033"/>
                <a:gd name="connsiteY3-24" fmla="*/ 1588167 h 1588167"/>
                <a:gd name="connsiteX4-25" fmla="*/ 578410 w 4267033"/>
                <a:gd name="connsiteY4-26" fmla="*/ 1588167 h 1588167"/>
                <a:gd name="connsiteX5-27" fmla="*/ 0 w 4267033"/>
                <a:gd name="connsiteY5-28" fmla="*/ 1009757 h 1588167"/>
                <a:gd name="connsiteX6-29" fmla="*/ 0 w 4267033"/>
                <a:gd name="connsiteY6-30" fmla="*/ 578410 h 1588167"/>
                <a:gd name="connsiteX0-31" fmla="*/ 0 w 3688623"/>
                <a:gd name="connsiteY0-32" fmla="*/ 578410 h 1588167"/>
                <a:gd name="connsiteX1-33" fmla="*/ 578410 w 3688623"/>
                <a:gd name="connsiteY1-34" fmla="*/ 0 h 1588167"/>
                <a:gd name="connsiteX2-35" fmla="*/ 3688623 w 3688623"/>
                <a:gd name="connsiteY2-36" fmla="*/ 1588167 h 1588167"/>
                <a:gd name="connsiteX3-37" fmla="*/ 578410 w 3688623"/>
                <a:gd name="connsiteY3-38" fmla="*/ 1588167 h 1588167"/>
                <a:gd name="connsiteX4-39" fmla="*/ 0 w 3688623"/>
                <a:gd name="connsiteY4-40" fmla="*/ 1009757 h 1588167"/>
                <a:gd name="connsiteX5-41" fmla="*/ 0 w 3688623"/>
                <a:gd name="connsiteY5-42" fmla="*/ 578410 h 1588167"/>
                <a:gd name="connsiteX0-43" fmla="*/ 0 w 3688623"/>
                <a:gd name="connsiteY0-44" fmla="*/ 660887 h 1670644"/>
                <a:gd name="connsiteX1-45" fmla="*/ 140088 w 3688623"/>
                <a:gd name="connsiteY1-46" fmla="*/ 271237 h 1670644"/>
                <a:gd name="connsiteX2-47" fmla="*/ 578410 w 3688623"/>
                <a:gd name="connsiteY2-48" fmla="*/ 82477 h 1670644"/>
                <a:gd name="connsiteX3-49" fmla="*/ 3688623 w 3688623"/>
                <a:gd name="connsiteY3-50" fmla="*/ 1670644 h 1670644"/>
                <a:gd name="connsiteX4-51" fmla="*/ 578410 w 3688623"/>
                <a:gd name="connsiteY4-52" fmla="*/ 1670644 h 1670644"/>
                <a:gd name="connsiteX5-53" fmla="*/ 0 w 3688623"/>
                <a:gd name="connsiteY5-54" fmla="*/ 1092234 h 1670644"/>
                <a:gd name="connsiteX6-55" fmla="*/ 0 w 3688623"/>
                <a:gd name="connsiteY6-56" fmla="*/ 660887 h 1670644"/>
                <a:gd name="connsiteX0-57" fmla="*/ 0 w 3688623"/>
                <a:gd name="connsiteY0-58" fmla="*/ 646577 h 1656334"/>
                <a:gd name="connsiteX1-59" fmla="*/ 140088 w 3688623"/>
                <a:gd name="connsiteY1-60" fmla="*/ 256927 h 1656334"/>
                <a:gd name="connsiteX2-61" fmla="*/ 578410 w 3688623"/>
                <a:gd name="connsiteY2-62" fmla="*/ 68167 h 1656334"/>
                <a:gd name="connsiteX3-63" fmla="*/ 3688623 w 3688623"/>
                <a:gd name="connsiteY3-64" fmla="*/ 1656334 h 1656334"/>
                <a:gd name="connsiteX4-65" fmla="*/ 578410 w 3688623"/>
                <a:gd name="connsiteY4-66" fmla="*/ 1656334 h 1656334"/>
                <a:gd name="connsiteX5-67" fmla="*/ 0 w 3688623"/>
                <a:gd name="connsiteY5-68" fmla="*/ 1077924 h 1656334"/>
                <a:gd name="connsiteX6-69" fmla="*/ 0 w 3688623"/>
                <a:gd name="connsiteY6-70" fmla="*/ 646577 h 1656334"/>
                <a:gd name="connsiteX0-71" fmla="*/ 0 w 3688623"/>
                <a:gd name="connsiteY0-72" fmla="*/ 389650 h 1399407"/>
                <a:gd name="connsiteX1-73" fmla="*/ 140088 w 3688623"/>
                <a:gd name="connsiteY1-74" fmla="*/ 0 h 1399407"/>
                <a:gd name="connsiteX2-75" fmla="*/ 3688623 w 3688623"/>
                <a:gd name="connsiteY2-76" fmla="*/ 1399407 h 1399407"/>
                <a:gd name="connsiteX3-77" fmla="*/ 578410 w 3688623"/>
                <a:gd name="connsiteY3-78" fmla="*/ 1399407 h 1399407"/>
                <a:gd name="connsiteX4-79" fmla="*/ 0 w 3688623"/>
                <a:gd name="connsiteY4-80" fmla="*/ 820997 h 1399407"/>
                <a:gd name="connsiteX5-81" fmla="*/ 0 w 3688623"/>
                <a:gd name="connsiteY5-82" fmla="*/ 389650 h 1399407"/>
                <a:gd name="connsiteX0-83" fmla="*/ 0 w 3688623"/>
                <a:gd name="connsiteY0-84" fmla="*/ 389650 h 1399407"/>
                <a:gd name="connsiteX1-85" fmla="*/ 140088 w 3688623"/>
                <a:gd name="connsiteY1-86" fmla="*/ 0 h 1399407"/>
                <a:gd name="connsiteX2-87" fmla="*/ 3688623 w 3688623"/>
                <a:gd name="connsiteY2-88" fmla="*/ 1399407 h 1399407"/>
                <a:gd name="connsiteX3-89" fmla="*/ 578410 w 3688623"/>
                <a:gd name="connsiteY3-90" fmla="*/ 1399407 h 1399407"/>
                <a:gd name="connsiteX4-91" fmla="*/ 0 w 3688623"/>
                <a:gd name="connsiteY4-92" fmla="*/ 820997 h 1399407"/>
                <a:gd name="connsiteX5-93" fmla="*/ 0 w 3688623"/>
                <a:gd name="connsiteY5-94" fmla="*/ 389650 h 1399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3688623" h="1399407">
                  <a:moveTo>
                    <a:pt x="0" y="389650"/>
                  </a:moveTo>
                  <a:cubicBezTo>
                    <a:pt x="23348" y="252817"/>
                    <a:pt x="43686" y="96402"/>
                    <a:pt x="140088" y="0"/>
                  </a:cubicBezTo>
                  <a:cubicBezTo>
                    <a:pt x="841944" y="255379"/>
                    <a:pt x="3615569" y="1166173"/>
                    <a:pt x="3688623" y="1399407"/>
                  </a:cubicBezTo>
                  <a:lnTo>
                    <a:pt x="578410" y="1399407"/>
                  </a:lnTo>
                  <a:cubicBezTo>
                    <a:pt x="258963" y="1399407"/>
                    <a:pt x="0" y="1140444"/>
                    <a:pt x="0" y="820997"/>
                  </a:cubicBezTo>
                  <a:lnTo>
                    <a:pt x="0" y="389650"/>
                  </a:lnTo>
                  <a:close/>
                </a:path>
              </a:pathLst>
            </a:custGeom>
            <a:solidFill>
              <a:srgbClr val="FDFCFE"/>
            </a:solidFill>
            <a:ln>
              <a:noFill/>
            </a:ln>
            <a:effectLst>
              <a:outerShdw blurRad="152400" dist="76200" dir="8400000" algn="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0">
                <a:solidFill>
                  <a:prstClr val="white"/>
                </a:solidFill>
              </a:endParaRPr>
            </a:p>
          </p:txBody>
        </p:sp>
        <p:sp>
          <p:nvSpPr>
            <p:cNvPr id="11" name="圆角矩形 30"/>
            <p:cNvSpPr/>
            <p:nvPr/>
          </p:nvSpPr>
          <p:spPr>
            <a:xfrm>
              <a:off x="1414686" y="1817209"/>
              <a:ext cx="2962555" cy="779377"/>
            </a:xfrm>
            <a:prstGeom prst="roundRect">
              <a:avLst>
                <a:gd name="adj" fmla="val 36420"/>
              </a:avLst>
            </a:prstGeom>
            <a:solidFill>
              <a:srgbClr val="FDFCF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0">
                <a:solidFill>
                  <a:prstClr val="white"/>
                </a:solidFill>
              </a:endParaRPr>
            </a:p>
          </p:txBody>
        </p:sp>
        <p:sp>
          <p:nvSpPr>
            <p:cNvPr id="12" name="圆角矩形 31"/>
            <p:cNvSpPr/>
            <p:nvPr/>
          </p:nvSpPr>
          <p:spPr>
            <a:xfrm>
              <a:off x="1503731" y="1901944"/>
              <a:ext cx="2784465" cy="673333"/>
            </a:xfrm>
            <a:prstGeom prst="roundRect">
              <a:avLst>
                <a:gd name="adj" fmla="val 36420"/>
              </a:avLst>
            </a:prstGeom>
            <a:solidFill>
              <a:srgbClr val="38ABC9"/>
            </a:solidFill>
            <a:ln w="19050">
              <a:noFill/>
            </a:ln>
            <a:effectLst>
              <a:innerShdw blurRad="88900">
                <a:srgbClr val="D28008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0">
                <a:solidFill>
                  <a:prstClr val="white"/>
                </a:solidFill>
              </a:endParaRPr>
            </a:p>
          </p:txBody>
        </p:sp>
        <p:sp>
          <p:nvSpPr>
            <p:cNvPr id="17" name="文本框 268"/>
            <p:cNvSpPr txBox="1"/>
            <p:nvPr/>
          </p:nvSpPr>
          <p:spPr>
            <a:xfrm>
              <a:off x="1522465" y="1888771"/>
              <a:ext cx="2677238" cy="713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40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简    介</a:t>
              </a:r>
              <a:endParaRPr lang="zh-CN" altLang="zh-CN" sz="2400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385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965835"/>
            <a:ext cx="9144000" cy="3212465"/>
          </a:xfrm>
          <a:prstGeom prst="rect">
            <a:avLst/>
          </a:prstGeom>
          <a:gradFill>
            <a:gsLst>
              <a:gs pos="0">
                <a:srgbClr val="38ABC9"/>
              </a:gs>
              <a:gs pos="100000">
                <a:schemeClr val="tx2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033780" y="318135"/>
            <a:ext cx="2100580" cy="4507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700" b="1" i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endParaRPr lang="zh-CN" altLang="en-US" sz="28700" b="1" i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800729" y="1499059"/>
            <a:ext cx="43053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分类</a:t>
            </a:r>
            <a:r>
              <a:rPr lang="zh-CN" altLang="en-US" sz="8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号的查找方法</a:t>
            </a:r>
            <a:endParaRPr lang="zh-CN" altLang="en-US" sz="8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113"/>
            <a:ext cx="3854303" cy="6801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4" y="306870"/>
            <a:ext cx="9143206" cy="360947"/>
          </a:xfrm>
          <a:prstGeom prst="rect">
            <a:avLst/>
          </a:prstGeom>
          <a:solidFill>
            <a:srgbClr val="38AB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99124" y="148905"/>
            <a:ext cx="4660577" cy="627911"/>
            <a:chOff x="1414686" y="1817209"/>
            <a:chExt cx="2962555" cy="841092"/>
          </a:xfrm>
        </p:grpSpPr>
        <p:sp>
          <p:nvSpPr>
            <p:cNvPr id="25" name="圆角矩形 8"/>
            <p:cNvSpPr/>
            <p:nvPr/>
          </p:nvSpPr>
          <p:spPr>
            <a:xfrm>
              <a:off x="1416235" y="1971556"/>
              <a:ext cx="2560971" cy="686745"/>
            </a:xfrm>
            <a:custGeom>
              <a:avLst/>
              <a:gdLst>
                <a:gd name="connsiteX0" fmla="*/ 0 w 4267033"/>
                <a:gd name="connsiteY0" fmla="*/ 578410 h 1588167"/>
                <a:gd name="connsiteX1" fmla="*/ 578410 w 4267033"/>
                <a:gd name="connsiteY1" fmla="*/ 0 h 1588167"/>
                <a:gd name="connsiteX2" fmla="*/ 3688623 w 4267033"/>
                <a:gd name="connsiteY2" fmla="*/ 0 h 1588167"/>
                <a:gd name="connsiteX3" fmla="*/ 4267033 w 4267033"/>
                <a:gd name="connsiteY3" fmla="*/ 578410 h 1588167"/>
                <a:gd name="connsiteX4" fmla="*/ 4267033 w 4267033"/>
                <a:gd name="connsiteY4" fmla="*/ 1009757 h 1588167"/>
                <a:gd name="connsiteX5" fmla="*/ 3688623 w 4267033"/>
                <a:gd name="connsiteY5" fmla="*/ 1588167 h 1588167"/>
                <a:gd name="connsiteX6" fmla="*/ 578410 w 4267033"/>
                <a:gd name="connsiteY6" fmla="*/ 1588167 h 1588167"/>
                <a:gd name="connsiteX7" fmla="*/ 0 w 4267033"/>
                <a:gd name="connsiteY7" fmla="*/ 1009757 h 1588167"/>
                <a:gd name="connsiteX8" fmla="*/ 0 w 4267033"/>
                <a:gd name="connsiteY8" fmla="*/ 578410 h 1588167"/>
                <a:gd name="connsiteX0-1" fmla="*/ 0 w 4267033"/>
                <a:gd name="connsiteY0-2" fmla="*/ 578410 h 1588167"/>
                <a:gd name="connsiteX1-3" fmla="*/ 578410 w 4267033"/>
                <a:gd name="connsiteY1-4" fmla="*/ 0 h 1588167"/>
                <a:gd name="connsiteX2-5" fmla="*/ 4267033 w 4267033"/>
                <a:gd name="connsiteY2-6" fmla="*/ 578410 h 1588167"/>
                <a:gd name="connsiteX3-7" fmla="*/ 4267033 w 4267033"/>
                <a:gd name="connsiteY3-8" fmla="*/ 1009757 h 1588167"/>
                <a:gd name="connsiteX4-9" fmla="*/ 3688623 w 4267033"/>
                <a:gd name="connsiteY4-10" fmla="*/ 1588167 h 1588167"/>
                <a:gd name="connsiteX5-11" fmla="*/ 578410 w 4267033"/>
                <a:gd name="connsiteY5-12" fmla="*/ 1588167 h 1588167"/>
                <a:gd name="connsiteX6-13" fmla="*/ 0 w 4267033"/>
                <a:gd name="connsiteY6-14" fmla="*/ 1009757 h 1588167"/>
                <a:gd name="connsiteX7-15" fmla="*/ 0 w 4267033"/>
                <a:gd name="connsiteY7-16" fmla="*/ 578410 h 1588167"/>
                <a:gd name="connsiteX0-17" fmla="*/ 0 w 4267033"/>
                <a:gd name="connsiteY0-18" fmla="*/ 578410 h 1588167"/>
                <a:gd name="connsiteX1-19" fmla="*/ 578410 w 4267033"/>
                <a:gd name="connsiteY1-20" fmla="*/ 0 h 1588167"/>
                <a:gd name="connsiteX2-21" fmla="*/ 4267033 w 4267033"/>
                <a:gd name="connsiteY2-22" fmla="*/ 1009757 h 1588167"/>
                <a:gd name="connsiteX3-23" fmla="*/ 3688623 w 4267033"/>
                <a:gd name="connsiteY3-24" fmla="*/ 1588167 h 1588167"/>
                <a:gd name="connsiteX4-25" fmla="*/ 578410 w 4267033"/>
                <a:gd name="connsiteY4-26" fmla="*/ 1588167 h 1588167"/>
                <a:gd name="connsiteX5-27" fmla="*/ 0 w 4267033"/>
                <a:gd name="connsiteY5-28" fmla="*/ 1009757 h 1588167"/>
                <a:gd name="connsiteX6-29" fmla="*/ 0 w 4267033"/>
                <a:gd name="connsiteY6-30" fmla="*/ 578410 h 1588167"/>
                <a:gd name="connsiteX0-31" fmla="*/ 0 w 3688623"/>
                <a:gd name="connsiteY0-32" fmla="*/ 578410 h 1588167"/>
                <a:gd name="connsiteX1-33" fmla="*/ 578410 w 3688623"/>
                <a:gd name="connsiteY1-34" fmla="*/ 0 h 1588167"/>
                <a:gd name="connsiteX2-35" fmla="*/ 3688623 w 3688623"/>
                <a:gd name="connsiteY2-36" fmla="*/ 1588167 h 1588167"/>
                <a:gd name="connsiteX3-37" fmla="*/ 578410 w 3688623"/>
                <a:gd name="connsiteY3-38" fmla="*/ 1588167 h 1588167"/>
                <a:gd name="connsiteX4-39" fmla="*/ 0 w 3688623"/>
                <a:gd name="connsiteY4-40" fmla="*/ 1009757 h 1588167"/>
                <a:gd name="connsiteX5-41" fmla="*/ 0 w 3688623"/>
                <a:gd name="connsiteY5-42" fmla="*/ 578410 h 1588167"/>
                <a:gd name="connsiteX0-43" fmla="*/ 0 w 3688623"/>
                <a:gd name="connsiteY0-44" fmla="*/ 660887 h 1670644"/>
                <a:gd name="connsiteX1-45" fmla="*/ 140088 w 3688623"/>
                <a:gd name="connsiteY1-46" fmla="*/ 271237 h 1670644"/>
                <a:gd name="connsiteX2-47" fmla="*/ 578410 w 3688623"/>
                <a:gd name="connsiteY2-48" fmla="*/ 82477 h 1670644"/>
                <a:gd name="connsiteX3-49" fmla="*/ 3688623 w 3688623"/>
                <a:gd name="connsiteY3-50" fmla="*/ 1670644 h 1670644"/>
                <a:gd name="connsiteX4-51" fmla="*/ 578410 w 3688623"/>
                <a:gd name="connsiteY4-52" fmla="*/ 1670644 h 1670644"/>
                <a:gd name="connsiteX5-53" fmla="*/ 0 w 3688623"/>
                <a:gd name="connsiteY5-54" fmla="*/ 1092234 h 1670644"/>
                <a:gd name="connsiteX6-55" fmla="*/ 0 w 3688623"/>
                <a:gd name="connsiteY6-56" fmla="*/ 660887 h 1670644"/>
                <a:gd name="connsiteX0-57" fmla="*/ 0 w 3688623"/>
                <a:gd name="connsiteY0-58" fmla="*/ 646577 h 1656334"/>
                <a:gd name="connsiteX1-59" fmla="*/ 140088 w 3688623"/>
                <a:gd name="connsiteY1-60" fmla="*/ 256927 h 1656334"/>
                <a:gd name="connsiteX2-61" fmla="*/ 578410 w 3688623"/>
                <a:gd name="connsiteY2-62" fmla="*/ 68167 h 1656334"/>
                <a:gd name="connsiteX3-63" fmla="*/ 3688623 w 3688623"/>
                <a:gd name="connsiteY3-64" fmla="*/ 1656334 h 1656334"/>
                <a:gd name="connsiteX4-65" fmla="*/ 578410 w 3688623"/>
                <a:gd name="connsiteY4-66" fmla="*/ 1656334 h 1656334"/>
                <a:gd name="connsiteX5-67" fmla="*/ 0 w 3688623"/>
                <a:gd name="connsiteY5-68" fmla="*/ 1077924 h 1656334"/>
                <a:gd name="connsiteX6-69" fmla="*/ 0 w 3688623"/>
                <a:gd name="connsiteY6-70" fmla="*/ 646577 h 1656334"/>
                <a:gd name="connsiteX0-71" fmla="*/ 0 w 3688623"/>
                <a:gd name="connsiteY0-72" fmla="*/ 389650 h 1399407"/>
                <a:gd name="connsiteX1-73" fmla="*/ 140088 w 3688623"/>
                <a:gd name="connsiteY1-74" fmla="*/ 0 h 1399407"/>
                <a:gd name="connsiteX2-75" fmla="*/ 3688623 w 3688623"/>
                <a:gd name="connsiteY2-76" fmla="*/ 1399407 h 1399407"/>
                <a:gd name="connsiteX3-77" fmla="*/ 578410 w 3688623"/>
                <a:gd name="connsiteY3-78" fmla="*/ 1399407 h 1399407"/>
                <a:gd name="connsiteX4-79" fmla="*/ 0 w 3688623"/>
                <a:gd name="connsiteY4-80" fmla="*/ 820997 h 1399407"/>
                <a:gd name="connsiteX5-81" fmla="*/ 0 w 3688623"/>
                <a:gd name="connsiteY5-82" fmla="*/ 389650 h 1399407"/>
                <a:gd name="connsiteX0-83" fmla="*/ 0 w 3688623"/>
                <a:gd name="connsiteY0-84" fmla="*/ 389650 h 1399407"/>
                <a:gd name="connsiteX1-85" fmla="*/ 140088 w 3688623"/>
                <a:gd name="connsiteY1-86" fmla="*/ 0 h 1399407"/>
                <a:gd name="connsiteX2-87" fmla="*/ 3688623 w 3688623"/>
                <a:gd name="connsiteY2-88" fmla="*/ 1399407 h 1399407"/>
                <a:gd name="connsiteX3-89" fmla="*/ 578410 w 3688623"/>
                <a:gd name="connsiteY3-90" fmla="*/ 1399407 h 1399407"/>
                <a:gd name="connsiteX4-91" fmla="*/ 0 w 3688623"/>
                <a:gd name="connsiteY4-92" fmla="*/ 820997 h 1399407"/>
                <a:gd name="connsiteX5-93" fmla="*/ 0 w 3688623"/>
                <a:gd name="connsiteY5-94" fmla="*/ 389650 h 1399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3688623" h="1399407">
                  <a:moveTo>
                    <a:pt x="0" y="389650"/>
                  </a:moveTo>
                  <a:cubicBezTo>
                    <a:pt x="23348" y="252817"/>
                    <a:pt x="43686" y="96402"/>
                    <a:pt x="140088" y="0"/>
                  </a:cubicBezTo>
                  <a:cubicBezTo>
                    <a:pt x="841944" y="255379"/>
                    <a:pt x="3615569" y="1166173"/>
                    <a:pt x="3688623" y="1399407"/>
                  </a:cubicBezTo>
                  <a:lnTo>
                    <a:pt x="578410" y="1399407"/>
                  </a:lnTo>
                  <a:cubicBezTo>
                    <a:pt x="258963" y="1399407"/>
                    <a:pt x="0" y="1140444"/>
                    <a:pt x="0" y="820997"/>
                  </a:cubicBezTo>
                  <a:lnTo>
                    <a:pt x="0" y="389650"/>
                  </a:lnTo>
                  <a:close/>
                </a:path>
              </a:pathLst>
            </a:custGeom>
            <a:solidFill>
              <a:srgbClr val="FDFCFE"/>
            </a:solidFill>
            <a:ln>
              <a:noFill/>
            </a:ln>
            <a:effectLst>
              <a:outerShdw blurRad="152400" dist="76200" dir="8400000" algn="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0">
                <a:solidFill>
                  <a:prstClr val="white"/>
                </a:solidFill>
              </a:endParaRPr>
            </a:p>
          </p:txBody>
        </p:sp>
        <p:sp>
          <p:nvSpPr>
            <p:cNvPr id="26" name="圆角矩形 30"/>
            <p:cNvSpPr/>
            <p:nvPr/>
          </p:nvSpPr>
          <p:spPr>
            <a:xfrm>
              <a:off x="1414686" y="1817209"/>
              <a:ext cx="2962555" cy="779377"/>
            </a:xfrm>
            <a:prstGeom prst="roundRect">
              <a:avLst>
                <a:gd name="adj" fmla="val 36420"/>
              </a:avLst>
            </a:prstGeom>
            <a:solidFill>
              <a:srgbClr val="FDFCF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0">
                <a:solidFill>
                  <a:prstClr val="white"/>
                </a:solidFill>
              </a:endParaRPr>
            </a:p>
          </p:txBody>
        </p:sp>
        <p:sp>
          <p:nvSpPr>
            <p:cNvPr id="27" name="圆角矩形 31"/>
            <p:cNvSpPr/>
            <p:nvPr/>
          </p:nvSpPr>
          <p:spPr>
            <a:xfrm>
              <a:off x="1503731" y="1901944"/>
              <a:ext cx="2784465" cy="673333"/>
            </a:xfrm>
            <a:prstGeom prst="roundRect">
              <a:avLst>
                <a:gd name="adj" fmla="val 36420"/>
              </a:avLst>
            </a:prstGeom>
            <a:solidFill>
              <a:srgbClr val="38ABC9"/>
            </a:solidFill>
            <a:ln w="19050">
              <a:noFill/>
            </a:ln>
            <a:effectLst>
              <a:innerShdw blurRad="88900">
                <a:srgbClr val="D28008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0">
                <a:solidFill>
                  <a:prstClr val="white"/>
                </a:solidFill>
              </a:endParaRPr>
            </a:p>
          </p:txBody>
        </p:sp>
        <p:sp>
          <p:nvSpPr>
            <p:cNvPr id="28" name="文本框 268"/>
            <p:cNvSpPr txBox="1"/>
            <p:nvPr/>
          </p:nvSpPr>
          <p:spPr>
            <a:xfrm>
              <a:off x="1522463" y="1888771"/>
              <a:ext cx="2677238" cy="766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40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方法</a:t>
              </a:r>
              <a:r>
                <a:rPr lang="en-US" altLang="zh-CN" sz="240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1</a:t>
              </a:r>
              <a:r>
                <a:rPr lang="zh-CN" altLang="en-US" sz="240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：</a:t>
              </a:r>
              <a:r>
                <a:rPr lang="zh-CN" altLang="en-US" sz="240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找网络版分类法</a:t>
              </a:r>
              <a:endParaRPr lang="zh-CN" altLang="zh-CN" sz="2400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87" name="图片 8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0336" y="-33059"/>
            <a:ext cx="3454381" cy="6095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175" y="916467"/>
            <a:ext cx="8286259" cy="414312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205389" y="1244885"/>
            <a:ext cx="2845170" cy="18466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400" b="1" dirty="0" smtClean="0"/>
              <a:t>步骤</a:t>
            </a:r>
            <a:endParaRPr lang="en-US" altLang="zh-CN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1.</a:t>
            </a:r>
            <a:r>
              <a:rPr lang="zh-CN" altLang="en-US" dirty="0" smtClean="0"/>
              <a:t>在百度中输入中图法，找到网络版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2. </a:t>
            </a:r>
            <a:r>
              <a:rPr lang="zh-CN" altLang="en-US" dirty="0" smtClean="0"/>
              <a:t>点击中图法分类，直接进入，根据专业一层层筛选即可！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981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4" y="306870"/>
            <a:ext cx="9143206" cy="360947"/>
          </a:xfrm>
          <a:prstGeom prst="rect">
            <a:avLst/>
          </a:prstGeom>
          <a:solidFill>
            <a:srgbClr val="38AB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99124" y="148905"/>
            <a:ext cx="5265548" cy="1106020"/>
            <a:chOff x="1414686" y="1817209"/>
            <a:chExt cx="2962555" cy="1481523"/>
          </a:xfrm>
        </p:grpSpPr>
        <p:sp>
          <p:nvSpPr>
            <p:cNvPr id="25" name="圆角矩形 8"/>
            <p:cNvSpPr/>
            <p:nvPr/>
          </p:nvSpPr>
          <p:spPr>
            <a:xfrm>
              <a:off x="1416235" y="1971556"/>
              <a:ext cx="2560971" cy="686745"/>
            </a:xfrm>
            <a:custGeom>
              <a:avLst/>
              <a:gdLst>
                <a:gd name="connsiteX0" fmla="*/ 0 w 4267033"/>
                <a:gd name="connsiteY0" fmla="*/ 578410 h 1588167"/>
                <a:gd name="connsiteX1" fmla="*/ 578410 w 4267033"/>
                <a:gd name="connsiteY1" fmla="*/ 0 h 1588167"/>
                <a:gd name="connsiteX2" fmla="*/ 3688623 w 4267033"/>
                <a:gd name="connsiteY2" fmla="*/ 0 h 1588167"/>
                <a:gd name="connsiteX3" fmla="*/ 4267033 w 4267033"/>
                <a:gd name="connsiteY3" fmla="*/ 578410 h 1588167"/>
                <a:gd name="connsiteX4" fmla="*/ 4267033 w 4267033"/>
                <a:gd name="connsiteY4" fmla="*/ 1009757 h 1588167"/>
                <a:gd name="connsiteX5" fmla="*/ 3688623 w 4267033"/>
                <a:gd name="connsiteY5" fmla="*/ 1588167 h 1588167"/>
                <a:gd name="connsiteX6" fmla="*/ 578410 w 4267033"/>
                <a:gd name="connsiteY6" fmla="*/ 1588167 h 1588167"/>
                <a:gd name="connsiteX7" fmla="*/ 0 w 4267033"/>
                <a:gd name="connsiteY7" fmla="*/ 1009757 h 1588167"/>
                <a:gd name="connsiteX8" fmla="*/ 0 w 4267033"/>
                <a:gd name="connsiteY8" fmla="*/ 578410 h 1588167"/>
                <a:gd name="connsiteX0-1" fmla="*/ 0 w 4267033"/>
                <a:gd name="connsiteY0-2" fmla="*/ 578410 h 1588167"/>
                <a:gd name="connsiteX1-3" fmla="*/ 578410 w 4267033"/>
                <a:gd name="connsiteY1-4" fmla="*/ 0 h 1588167"/>
                <a:gd name="connsiteX2-5" fmla="*/ 4267033 w 4267033"/>
                <a:gd name="connsiteY2-6" fmla="*/ 578410 h 1588167"/>
                <a:gd name="connsiteX3-7" fmla="*/ 4267033 w 4267033"/>
                <a:gd name="connsiteY3-8" fmla="*/ 1009757 h 1588167"/>
                <a:gd name="connsiteX4-9" fmla="*/ 3688623 w 4267033"/>
                <a:gd name="connsiteY4-10" fmla="*/ 1588167 h 1588167"/>
                <a:gd name="connsiteX5-11" fmla="*/ 578410 w 4267033"/>
                <a:gd name="connsiteY5-12" fmla="*/ 1588167 h 1588167"/>
                <a:gd name="connsiteX6-13" fmla="*/ 0 w 4267033"/>
                <a:gd name="connsiteY6-14" fmla="*/ 1009757 h 1588167"/>
                <a:gd name="connsiteX7-15" fmla="*/ 0 w 4267033"/>
                <a:gd name="connsiteY7-16" fmla="*/ 578410 h 1588167"/>
                <a:gd name="connsiteX0-17" fmla="*/ 0 w 4267033"/>
                <a:gd name="connsiteY0-18" fmla="*/ 578410 h 1588167"/>
                <a:gd name="connsiteX1-19" fmla="*/ 578410 w 4267033"/>
                <a:gd name="connsiteY1-20" fmla="*/ 0 h 1588167"/>
                <a:gd name="connsiteX2-21" fmla="*/ 4267033 w 4267033"/>
                <a:gd name="connsiteY2-22" fmla="*/ 1009757 h 1588167"/>
                <a:gd name="connsiteX3-23" fmla="*/ 3688623 w 4267033"/>
                <a:gd name="connsiteY3-24" fmla="*/ 1588167 h 1588167"/>
                <a:gd name="connsiteX4-25" fmla="*/ 578410 w 4267033"/>
                <a:gd name="connsiteY4-26" fmla="*/ 1588167 h 1588167"/>
                <a:gd name="connsiteX5-27" fmla="*/ 0 w 4267033"/>
                <a:gd name="connsiteY5-28" fmla="*/ 1009757 h 1588167"/>
                <a:gd name="connsiteX6-29" fmla="*/ 0 w 4267033"/>
                <a:gd name="connsiteY6-30" fmla="*/ 578410 h 1588167"/>
                <a:gd name="connsiteX0-31" fmla="*/ 0 w 3688623"/>
                <a:gd name="connsiteY0-32" fmla="*/ 578410 h 1588167"/>
                <a:gd name="connsiteX1-33" fmla="*/ 578410 w 3688623"/>
                <a:gd name="connsiteY1-34" fmla="*/ 0 h 1588167"/>
                <a:gd name="connsiteX2-35" fmla="*/ 3688623 w 3688623"/>
                <a:gd name="connsiteY2-36" fmla="*/ 1588167 h 1588167"/>
                <a:gd name="connsiteX3-37" fmla="*/ 578410 w 3688623"/>
                <a:gd name="connsiteY3-38" fmla="*/ 1588167 h 1588167"/>
                <a:gd name="connsiteX4-39" fmla="*/ 0 w 3688623"/>
                <a:gd name="connsiteY4-40" fmla="*/ 1009757 h 1588167"/>
                <a:gd name="connsiteX5-41" fmla="*/ 0 w 3688623"/>
                <a:gd name="connsiteY5-42" fmla="*/ 578410 h 1588167"/>
                <a:gd name="connsiteX0-43" fmla="*/ 0 w 3688623"/>
                <a:gd name="connsiteY0-44" fmla="*/ 660887 h 1670644"/>
                <a:gd name="connsiteX1-45" fmla="*/ 140088 w 3688623"/>
                <a:gd name="connsiteY1-46" fmla="*/ 271237 h 1670644"/>
                <a:gd name="connsiteX2-47" fmla="*/ 578410 w 3688623"/>
                <a:gd name="connsiteY2-48" fmla="*/ 82477 h 1670644"/>
                <a:gd name="connsiteX3-49" fmla="*/ 3688623 w 3688623"/>
                <a:gd name="connsiteY3-50" fmla="*/ 1670644 h 1670644"/>
                <a:gd name="connsiteX4-51" fmla="*/ 578410 w 3688623"/>
                <a:gd name="connsiteY4-52" fmla="*/ 1670644 h 1670644"/>
                <a:gd name="connsiteX5-53" fmla="*/ 0 w 3688623"/>
                <a:gd name="connsiteY5-54" fmla="*/ 1092234 h 1670644"/>
                <a:gd name="connsiteX6-55" fmla="*/ 0 w 3688623"/>
                <a:gd name="connsiteY6-56" fmla="*/ 660887 h 1670644"/>
                <a:gd name="connsiteX0-57" fmla="*/ 0 w 3688623"/>
                <a:gd name="connsiteY0-58" fmla="*/ 646577 h 1656334"/>
                <a:gd name="connsiteX1-59" fmla="*/ 140088 w 3688623"/>
                <a:gd name="connsiteY1-60" fmla="*/ 256927 h 1656334"/>
                <a:gd name="connsiteX2-61" fmla="*/ 578410 w 3688623"/>
                <a:gd name="connsiteY2-62" fmla="*/ 68167 h 1656334"/>
                <a:gd name="connsiteX3-63" fmla="*/ 3688623 w 3688623"/>
                <a:gd name="connsiteY3-64" fmla="*/ 1656334 h 1656334"/>
                <a:gd name="connsiteX4-65" fmla="*/ 578410 w 3688623"/>
                <a:gd name="connsiteY4-66" fmla="*/ 1656334 h 1656334"/>
                <a:gd name="connsiteX5-67" fmla="*/ 0 w 3688623"/>
                <a:gd name="connsiteY5-68" fmla="*/ 1077924 h 1656334"/>
                <a:gd name="connsiteX6-69" fmla="*/ 0 w 3688623"/>
                <a:gd name="connsiteY6-70" fmla="*/ 646577 h 1656334"/>
                <a:gd name="connsiteX0-71" fmla="*/ 0 w 3688623"/>
                <a:gd name="connsiteY0-72" fmla="*/ 389650 h 1399407"/>
                <a:gd name="connsiteX1-73" fmla="*/ 140088 w 3688623"/>
                <a:gd name="connsiteY1-74" fmla="*/ 0 h 1399407"/>
                <a:gd name="connsiteX2-75" fmla="*/ 3688623 w 3688623"/>
                <a:gd name="connsiteY2-76" fmla="*/ 1399407 h 1399407"/>
                <a:gd name="connsiteX3-77" fmla="*/ 578410 w 3688623"/>
                <a:gd name="connsiteY3-78" fmla="*/ 1399407 h 1399407"/>
                <a:gd name="connsiteX4-79" fmla="*/ 0 w 3688623"/>
                <a:gd name="connsiteY4-80" fmla="*/ 820997 h 1399407"/>
                <a:gd name="connsiteX5-81" fmla="*/ 0 w 3688623"/>
                <a:gd name="connsiteY5-82" fmla="*/ 389650 h 1399407"/>
                <a:gd name="connsiteX0-83" fmla="*/ 0 w 3688623"/>
                <a:gd name="connsiteY0-84" fmla="*/ 389650 h 1399407"/>
                <a:gd name="connsiteX1-85" fmla="*/ 140088 w 3688623"/>
                <a:gd name="connsiteY1-86" fmla="*/ 0 h 1399407"/>
                <a:gd name="connsiteX2-87" fmla="*/ 3688623 w 3688623"/>
                <a:gd name="connsiteY2-88" fmla="*/ 1399407 h 1399407"/>
                <a:gd name="connsiteX3-89" fmla="*/ 578410 w 3688623"/>
                <a:gd name="connsiteY3-90" fmla="*/ 1399407 h 1399407"/>
                <a:gd name="connsiteX4-91" fmla="*/ 0 w 3688623"/>
                <a:gd name="connsiteY4-92" fmla="*/ 820997 h 1399407"/>
                <a:gd name="connsiteX5-93" fmla="*/ 0 w 3688623"/>
                <a:gd name="connsiteY5-94" fmla="*/ 389650 h 1399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3688623" h="1399407">
                  <a:moveTo>
                    <a:pt x="0" y="389650"/>
                  </a:moveTo>
                  <a:cubicBezTo>
                    <a:pt x="23348" y="252817"/>
                    <a:pt x="43686" y="96402"/>
                    <a:pt x="140088" y="0"/>
                  </a:cubicBezTo>
                  <a:cubicBezTo>
                    <a:pt x="841944" y="255379"/>
                    <a:pt x="3615569" y="1166173"/>
                    <a:pt x="3688623" y="1399407"/>
                  </a:cubicBezTo>
                  <a:lnTo>
                    <a:pt x="578410" y="1399407"/>
                  </a:lnTo>
                  <a:cubicBezTo>
                    <a:pt x="258963" y="1399407"/>
                    <a:pt x="0" y="1140444"/>
                    <a:pt x="0" y="820997"/>
                  </a:cubicBezTo>
                  <a:lnTo>
                    <a:pt x="0" y="389650"/>
                  </a:lnTo>
                  <a:close/>
                </a:path>
              </a:pathLst>
            </a:custGeom>
            <a:solidFill>
              <a:srgbClr val="FDFCFE"/>
            </a:solidFill>
            <a:ln>
              <a:noFill/>
            </a:ln>
            <a:effectLst>
              <a:outerShdw blurRad="152400" dist="76200" dir="8400000" algn="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0">
                <a:solidFill>
                  <a:prstClr val="white"/>
                </a:solidFill>
              </a:endParaRPr>
            </a:p>
          </p:txBody>
        </p:sp>
        <p:sp>
          <p:nvSpPr>
            <p:cNvPr id="26" name="圆角矩形 30"/>
            <p:cNvSpPr/>
            <p:nvPr/>
          </p:nvSpPr>
          <p:spPr>
            <a:xfrm>
              <a:off x="1414686" y="1817209"/>
              <a:ext cx="2962555" cy="779377"/>
            </a:xfrm>
            <a:prstGeom prst="roundRect">
              <a:avLst>
                <a:gd name="adj" fmla="val 36420"/>
              </a:avLst>
            </a:prstGeom>
            <a:solidFill>
              <a:srgbClr val="FDFCF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0">
                <a:solidFill>
                  <a:prstClr val="white"/>
                </a:solidFill>
              </a:endParaRPr>
            </a:p>
          </p:txBody>
        </p:sp>
        <p:sp>
          <p:nvSpPr>
            <p:cNvPr id="27" name="圆角矩形 31"/>
            <p:cNvSpPr/>
            <p:nvPr/>
          </p:nvSpPr>
          <p:spPr>
            <a:xfrm>
              <a:off x="1503731" y="1901944"/>
              <a:ext cx="2784465" cy="673333"/>
            </a:xfrm>
            <a:prstGeom prst="roundRect">
              <a:avLst>
                <a:gd name="adj" fmla="val 36420"/>
              </a:avLst>
            </a:prstGeom>
            <a:solidFill>
              <a:srgbClr val="38ABC9"/>
            </a:solidFill>
            <a:ln w="19050">
              <a:noFill/>
            </a:ln>
            <a:effectLst>
              <a:innerShdw blurRad="88900">
                <a:srgbClr val="D28008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0">
                <a:solidFill>
                  <a:prstClr val="white"/>
                </a:solidFill>
              </a:endParaRPr>
            </a:p>
          </p:txBody>
        </p:sp>
        <p:sp>
          <p:nvSpPr>
            <p:cNvPr id="28" name="文本框 268"/>
            <p:cNvSpPr txBox="1"/>
            <p:nvPr/>
          </p:nvSpPr>
          <p:spPr>
            <a:xfrm>
              <a:off x="1522463" y="1888771"/>
              <a:ext cx="2677238" cy="1409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40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方法</a:t>
              </a:r>
              <a:r>
                <a:rPr lang="en-US" altLang="zh-CN" sz="240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2</a:t>
              </a:r>
              <a:r>
                <a:rPr lang="zh-CN" altLang="en-US" sz="240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：借鉴同类研究的分类号</a:t>
              </a:r>
              <a:endParaRPr lang="zh-CN" altLang="zh-CN" sz="2400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87" name="图片 8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0336" y="-33059"/>
            <a:ext cx="3454381" cy="6095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矩形 9"/>
          <p:cNvSpPr/>
          <p:nvPr/>
        </p:nvSpPr>
        <p:spPr>
          <a:xfrm>
            <a:off x="6205389" y="1244885"/>
            <a:ext cx="2845170" cy="21236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400" b="1" dirty="0" smtClean="0"/>
              <a:t>步骤</a:t>
            </a:r>
            <a:endParaRPr lang="en-US" altLang="zh-CN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1.CNKI</a:t>
            </a:r>
            <a:r>
              <a:rPr lang="zh-CN" altLang="en-US" dirty="0" smtClean="0"/>
              <a:t>中根据主题，检索与自己主题相类似的学位论文。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2. </a:t>
            </a:r>
            <a:r>
              <a:rPr lang="zh-CN" altLang="en-US" dirty="0" smtClean="0"/>
              <a:t>筛选与自己研究最相关的学位论文，借鉴其分类号！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399" y="1007746"/>
            <a:ext cx="5732008" cy="409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6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4" y="306870"/>
            <a:ext cx="9143206" cy="360947"/>
          </a:xfrm>
          <a:prstGeom prst="rect">
            <a:avLst/>
          </a:prstGeom>
          <a:solidFill>
            <a:srgbClr val="38AB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99124" y="148905"/>
            <a:ext cx="5265548" cy="1106020"/>
            <a:chOff x="1414686" y="1817209"/>
            <a:chExt cx="2962555" cy="1481523"/>
          </a:xfrm>
        </p:grpSpPr>
        <p:sp>
          <p:nvSpPr>
            <p:cNvPr id="25" name="圆角矩形 8"/>
            <p:cNvSpPr/>
            <p:nvPr/>
          </p:nvSpPr>
          <p:spPr>
            <a:xfrm>
              <a:off x="1416235" y="1971556"/>
              <a:ext cx="2560971" cy="686745"/>
            </a:xfrm>
            <a:custGeom>
              <a:avLst/>
              <a:gdLst>
                <a:gd name="connsiteX0" fmla="*/ 0 w 4267033"/>
                <a:gd name="connsiteY0" fmla="*/ 578410 h 1588167"/>
                <a:gd name="connsiteX1" fmla="*/ 578410 w 4267033"/>
                <a:gd name="connsiteY1" fmla="*/ 0 h 1588167"/>
                <a:gd name="connsiteX2" fmla="*/ 3688623 w 4267033"/>
                <a:gd name="connsiteY2" fmla="*/ 0 h 1588167"/>
                <a:gd name="connsiteX3" fmla="*/ 4267033 w 4267033"/>
                <a:gd name="connsiteY3" fmla="*/ 578410 h 1588167"/>
                <a:gd name="connsiteX4" fmla="*/ 4267033 w 4267033"/>
                <a:gd name="connsiteY4" fmla="*/ 1009757 h 1588167"/>
                <a:gd name="connsiteX5" fmla="*/ 3688623 w 4267033"/>
                <a:gd name="connsiteY5" fmla="*/ 1588167 h 1588167"/>
                <a:gd name="connsiteX6" fmla="*/ 578410 w 4267033"/>
                <a:gd name="connsiteY6" fmla="*/ 1588167 h 1588167"/>
                <a:gd name="connsiteX7" fmla="*/ 0 w 4267033"/>
                <a:gd name="connsiteY7" fmla="*/ 1009757 h 1588167"/>
                <a:gd name="connsiteX8" fmla="*/ 0 w 4267033"/>
                <a:gd name="connsiteY8" fmla="*/ 578410 h 1588167"/>
                <a:gd name="connsiteX0-1" fmla="*/ 0 w 4267033"/>
                <a:gd name="connsiteY0-2" fmla="*/ 578410 h 1588167"/>
                <a:gd name="connsiteX1-3" fmla="*/ 578410 w 4267033"/>
                <a:gd name="connsiteY1-4" fmla="*/ 0 h 1588167"/>
                <a:gd name="connsiteX2-5" fmla="*/ 4267033 w 4267033"/>
                <a:gd name="connsiteY2-6" fmla="*/ 578410 h 1588167"/>
                <a:gd name="connsiteX3-7" fmla="*/ 4267033 w 4267033"/>
                <a:gd name="connsiteY3-8" fmla="*/ 1009757 h 1588167"/>
                <a:gd name="connsiteX4-9" fmla="*/ 3688623 w 4267033"/>
                <a:gd name="connsiteY4-10" fmla="*/ 1588167 h 1588167"/>
                <a:gd name="connsiteX5-11" fmla="*/ 578410 w 4267033"/>
                <a:gd name="connsiteY5-12" fmla="*/ 1588167 h 1588167"/>
                <a:gd name="connsiteX6-13" fmla="*/ 0 w 4267033"/>
                <a:gd name="connsiteY6-14" fmla="*/ 1009757 h 1588167"/>
                <a:gd name="connsiteX7-15" fmla="*/ 0 w 4267033"/>
                <a:gd name="connsiteY7-16" fmla="*/ 578410 h 1588167"/>
                <a:gd name="connsiteX0-17" fmla="*/ 0 w 4267033"/>
                <a:gd name="connsiteY0-18" fmla="*/ 578410 h 1588167"/>
                <a:gd name="connsiteX1-19" fmla="*/ 578410 w 4267033"/>
                <a:gd name="connsiteY1-20" fmla="*/ 0 h 1588167"/>
                <a:gd name="connsiteX2-21" fmla="*/ 4267033 w 4267033"/>
                <a:gd name="connsiteY2-22" fmla="*/ 1009757 h 1588167"/>
                <a:gd name="connsiteX3-23" fmla="*/ 3688623 w 4267033"/>
                <a:gd name="connsiteY3-24" fmla="*/ 1588167 h 1588167"/>
                <a:gd name="connsiteX4-25" fmla="*/ 578410 w 4267033"/>
                <a:gd name="connsiteY4-26" fmla="*/ 1588167 h 1588167"/>
                <a:gd name="connsiteX5-27" fmla="*/ 0 w 4267033"/>
                <a:gd name="connsiteY5-28" fmla="*/ 1009757 h 1588167"/>
                <a:gd name="connsiteX6-29" fmla="*/ 0 w 4267033"/>
                <a:gd name="connsiteY6-30" fmla="*/ 578410 h 1588167"/>
                <a:gd name="connsiteX0-31" fmla="*/ 0 w 3688623"/>
                <a:gd name="connsiteY0-32" fmla="*/ 578410 h 1588167"/>
                <a:gd name="connsiteX1-33" fmla="*/ 578410 w 3688623"/>
                <a:gd name="connsiteY1-34" fmla="*/ 0 h 1588167"/>
                <a:gd name="connsiteX2-35" fmla="*/ 3688623 w 3688623"/>
                <a:gd name="connsiteY2-36" fmla="*/ 1588167 h 1588167"/>
                <a:gd name="connsiteX3-37" fmla="*/ 578410 w 3688623"/>
                <a:gd name="connsiteY3-38" fmla="*/ 1588167 h 1588167"/>
                <a:gd name="connsiteX4-39" fmla="*/ 0 w 3688623"/>
                <a:gd name="connsiteY4-40" fmla="*/ 1009757 h 1588167"/>
                <a:gd name="connsiteX5-41" fmla="*/ 0 w 3688623"/>
                <a:gd name="connsiteY5-42" fmla="*/ 578410 h 1588167"/>
                <a:gd name="connsiteX0-43" fmla="*/ 0 w 3688623"/>
                <a:gd name="connsiteY0-44" fmla="*/ 660887 h 1670644"/>
                <a:gd name="connsiteX1-45" fmla="*/ 140088 w 3688623"/>
                <a:gd name="connsiteY1-46" fmla="*/ 271237 h 1670644"/>
                <a:gd name="connsiteX2-47" fmla="*/ 578410 w 3688623"/>
                <a:gd name="connsiteY2-48" fmla="*/ 82477 h 1670644"/>
                <a:gd name="connsiteX3-49" fmla="*/ 3688623 w 3688623"/>
                <a:gd name="connsiteY3-50" fmla="*/ 1670644 h 1670644"/>
                <a:gd name="connsiteX4-51" fmla="*/ 578410 w 3688623"/>
                <a:gd name="connsiteY4-52" fmla="*/ 1670644 h 1670644"/>
                <a:gd name="connsiteX5-53" fmla="*/ 0 w 3688623"/>
                <a:gd name="connsiteY5-54" fmla="*/ 1092234 h 1670644"/>
                <a:gd name="connsiteX6-55" fmla="*/ 0 w 3688623"/>
                <a:gd name="connsiteY6-56" fmla="*/ 660887 h 1670644"/>
                <a:gd name="connsiteX0-57" fmla="*/ 0 w 3688623"/>
                <a:gd name="connsiteY0-58" fmla="*/ 646577 h 1656334"/>
                <a:gd name="connsiteX1-59" fmla="*/ 140088 w 3688623"/>
                <a:gd name="connsiteY1-60" fmla="*/ 256927 h 1656334"/>
                <a:gd name="connsiteX2-61" fmla="*/ 578410 w 3688623"/>
                <a:gd name="connsiteY2-62" fmla="*/ 68167 h 1656334"/>
                <a:gd name="connsiteX3-63" fmla="*/ 3688623 w 3688623"/>
                <a:gd name="connsiteY3-64" fmla="*/ 1656334 h 1656334"/>
                <a:gd name="connsiteX4-65" fmla="*/ 578410 w 3688623"/>
                <a:gd name="connsiteY4-66" fmla="*/ 1656334 h 1656334"/>
                <a:gd name="connsiteX5-67" fmla="*/ 0 w 3688623"/>
                <a:gd name="connsiteY5-68" fmla="*/ 1077924 h 1656334"/>
                <a:gd name="connsiteX6-69" fmla="*/ 0 w 3688623"/>
                <a:gd name="connsiteY6-70" fmla="*/ 646577 h 1656334"/>
                <a:gd name="connsiteX0-71" fmla="*/ 0 w 3688623"/>
                <a:gd name="connsiteY0-72" fmla="*/ 389650 h 1399407"/>
                <a:gd name="connsiteX1-73" fmla="*/ 140088 w 3688623"/>
                <a:gd name="connsiteY1-74" fmla="*/ 0 h 1399407"/>
                <a:gd name="connsiteX2-75" fmla="*/ 3688623 w 3688623"/>
                <a:gd name="connsiteY2-76" fmla="*/ 1399407 h 1399407"/>
                <a:gd name="connsiteX3-77" fmla="*/ 578410 w 3688623"/>
                <a:gd name="connsiteY3-78" fmla="*/ 1399407 h 1399407"/>
                <a:gd name="connsiteX4-79" fmla="*/ 0 w 3688623"/>
                <a:gd name="connsiteY4-80" fmla="*/ 820997 h 1399407"/>
                <a:gd name="connsiteX5-81" fmla="*/ 0 w 3688623"/>
                <a:gd name="connsiteY5-82" fmla="*/ 389650 h 1399407"/>
                <a:gd name="connsiteX0-83" fmla="*/ 0 w 3688623"/>
                <a:gd name="connsiteY0-84" fmla="*/ 389650 h 1399407"/>
                <a:gd name="connsiteX1-85" fmla="*/ 140088 w 3688623"/>
                <a:gd name="connsiteY1-86" fmla="*/ 0 h 1399407"/>
                <a:gd name="connsiteX2-87" fmla="*/ 3688623 w 3688623"/>
                <a:gd name="connsiteY2-88" fmla="*/ 1399407 h 1399407"/>
                <a:gd name="connsiteX3-89" fmla="*/ 578410 w 3688623"/>
                <a:gd name="connsiteY3-90" fmla="*/ 1399407 h 1399407"/>
                <a:gd name="connsiteX4-91" fmla="*/ 0 w 3688623"/>
                <a:gd name="connsiteY4-92" fmla="*/ 820997 h 1399407"/>
                <a:gd name="connsiteX5-93" fmla="*/ 0 w 3688623"/>
                <a:gd name="connsiteY5-94" fmla="*/ 389650 h 1399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3688623" h="1399407">
                  <a:moveTo>
                    <a:pt x="0" y="389650"/>
                  </a:moveTo>
                  <a:cubicBezTo>
                    <a:pt x="23348" y="252817"/>
                    <a:pt x="43686" y="96402"/>
                    <a:pt x="140088" y="0"/>
                  </a:cubicBezTo>
                  <a:cubicBezTo>
                    <a:pt x="841944" y="255379"/>
                    <a:pt x="3615569" y="1166173"/>
                    <a:pt x="3688623" y="1399407"/>
                  </a:cubicBezTo>
                  <a:lnTo>
                    <a:pt x="578410" y="1399407"/>
                  </a:lnTo>
                  <a:cubicBezTo>
                    <a:pt x="258963" y="1399407"/>
                    <a:pt x="0" y="1140444"/>
                    <a:pt x="0" y="820997"/>
                  </a:cubicBezTo>
                  <a:lnTo>
                    <a:pt x="0" y="389650"/>
                  </a:lnTo>
                  <a:close/>
                </a:path>
              </a:pathLst>
            </a:custGeom>
            <a:solidFill>
              <a:srgbClr val="FDFCFE"/>
            </a:solidFill>
            <a:ln>
              <a:noFill/>
            </a:ln>
            <a:effectLst>
              <a:outerShdw blurRad="152400" dist="76200" dir="8400000" algn="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0">
                <a:solidFill>
                  <a:prstClr val="white"/>
                </a:solidFill>
              </a:endParaRPr>
            </a:p>
          </p:txBody>
        </p:sp>
        <p:sp>
          <p:nvSpPr>
            <p:cNvPr id="26" name="圆角矩形 30"/>
            <p:cNvSpPr/>
            <p:nvPr/>
          </p:nvSpPr>
          <p:spPr>
            <a:xfrm>
              <a:off x="1414686" y="1817209"/>
              <a:ext cx="2962555" cy="779377"/>
            </a:xfrm>
            <a:prstGeom prst="roundRect">
              <a:avLst>
                <a:gd name="adj" fmla="val 36420"/>
              </a:avLst>
            </a:prstGeom>
            <a:solidFill>
              <a:srgbClr val="FDFCF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0">
                <a:solidFill>
                  <a:prstClr val="white"/>
                </a:solidFill>
              </a:endParaRPr>
            </a:p>
          </p:txBody>
        </p:sp>
        <p:sp>
          <p:nvSpPr>
            <p:cNvPr id="27" name="圆角矩形 31"/>
            <p:cNvSpPr/>
            <p:nvPr/>
          </p:nvSpPr>
          <p:spPr>
            <a:xfrm>
              <a:off x="1503731" y="1901944"/>
              <a:ext cx="2784465" cy="673333"/>
            </a:xfrm>
            <a:prstGeom prst="roundRect">
              <a:avLst>
                <a:gd name="adj" fmla="val 36420"/>
              </a:avLst>
            </a:prstGeom>
            <a:solidFill>
              <a:srgbClr val="38ABC9"/>
            </a:solidFill>
            <a:ln w="19050">
              <a:noFill/>
            </a:ln>
            <a:effectLst>
              <a:innerShdw blurRad="88900">
                <a:srgbClr val="D28008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0">
                <a:solidFill>
                  <a:prstClr val="white"/>
                </a:solidFill>
              </a:endParaRPr>
            </a:p>
          </p:txBody>
        </p:sp>
        <p:sp>
          <p:nvSpPr>
            <p:cNvPr id="28" name="文本框 268"/>
            <p:cNvSpPr txBox="1"/>
            <p:nvPr/>
          </p:nvSpPr>
          <p:spPr>
            <a:xfrm>
              <a:off x="1522463" y="1888771"/>
              <a:ext cx="2677238" cy="1409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40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方法</a:t>
              </a:r>
              <a:r>
                <a:rPr lang="en-US" altLang="zh-CN" sz="240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2</a:t>
              </a:r>
              <a:r>
                <a:rPr lang="zh-CN" altLang="en-US" sz="240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：借鉴同类研究的分类号</a:t>
              </a:r>
              <a:endParaRPr lang="zh-CN" altLang="zh-CN" sz="2400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87" name="图片 8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0336" y="-33059"/>
            <a:ext cx="3454381" cy="6095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矩形 9"/>
          <p:cNvSpPr/>
          <p:nvPr/>
        </p:nvSpPr>
        <p:spPr>
          <a:xfrm>
            <a:off x="6205389" y="1244885"/>
            <a:ext cx="2845170" cy="21236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400" b="1" dirty="0" smtClean="0"/>
              <a:t>步骤</a:t>
            </a:r>
            <a:endParaRPr lang="en-US" altLang="zh-CN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1.CNKI</a:t>
            </a:r>
            <a:r>
              <a:rPr lang="zh-CN" altLang="en-US" dirty="0" smtClean="0"/>
              <a:t>中根据主题，检索与自己主题相类似的学位论文。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2. </a:t>
            </a:r>
            <a:r>
              <a:rPr lang="zh-CN" altLang="en-US" dirty="0" smtClean="0"/>
              <a:t>筛选与自己研究最相关的学位论文，借鉴其分类号！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242" y="1007746"/>
            <a:ext cx="5633094" cy="383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79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4" y="306870"/>
            <a:ext cx="9143206" cy="360947"/>
          </a:xfrm>
          <a:prstGeom prst="rect">
            <a:avLst/>
          </a:prstGeom>
          <a:solidFill>
            <a:srgbClr val="38AB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99124" y="148905"/>
            <a:ext cx="5265548" cy="1106020"/>
            <a:chOff x="1414686" y="1817209"/>
            <a:chExt cx="2962555" cy="1481523"/>
          </a:xfrm>
        </p:grpSpPr>
        <p:sp>
          <p:nvSpPr>
            <p:cNvPr id="25" name="圆角矩形 8"/>
            <p:cNvSpPr/>
            <p:nvPr/>
          </p:nvSpPr>
          <p:spPr>
            <a:xfrm>
              <a:off x="1416235" y="1971556"/>
              <a:ext cx="2560971" cy="686745"/>
            </a:xfrm>
            <a:custGeom>
              <a:avLst/>
              <a:gdLst>
                <a:gd name="connsiteX0" fmla="*/ 0 w 4267033"/>
                <a:gd name="connsiteY0" fmla="*/ 578410 h 1588167"/>
                <a:gd name="connsiteX1" fmla="*/ 578410 w 4267033"/>
                <a:gd name="connsiteY1" fmla="*/ 0 h 1588167"/>
                <a:gd name="connsiteX2" fmla="*/ 3688623 w 4267033"/>
                <a:gd name="connsiteY2" fmla="*/ 0 h 1588167"/>
                <a:gd name="connsiteX3" fmla="*/ 4267033 w 4267033"/>
                <a:gd name="connsiteY3" fmla="*/ 578410 h 1588167"/>
                <a:gd name="connsiteX4" fmla="*/ 4267033 w 4267033"/>
                <a:gd name="connsiteY4" fmla="*/ 1009757 h 1588167"/>
                <a:gd name="connsiteX5" fmla="*/ 3688623 w 4267033"/>
                <a:gd name="connsiteY5" fmla="*/ 1588167 h 1588167"/>
                <a:gd name="connsiteX6" fmla="*/ 578410 w 4267033"/>
                <a:gd name="connsiteY6" fmla="*/ 1588167 h 1588167"/>
                <a:gd name="connsiteX7" fmla="*/ 0 w 4267033"/>
                <a:gd name="connsiteY7" fmla="*/ 1009757 h 1588167"/>
                <a:gd name="connsiteX8" fmla="*/ 0 w 4267033"/>
                <a:gd name="connsiteY8" fmla="*/ 578410 h 1588167"/>
                <a:gd name="connsiteX0-1" fmla="*/ 0 w 4267033"/>
                <a:gd name="connsiteY0-2" fmla="*/ 578410 h 1588167"/>
                <a:gd name="connsiteX1-3" fmla="*/ 578410 w 4267033"/>
                <a:gd name="connsiteY1-4" fmla="*/ 0 h 1588167"/>
                <a:gd name="connsiteX2-5" fmla="*/ 4267033 w 4267033"/>
                <a:gd name="connsiteY2-6" fmla="*/ 578410 h 1588167"/>
                <a:gd name="connsiteX3-7" fmla="*/ 4267033 w 4267033"/>
                <a:gd name="connsiteY3-8" fmla="*/ 1009757 h 1588167"/>
                <a:gd name="connsiteX4-9" fmla="*/ 3688623 w 4267033"/>
                <a:gd name="connsiteY4-10" fmla="*/ 1588167 h 1588167"/>
                <a:gd name="connsiteX5-11" fmla="*/ 578410 w 4267033"/>
                <a:gd name="connsiteY5-12" fmla="*/ 1588167 h 1588167"/>
                <a:gd name="connsiteX6-13" fmla="*/ 0 w 4267033"/>
                <a:gd name="connsiteY6-14" fmla="*/ 1009757 h 1588167"/>
                <a:gd name="connsiteX7-15" fmla="*/ 0 w 4267033"/>
                <a:gd name="connsiteY7-16" fmla="*/ 578410 h 1588167"/>
                <a:gd name="connsiteX0-17" fmla="*/ 0 w 4267033"/>
                <a:gd name="connsiteY0-18" fmla="*/ 578410 h 1588167"/>
                <a:gd name="connsiteX1-19" fmla="*/ 578410 w 4267033"/>
                <a:gd name="connsiteY1-20" fmla="*/ 0 h 1588167"/>
                <a:gd name="connsiteX2-21" fmla="*/ 4267033 w 4267033"/>
                <a:gd name="connsiteY2-22" fmla="*/ 1009757 h 1588167"/>
                <a:gd name="connsiteX3-23" fmla="*/ 3688623 w 4267033"/>
                <a:gd name="connsiteY3-24" fmla="*/ 1588167 h 1588167"/>
                <a:gd name="connsiteX4-25" fmla="*/ 578410 w 4267033"/>
                <a:gd name="connsiteY4-26" fmla="*/ 1588167 h 1588167"/>
                <a:gd name="connsiteX5-27" fmla="*/ 0 w 4267033"/>
                <a:gd name="connsiteY5-28" fmla="*/ 1009757 h 1588167"/>
                <a:gd name="connsiteX6-29" fmla="*/ 0 w 4267033"/>
                <a:gd name="connsiteY6-30" fmla="*/ 578410 h 1588167"/>
                <a:gd name="connsiteX0-31" fmla="*/ 0 w 3688623"/>
                <a:gd name="connsiteY0-32" fmla="*/ 578410 h 1588167"/>
                <a:gd name="connsiteX1-33" fmla="*/ 578410 w 3688623"/>
                <a:gd name="connsiteY1-34" fmla="*/ 0 h 1588167"/>
                <a:gd name="connsiteX2-35" fmla="*/ 3688623 w 3688623"/>
                <a:gd name="connsiteY2-36" fmla="*/ 1588167 h 1588167"/>
                <a:gd name="connsiteX3-37" fmla="*/ 578410 w 3688623"/>
                <a:gd name="connsiteY3-38" fmla="*/ 1588167 h 1588167"/>
                <a:gd name="connsiteX4-39" fmla="*/ 0 w 3688623"/>
                <a:gd name="connsiteY4-40" fmla="*/ 1009757 h 1588167"/>
                <a:gd name="connsiteX5-41" fmla="*/ 0 w 3688623"/>
                <a:gd name="connsiteY5-42" fmla="*/ 578410 h 1588167"/>
                <a:gd name="connsiteX0-43" fmla="*/ 0 w 3688623"/>
                <a:gd name="connsiteY0-44" fmla="*/ 660887 h 1670644"/>
                <a:gd name="connsiteX1-45" fmla="*/ 140088 w 3688623"/>
                <a:gd name="connsiteY1-46" fmla="*/ 271237 h 1670644"/>
                <a:gd name="connsiteX2-47" fmla="*/ 578410 w 3688623"/>
                <a:gd name="connsiteY2-48" fmla="*/ 82477 h 1670644"/>
                <a:gd name="connsiteX3-49" fmla="*/ 3688623 w 3688623"/>
                <a:gd name="connsiteY3-50" fmla="*/ 1670644 h 1670644"/>
                <a:gd name="connsiteX4-51" fmla="*/ 578410 w 3688623"/>
                <a:gd name="connsiteY4-52" fmla="*/ 1670644 h 1670644"/>
                <a:gd name="connsiteX5-53" fmla="*/ 0 w 3688623"/>
                <a:gd name="connsiteY5-54" fmla="*/ 1092234 h 1670644"/>
                <a:gd name="connsiteX6-55" fmla="*/ 0 w 3688623"/>
                <a:gd name="connsiteY6-56" fmla="*/ 660887 h 1670644"/>
                <a:gd name="connsiteX0-57" fmla="*/ 0 w 3688623"/>
                <a:gd name="connsiteY0-58" fmla="*/ 646577 h 1656334"/>
                <a:gd name="connsiteX1-59" fmla="*/ 140088 w 3688623"/>
                <a:gd name="connsiteY1-60" fmla="*/ 256927 h 1656334"/>
                <a:gd name="connsiteX2-61" fmla="*/ 578410 w 3688623"/>
                <a:gd name="connsiteY2-62" fmla="*/ 68167 h 1656334"/>
                <a:gd name="connsiteX3-63" fmla="*/ 3688623 w 3688623"/>
                <a:gd name="connsiteY3-64" fmla="*/ 1656334 h 1656334"/>
                <a:gd name="connsiteX4-65" fmla="*/ 578410 w 3688623"/>
                <a:gd name="connsiteY4-66" fmla="*/ 1656334 h 1656334"/>
                <a:gd name="connsiteX5-67" fmla="*/ 0 w 3688623"/>
                <a:gd name="connsiteY5-68" fmla="*/ 1077924 h 1656334"/>
                <a:gd name="connsiteX6-69" fmla="*/ 0 w 3688623"/>
                <a:gd name="connsiteY6-70" fmla="*/ 646577 h 1656334"/>
                <a:gd name="connsiteX0-71" fmla="*/ 0 w 3688623"/>
                <a:gd name="connsiteY0-72" fmla="*/ 389650 h 1399407"/>
                <a:gd name="connsiteX1-73" fmla="*/ 140088 w 3688623"/>
                <a:gd name="connsiteY1-74" fmla="*/ 0 h 1399407"/>
                <a:gd name="connsiteX2-75" fmla="*/ 3688623 w 3688623"/>
                <a:gd name="connsiteY2-76" fmla="*/ 1399407 h 1399407"/>
                <a:gd name="connsiteX3-77" fmla="*/ 578410 w 3688623"/>
                <a:gd name="connsiteY3-78" fmla="*/ 1399407 h 1399407"/>
                <a:gd name="connsiteX4-79" fmla="*/ 0 w 3688623"/>
                <a:gd name="connsiteY4-80" fmla="*/ 820997 h 1399407"/>
                <a:gd name="connsiteX5-81" fmla="*/ 0 w 3688623"/>
                <a:gd name="connsiteY5-82" fmla="*/ 389650 h 1399407"/>
                <a:gd name="connsiteX0-83" fmla="*/ 0 w 3688623"/>
                <a:gd name="connsiteY0-84" fmla="*/ 389650 h 1399407"/>
                <a:gd name="connsiteX1-85" fmla="*/ 140088 w 3688623"/>
                <a:gd name="connsiteY1-86" fmla="*/ 0 h 1399407"/>
                <a:gd name="connsiteX2-87" fmla="*/ 3688623 w 3688623"/>
                <a:gd name="connsiteY2-88" fmla="*/ 1399407 h 1399407"/>
                <a:gd name="connsiteX3-89" fmla="*/ 578410 w 3688623"/>
                <a:gd name="connsiteY3-90" fmla="*/ 1399407 h 1399407"/>
                <a:gd name="connsiteX4-91" fmla="*/ 0 w 3688623"/>
                <a:gd name="connsiteY4-92" fmla="*/ 820997 h 1399407"/>
                <a:gd name="connsiteX5-93" fmla="*/ 0 w 3688623"/>
                <a:gd name="connsiteY5-94" fmla="*/ 389650 h 139940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3688623" h="1399407">
                  <a:moveTo>
                    <a:pt x="0" y="389650"/>
                  </a:moveTo>
                  <a:cubicBezTo>
                    <a:pt x="23348" y="252817"/>
                    <a:pt x="43686" y="96402"/>
                    <a:pt x="140088" y="0"/>
                  </a:cubicBezTo>
                  <a:cubicBezTo>
                    <a:pt x="841944" y="255379"/>
                    <a:pt x="3615569" y="1166173"/>
                    <a:pt x="3688623" y="1399407"/>
                  </a:cubicBezTo>
                  <a:lnTo>
                    <a:pt x="578410" y="1399407"/>
                  </a:lnTo>
                  <a:cubicBezTo>
                    <a:pt x="258963" y="1399407"/>
                    <a:pt x="0" y="1140444"/>
                    <a:pt x="0" y="820997"/>
                  </a:cubicBezTo>
                  <a:lnTo>
                    <a:pt x="0" y="389650"/>
                  </a:lnTo>
                  <a:close/>
                </a:path>
              </a:pathLst>
            </a:custGeom>
            <a:solidFill>
              <a:srgbClr val="FDFCFE"/>
            </a:solidFill>
            <a:ln>
              <a:noFill/>
            </a:ln>
            <a:effectLst>
              <a:outerShdw blurRad="152400" dist="76200" dir="8400000" algn="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0">
                <a:solidFill>
                  <a:prstClr val="white"/>
                </a:solidFill>
              </a:endParaRPr>
            </a:p>
          </p:txBody>
        </p:sp>
        <p:sp>
          <p:nvSpPr>
            <p:cNvPr id="26" name="圆角矩形 30"/>
            <p:cNvSpPr/>
            <p:nvPr/>
          </p:nvSpPr>
          <p:spPr>
            <a:xfrm>
              <a:off x="1414686" y="1817209"/>
              <a:ext cx="2962555" cy="779377"/>
            </a:xfrm>
            <a:prstGeom prst="roundRect">
              <a:avLst>
                <a:gd name="adj" fmla="val 36420"/>
              </a:avLst>
            </a:prstGeom>
            <a:solidFill>
              <a:srgbClr val="FDFCF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0">
                <a:solidFill>
                  <a:prstClr val="white"/>
                </a:solidFill>
              </a:endParaRPr>
            </a:p>
          </p:txBody>
        </p:sp>
        <p:sp>
          <p:nvSpPr>
            <p:cNvPr id="27" name="圆角矩形 31"/>
            <p:cNvSpPr/>
            <p:nvPr/>
          </p:nvSpPr>
          <p:spPr>
            <a:xfrm>
              <a:off x="1503731" y="1901944"/>
              <a:ext cx="2784465" cy="673333"/>
            </a:xfrm>
            <a:prstGeom prst="roundRect">
              <a:avLst>
                <a:gd name="adj" fmla="val 36420"/>
              </a:avLst>
            </a:prstGeom>
            <a:solidFill>
              <a:srgbClr val="38ABC9"/>
            </a:solidFill>
            <a:ln w="19050">
              <a:noFill/>
            </a:ln>
            <a:effectLst>
              <a:innerShdw blurRad="88900">
                <a:srgbClr val="D28008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90">
                <a:solidFill>
                  <a:prstClr val="white"/>
                </a:solidFill>
              </a:endParaRPr>
            </a:p>
          </p:txBody>
        </p:sp>
        <p:sp>
          <p:nvSpPr>
            <p:cNvPr id="28" name="文本框 268"/>
            <p:cNvSpPr txBox="1"/>
            <p:nvPr/>
          </p:nvSpPr>
          <p:spPr>
            <a:xfrm>
              <a:off x="1522463" y="1888771"/>
              <a:ext cx="2677238" cy="1409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40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方法</a:t>
              </a:r>
              <a:r>
                <a:rPr lang="en-US" altLang="zh-CN" sz="240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2</a:t>
              </a:r>
              <a:r>
                <a:rPr lang="zh-CN" altLang="en-US" sz="2400" dirty="0" smtClean="0">
                  <a:solidFill>
                    <a:prstClr val="white"/>
                  </a:solidFill>
                  <a:ea typeface="微软雅黑" panose="020B0503020204020204" pitchFamily="34" charset="-122"/>
                </a:rPr>
                <a:t>：借鉴同类研究的分类号</a:t>
              </a:r>
              <a:endParaRPr lang="zh-CN" altLang="zh-CN" sz="2400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87" name="图片 8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0336" y="-33059"/>
            <a:ext cx="3454381" cy="6095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矩形 9"/>
          <p:cNvSpPr/>
          <p:nvPr/>
        </p:nvSpPr>
        <p:spPr>
          <a:xfrm>
            <a:off x="6205389" y="1244885"/>
            <a:ext cx="2845170" cy="21236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400" b="1" dirty="0" smtClean="0"/>
              <a:t>步骤</a:t>
            </a:r>
            <a:endParaRPr lang="en-US" altLang="zh-CN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1.CNKI</a:t>
            </a:r>
            <a:r>
              <a:rPr lang="zh-CN" altLang="en-US" dirty="0" smtClean="0"/>
              <a:t>中根据主题，检索与自己主题相类似的学位论文。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2. </a:t>
            </a:r>
            <a:r>
              <a:rPr lang="zh-CN" altLang="en-US" dirty="0" smtClean="0"/>
              <a:t>筛选与自己研究最相关的学位论文，借鉴其分类号！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629" y="888708"/>
            <a:ext cx="5618489" cy="425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30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1013626"/>
            <a:ext cx="9144000" cy="311617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9360" y="1648003"/>
            <a:ext cx="5787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</a:t>
            </a:r>
            <a:r>
              <a:rPr lang="zh-CN" alt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大家参与学习</a:t>
            </a:r>
            <a:endParaRPr lang="zh-CN" alt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PA_矩形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4470" y="2582044"/>
            <a:ext cx="3416968" cy="3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7" rIns="91395" bIns="45697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6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华南农业大学图书馆</a:t>
            </a:r>
            <a:r>
              <a:rPr lang="en-US" altLang="zh-CN" sz="16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信息素养教育</a:t>
            </a:r>
            <a:endParaRPr lang="zh-CN" altLang="en-US" sz="1600" b="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: 圆角 7"/>
          <p:cNvSpPr/>
          <p:nvPr/>
        </p:nvSpPr>
        <p:spPr>
          <a:xfrm>
            <a:off x="1732614" y="3103479"/>
            <a:ext cx="1055072" cy="342100"/>
          </a:xfrm>
          <a:prstGeom prst="roundRect">
            <a:avLst/>
          </a:prstGeom>
          <a:solidFill>
            <a:srgbClr val="38AB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/>
              <a:t>邓智心</a:t>
            </a:r>
            <a:endParaRPr lang="zh-CN" altLang="en-US" sz="1400" b="1" dirty="0"/>
          </a:p>
        </p:txBody>
      </p:sp>
      <p:sp>
        <p:nvSpPr>
          <p:cNvPr id="9" name="矩形: 圆角 8"/>
          <p:cNvSpPr/>
          <p:nvPr/>
        </p:nvSpPr>
        <p:spPr>
          <a:xfrm>
            <a:off x="3290148" y="3099273"/>
            <a:ext cx="1230151" cy="342100"/>
          </a:xfrm>
          <a:prstGeom prst="roundRect">
            <a:avLst/>
          </a:prstGeom>
          <a:solidFill>
            <a:srgbClr val="38AB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/>
              <a:t>2021</a:t>
            </a:r>
            <a:r>
              <a:rPr lang="zh-CN" altLang="en-US" sz="1400" b="1" dirty="0" smtClean="0"/>
              <a:t>年</a:t>
            </a:r>
            <a:r>
              <a:rPr lang="en-US" altLang="zh-CN" sz="1400" b="1" dirty="0" smtClean="0"/>
              <a:t>3</a:t>
            </a:r>
            <a:r>
              <a:rPr lang="zh-CN" altLang="en-US" sz="1400" b="1" dirty="0" smtClean="0"/>
              <a:t>月</a:t>
            </a:r>
            <a:endParaRPr lang="zh-CN" altLang="en-US" sz="1400" b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9565" y="1869944"/>
            <a:ext cx="2428571" cy="15714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5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6" grpId="0"/>
      <p:bldP spid="16" grpId="1"/>
      <p:bldP spid="7" grpId="0" bldLvl="0" animBg="1"/>
      <p:bldP spid="8" grpId="0" bldLvl="0" animBg="1"/>
      <p:bldP spid="9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7014</TotalTime>
  <Words>384</Words>
  <Application>Microsoft Office PowerPoint</Application>
  <PresentationFormat>全屏显示(16:9)</PresentationFormat>
  <Paragraphs>40</Paragraphs>
  <Slides>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等线</vt:lpstr>
      <vt:lpstr>等线 Light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何永霞</dc:creator>
  <cp:lastModifiedBy>deng</cp:lastModifiedBy>
  <cp:revision>506</cp:revision>
  <dcterms:created xsi:type="dcterms:W3CDTF">2018-02-12T02:26:00Z</dcterms:created>
  <dcterms:modified xsi:type="dcterms:W3CDTF">2021-12-21T01:55:09Z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2052-11.1.0.8661</vt:lpwstr>
  </property>
</Properties>
</file>